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9" r:id="rId2"/>
  </p:sldMasterIdLst>
  <p:notesMasterIdLst>
    <p:notesMasterId r:id="rId14"/>
  </p:notesMasterIdLst>
  <p:sldIdLst>
    <p:sldId id="340" r:id="rId3"/>
    <p:sldId id="267" r:id="rId4"/>
    <p:sldId id="348" r:id="rId5"/>
    <p:sldId id="327" r:id="rId6"/>
    <p:sldId id="268" r:id="rId7"/>
    <p:sldId id="346" r:id="rId8"/>
    <p:sldId id="347" r:id="rId9"/>
    <p:sldId id="343" r:id="rId10"/>
    <p:sldId id="306" r:id="rId11"/>
    <p:sldId id="345" r:id="rId12"/>
    <p:sldId id="308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0504" autoAdjust="0"/>
  </p:normalViewPr>
  <p:slideViewPr>
    <p:cSldViewPr>
      <p:cViewPr>
        <p:scale>
          <a:sx n="75" d="100"/>
          <a:sy n="75" d="100"/>
        </p:scale>
        <p:origin x="-1517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654F9-EE09-4F5C-9972-6FD9FFE05386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835AF-D5E7-4C95-8901-67908C826C5A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763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005B-9A57-44CA-931E-A342E716141F}" type="slidenum">
              <a:rPr lang="es-MX" smtClean="0">
                <a:solidFill>
                  <a:prstClr val="black"/>
                </a:solidFill>
              </a:rPr>
              <a:pPr/>
              <a:t>1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0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83EC8C-9851-4213-A1BD-520BCEDA479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83EC8C-9851-4213-A1BD-520BCEDA479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1D25-5453-4FF1-A628-10A2B0351B54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3A-84FA-4CFE-9DA4-35E412B17342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1D25-5453-4FF1-A628-10A2B0351B54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3A-84FA-4CFE-9DA4-35E412B17342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1D25-5453-4FF1-A628-10A2B0351B54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3A-84FA-4CFE-9DA4-35E412B17342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7C19-FB7D-4564-B763-509CFD8669B4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9C02-049F-4730-A597-D1CDF8545B1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89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36E8-43C7-482E-A68B-B5A83DCBBD4A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9C02-049F-4730-A597-D1CDF8545B1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38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A204-E7BA-482A-B0E2-61A79DC56AB0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9C02-049F-4730-A597-D1CDF8545B1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08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CA5B-723B-4CF0-A5D1-B7702F2135C5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9C02-049F-4730-A597-D1CDF8545B1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14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506-6C02-4A91-86E4-DCA0906BA3BC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9C02-049F-4730-A597-D1CDF8545B1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487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C215-BC08-4AD0-B917-ABE9C5BB2589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9C02-049F-4730-A597-D1CDF8545B1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02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545C-9A06-4126-BE3A-BAEEEB7DE4F1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9C02-049F-4730-A597-D1CDF8545B1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43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0240-3CA4-4A76-A260-F744D39C4389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9C02-049F-4730-A597-D1CDF8545B1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41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1D25-5453-4FF1-A628-10A2B0351B54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3A-84FA-4CFE-9DA4-35E412B17342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0D0B-2A30-4C74-BC63-F076FAD333B0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9C02-049F-4730-A597-D1CDF8545B1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14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3EBB-F36C-4EF6-A0B4-65385CF0C31D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9C02-049F-4730-A597-D1CDF8545B1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6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B384-FADF-4EEA-9771-F4660B6EF0A5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9C02-049F-4730-A597-D1CDF8545B1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18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1D25-5453-4FF1-A628-10A2B0351B54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3A-84FA-4CFE-9DA4-35E412B17342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1D25-5453-4FF1-A628-10A2B0351B54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3A-84FA-4CFE-9DA4-35E412B17342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1D25-5453-4FF1-A628-10A2B0351B54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3A-84FA-4CFE-9DA4-35E412B17342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1D25-5453-4FF1-A628-10A2B0351B54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3A-84FA-4CFE-9DA4-35E412B17342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1D25-5453-4FF1-A628-10A2B0351B54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3A-84FA-4CFE-9DA4-35E412B17342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1D25-5453-4FF1-A628-10A2B0351B54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3A-84FA-4CFE-9DA4-35E412B17342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1D25-5453-4FF1-A628-10A2B0351B54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5E5C3A-84FA-4CFE-9DA4-35E412B17342}" type="slidenum">
              <a:rPr lang="es-CL" smtClean="0"/>
              <a:pPr/>
              <a:t>‹#›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AB1D25-5453-4FF1-A628-10A2B0351B54}" type="datetimeFigureOut">
              <a:rPr lang="es-CL" smtClean="0"/>
              <a:pPr/>
              <a:t>03-02-2015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5E5C3A-84FA-4CFE-9DA4-35E412B17342}" type="slidenum">
              <a:rPr lang="es-CL" smtClean="0"/>
              <a:pPr/>
              <a:t>‹#›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8777-E049-4030-BDE2-14A306A0544C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03/02/2015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99C02-049F-4730-A597-D1CDF8545B1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5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400506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2800" b="1" dirty="0">
                <a:solidFill>
                  <a:srgbClr val="000000"/>
                </a:solidFill>
                <a:latin typeface="Arial"/>
              </a:rPr>
              <a:t>Curso Regional sobre Levantamientos Hidrográficos y Elaboración de Cartas </a:t>
            </a:r>
            <a:r>
              <a:rPr lang="es-MX" sz="2800" b="1" dirty="0" smtClean="0">
                <a:solidFill>
                  <a:srgbClr val="000000"/>
                </a:solidFill>
                <a:latin typeface="Arial"/>
              </a:rPr>
              <a:t>Náuticas. </a:t>
            </a:r>
            <a:endParaRPr lang="es-MX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292080" y="615601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22 de sep. al 03 de oct. de 2014</a:t>
            </a:r>
            <a:endParaRPr lang="es-MX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617541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TTE. NAV. SIA. I. TOP. EHC.  J. FERMIN GONZALEZ VAZQUEZ.</a:t>
            </a:r>
          </a:p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TTE. FRAG. SIA. I. GEOG. ELIOT RAMIREZ HERNANDEZ.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0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907704" y="1980466"/>
            <a:ext cx="5034860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DBF5F9">
                    <a:lumMod val="10000"/>
                  </a:srgbClr>
                </a:solidFill>
                <a:latin typeface="Calibri"/>
              </a:rPr>
              <a:t>RESULTADOS CARTA MAESTRA</a:t>
            </a:r>
            <a:endParaRPr lang="es-CL" sz="2000" dirty="0">
              <a:solidFill>
                <a:srgbClr val="DBF5F9">
                  <a:lumMod val="10000"/>
                </a:srgbClr>
              </a:solidFill>
              <a:latin typeface="Calibri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51520" y="1268760"/>
            <a:ext cx="8640960" cy="43204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prstClr val="white"/>
                </a:solidFill>
                <a:latin typeface="Calibri"/>
              </a:rPr>
              <a:t>CONTRIBUCIÓN MÉXICO. LEVANTAMIENTOS </a:t>
            </a:r>
            <a:r>
              <a:rPr lang="en-US" sz="2400" b="1" dirty="0">
                <a:solidFill>
                  <a:prstClr val="white"/>
                </a:solidFill>
                <a:latin typeface="Calibri"/>
              </a:rPr>
              <a:t>HIDROGRÁFICOS.</a:t>
            </a:r>
            <a:endParaRPr lang="es-CL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es-MX" sz="2000" b="1" dirty="0">
                <a:solidFill>
                  <a:srgbClr val="7CCA62">
                    <a:lumMod val="40000"/>
                    <a:lumOff val="60000"/>
                  </a:srgbClr>
                </a:solidFill>
                <a:latin typeface="Arial"/>
              </a:rPr>
              <a:t>Curso Regional sobre Levantamientos Hidrográficos y Elaboración de Cartas Náuticas.</a:t>
            </a:r>
            <a:endParaRPr lang="es-CL" sz="2800" b="1" dirty="0">
              <a:solidFill>
                <a:srgbClr val="7CCA62">
                  <a:lumMod val="40000"/>
                  <a:lumOff val="6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1864" y="2708920"/>
            <a:ext cx="7020272" cy="366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139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251520" y="1268760"/>
            <a:ext cx="8640960" cy="43204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>
                <a:solidFill>
                  <a:prstClr val="white"/>
                </a:solidFill>
                <a:latin typeface="Calibri"/>
              </a:rPr>
              <a:t>CONTRIBUCIÓN MÉXICO. ELABORACION </a:t>
            </a:r>
            <a:r>
              <a:rPr lang="en-US" sz="2400" b="1" dirty="0" smtClean="0">
                <a:solidFill>
                  <a:prstClr val="white"/>
                </a:solidFill>
                <a:latin typeface="Calibri"/>
              </a:rPr>
              <a:t>DE CARTA NAUTICA.</a:t>
            </a:r>
            <a:endParaRPr lang="es-CL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lvl="0" algn="ctr">
              <a:defRPr/>
            </a:pPr>
            <a:r>
              <a:rPr lang="es-MX" sz="2000" b="1" dirty="0">
                <a:solidFill>
                  <a:srgbClr val="7CCA62">
                    <a:lumMod val="40000"/>
                    <a:lumOff val="60000"/>
                  </a:srgbClr>
                </a:solidFill>
                <a:latin typeface="Arial"/>
              </a:rPr>
              <a:t>Curso Regional sobre Levantamientos Hidrográficos y Elaboración de Cartas Náuticas.</a:t>
            </a:r>
            <a:endParaRPr lang="es-CL" sz="2800" b="1" dirty="0">
              <a:solidFill>
                <a:srgbClr val="7CCA62">
                  <a:lumMod val="40000"/>
                  <a:lumOff val="6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07704" y="1980466"/>
            <a:ext cx="5034860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chemeClr val="tx2">
                    <a:lumMod val="10000"/>
                  </a:schemeClr>
                </a:solidFill>
                <a:latin typeface="+mj-lt"/>
              </a:rPr>
              <a:t>FUNDAMENTO TEORICO Y PRACTICO </a:t>
            </a:r>
            <a:endParaRPr lang="es-CL" sz="2000" dirty="0">
              <a:solidFill>
                <a:schemeClr val="tx2">
                  <a:lumMod val="10000"/>
                </a:schemeClr>
              </a:solidFill>
              <a:latin typeface="+mj-lt"/>
            </a:endParaRPr>
          </a:p>
        </p:txBody>
      </p:sp>
      <p:pic>
        <p:nvPicPr>
          <p:cNvPr id="2051" name="Picture 3" descr="C:\Semana2_29_Sept_3_Oct\Lunes_29\DSC0092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59" y="3212976"/>
            <a:ext cx="4872203" cy="365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Semana2_29_Sept_3_Oct\Miercoles_1_Oct\DSC0099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1797" y="3212976"/>
            <a:ext cx="4872203" cy="365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66120" y="126876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dirty="0" smtClean="0"/>
              <a:t>O</a:t>
            </a:r>
            <a:r>
              <a:rPr lang="es-CL" dirty="0" smtClean="0"/>
              <a:t>rganizado por la Comisión Centroamericana de Transporte Marítimo  (</a:t>
            </a:r>
            <a:r>
              <a:rPr lang="es-CL" b="1" dirty="0" smtClean="0"/>
              <a:t>COCATRAM</a:t>
            </a:r>
            <a:r>
              <a:rPr lang="es-CL" dirty="0" smtClean="0"/>
              <a:t>); Auspiciado por la Organización Marítima Internacional (</a:t>
            </a:r>
            <a:r>
              <a:rPr lang="es-CL" b="1" dirty="0" smtClean="0">
                <a:solidFill>
                  <a:srgbClr val="FFFFFF"/>
                </a:solidFill>
              </a:rPr>
              <a:t>OMI</a:t>
            </a:r>
            <a:r>
              <a:rPr lang="es-CL" dirty="0" smtClean="0">
                <a:solidFill>
                  <a:srgbClr val="FFFFFF"/>
                </a:solidFill>
              </a:rPr>
              <a:t>) y con el apoyo de la Organización Hidrográfica Internacional (</a:t>
            </a:r>
            <a:r>
              <a:rPr lang="es-CL" b="1" dirty="0" smtClean="0">
                <a:solidFill>
                  <a:srgbClr val="FFFFFF"/>
                </a:solidFill>
              </a:rPr>
              <a:t>OHI</a:t>
            </a:r>
            <a:r>
              <a:rPr lang="es-CL" dirty="0" smtClean="0">
                <a:solidFill>
                  <a:srgbClr val="FFFFFF"/>
                </a:solidFill>
              </a:rPr>
              <a:t>).</a:t>
            </a:r>
            <a:endParaRPr lang="es-CL" sz="2400" dirty="0">
              <a:solidFill>
                <a:srgbClr val="FFFFFF"/>
              </a:solidFill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lvl="0" algn="ctr"/>
            <a:r>
              <a:rPr lang="es-MX" sz="2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rPr>
              <a:t>Curso Regional sobre Levantamientos Hidrográficos y Elaboración de Cartas Náuticas. </a:t>
            </a:r>
            <a:endParaRPr lang="es-MX" sz="20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/>
              <a:ea typeface="Times New Roman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39" y="2636912"/>
            <a:ext cx="2673345" cy="364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152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51520" y="142555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smtClean="0"/>
              <a:t>OBJETIVO</a:t>
            </a:r>
            <a:endParaRPr lang="es-CL" sz="2400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lvl="0" algn="ctr"/>
            <a:r>
              <a:rPr lang="es-MX" sz="2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rPr>
              <a:t>Curso Regional sobre Levantamientos Hidrográficos y Elaboración de Cartas Náuticas. </a:t>
            </a:r>
            <a:endParaRPr lang="es-MX" sz="20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72792" y="2348880"/>
            <a:ext cx="778720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FFFFFF"/>
                </a:solidFill>
              </a:rPr>
              <a:t>El </a:t>
            </a:r>
            <a:r>
              <a:rPr lang="es-MX" dirty="0">
                <a:solidFill>
                  <a:srgbClr val="FFFFFF"/>
                </a:solidFill>
              </a:rPr>
              <a:t>objetivo de dicho curso fue </a:t>
            </a:r>
            <a:r>
              <a:rPr lang="es-MX" b="1" u="sng" dirty="0">
                <a:solidFill>
                  <a:srgbClr val="FFFFFF"/>
                </a:solidFill>
              </a:rPr>
              <a:t>brindar</a:t>
            </a:r>
            <a:r>
              <a:rPr lang="es-MX" dirty="0">
                <a:solidFill>
                  <a:srgbClr val="FFFFFF"/>
                </a:solidFill>
              </a:rPr>
              <a:t> a los participantes </a:t>
            </a:r>
            <a:r>
              <a:rPr lang="es-MX" b="1" u="sng" dirty="0">
                <a:solidFill>
                  <a:srgbClr val="FFFFFF"/>
                </a:solidFill>
              </a:rPr>
              <a:t>herramientas de conocimiento hidrográfico</a:t>
            </a:r>
            <a:r>
              <a:rPr lang="es-MX" b="1" dirty="0">
                <a:solidFill>
                  <a:srgbClr val="FFFFFF"/>
                </a:solidFill>
              </a:rPr>
              <a:t> </a:t>
            </a:r>
            <a:r>
              <a:rPr lang="es-MX" dirty="0">
                <a:solidFill>
                  <a:srgbClr val="FFFFFF"/>
                </a:solidFill>
              </a:rPr>
              <a:t>y herramientas básicas de conocimiento </a:t>
            </a:r>
            <a:r>
              <a:rPr lang="es-MX" b="1" u="sng" dirty="0">
                <a:solidFill>
                  <a:srgbClr val="FFFFFF"/>
                </a:solidFill>
              </a:rPr>
              <a:t>cartográfico náutico</a:t>
            </a:r>
            <a:r>
              <a:rPr lang="es-MX" dirty="0">
                <a:solidFill>
                  <a:srgbClr val="FFFFFF"/>
                </a:solidFill>
              </a:rPr>
              <a:t>, así como, </a:t>
            </a:r>
            <a:r>
              <a:rPr lang="es-MX" b="1" u="sng" dirty="0">
                <a:solidFill>
                  <a:srgbClr val="FFFFFF"/>
                </a:solidFill>
              </a:rPr>
              <a:t>herramientas tecnológicas disponibles</a:t>
            </a:r>
            <a:r>
              <a:rPr lang="es-MX" dirty="0">
                <a:solidFill>
                  <a:srgbClr val="FFFFFF"/>
                </a:solidFill>
              </a:rPr>
              <a:t>, que les permitieron a los países participantes </a:t>
            </a:r>
            <a:r>
              <a:rPr lang="es-MX" b="1" dirty="0">
                <a:solidFill>
                  <a:srgbClr val="FFFFFF"/>
                </a:solidFill>
              </a:rPr>
              <a:t>mejorar la capacidad de levantamiento hidrográfico y la producción cartográfica náutica </a:t>
            </a:r>
            <a:r>
              <a:rPr lang="es-MX" dirty="0">
                <a:solidFill>
                  <a:srgbClr val="FFFFFF"/>
                </a:solidFill>
              </a:rPr>
              <a:t>de acuerdo a los </a:t>
            </a:r>
            <a:r>
              <a:rPr lang="es-MX" b="1" u="sng" dirty="0">
                <a:solidFill>
                  <a:srgbClr val="FFFFFF"/>
                </a:solidFill>
              </a:rPr>
              <a:t>estándares requeridos por la OHI</a:t>
            </a:r>
            <a:r>
              <a:rPr lang="es-MX" dirty="0">
                <a:solidFill>
                  <a:srgbClr val="FFFFFF"/>
                </a:solidFill>
              </a:rPr>
              <a:t> y en concordancia con los lineamientos de seguridad para la navegación dispuestos por la </a:t>
            </a:r>
            <a:r>
              <a:rPr lang="es-MX" b="1" u="sng" dirty="0" smtClean="0">
                <a:solidFill>
                  <a:srgbClr val="FFFFFF"/>
                </a:solidFill>
              </a:rPr>
              <a:t>OMI.</a:t>
            </a:r>
            <a:endParaRPr lang="es-MX" b="1" u="sng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624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1331641" y="1927193"/>
            <a:ext cx="6308758" cy="424847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smtClean="0">
                <a:latin typeface="+mj-lt"/>
              </a:rPr>
              <a:t>Al Curso Regional asistieron un total 26 funcionarios civiles y militares de 8 países centroamericanos: Cuba, Guatemala, El Salvador, Honduras, Nicaragua, Costa Rica, Panamá y República Dominicana.</a:t>
            </a:r>
            <a:r>
              <a:rPr lang="es-MX" sz="2000"/>
              <a:t> </a:t>
            </a:r>
            <a:endParaRPr lang="es-CL" sz="2000" b="1" dirty="0" smtClean="0">
              <a:latin typeface="+mj-lt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51520" y="1268760"/>
            <a:ext cx="8640960" cy="43204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prstClr val="white"/>
                </a:solidFill>
                <a:latin typeface="Calibri"/>
              </a:rPr>
              <a:t>PARTICIPANTES.</a:t>
            </a:r>
            <a:endParaRPr lang="es-CL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lvl="0" algn="ctr">
              <a:defRPr/>
            </a:pPr>
            <a:r>
              <a:rPr lang="es-MX" sz="2000" b="1" dirty="0">
                <a:solidFill>
                  <a:srgbClr val="7CCA62">
                    <a:lumMod val="40000"/>
                    <a:lumOff val="60000"/>
                  </a:srgbClr>
                </a:solidFill>
                <a:latin typeface="Arial"/>
              </a:rPr>
              <a:t>Curso Regional sobre Levantamientos Hidrográficos y Elaboración de Cartas </a:t>
            </a:r>
            <a:r>
              <a:rPr lang="es-MX" sz="2000" b="1" dirty="0" smtClean="0">
                <a:solidFill>
                  <a:srgbClr val="7CCA62">
                    <a:lumMod val="40000"/>
                    <a:lumOff val="60000"/>
                  </a:srgbClr>
                </a:solidFill>
                <a:latin typeface="Arial"/>
              </a:rPr>
              <a:t>Náuticas.</a:t>
            </a:r>
            <a:endParaRPr lang="es-CL" sz="2800" b="1" dirty="0">
              <a:solidFill>
                <a:srgbClr val="7CCA62">
                  <a:lumMod val="40000"/>
                  <a:lumOff val="6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986" name="Picture 2" descr="D:\Fotos_CDCN\Inauguracion\DSC0034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3468670"/>
            <a:ext cx="3346426" cy="25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276304" y="3822368"/>
            <a:ext cx="19442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mtClean="0"/>
              <a:t>Como Instructores participó un especialista de Venezuela y </a:t>
            </a:r>
          </a:p>
          <a:p>
            <a:pPr algn="ctr"/>
            <a:r>
              <a:rPr lang="es-MX" smtClean="0"/>
              <a:t>dos especialistas </a:t>
            </a:r>
          </a:p>
          <a:p>
            <a:pPr algn="ctr"/>
            <a:r>
              <a:rPr lang="es-MX" smtClean="0"/>
              <a:t>de México.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17" y="2043842"/>
            <a:ext cx="769966" cy="466060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17" y="2830612"/>
            <a:ext cx="735713" cy="432048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17" y="3702066"/>
            <a:ext cx="752839" cy="464019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8" y="4723579"/>
            <a:ext cx="752839" cy="464240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17" y="5731451"/>
            <a:ext cx="766140" cy="494075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4116" y="2043842"/>
            <a:ext cx="729977" cy="485766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0159" y="3002552"/>
            <a:ext cx="781745" cy="520216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8233" y="3914505"/>
            <a:ext cx="781745" cy="503160"/>
          </a:xfrm>
          <a:prstGeom prst="rect">
            <a:avLst/>
          </a:prstGeom>
        </p:spPr>
      </p:pic>
      <p:pic>
        <p:nvPicPr>
          <p:cNvPr id="18" name="Picture 2" descr="C:\Users\Source5\Pictures\safe_image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8233" y="5679805"/>
            <a:ext cx="820612" cy="46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Source5\Pictures\Venezuela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83220" y="4723580"/>
            <a:ext cx="835625" cy="55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7580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354403" y="1256214"/>
            <a:ext cx="8640960" cy="43204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+mj-lt"/>
              </a:rPr>
              <a:t>ORGANISMOS INVOLUCRADOS.</a:t>
            </a:r>
            <a:endParaRPr lang="es-CL" sz="2400" b="1" dirty="0">
              <a:latin typeface="+mj-lt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lvl="0" algn="ctr">
              <a:defRPr/>
            </a:pPr>
            <a:r>
              <a:rPr lang="es-MX" sz="2000" b="1" dirty="0">
                <a:solidFill>
                  <a:srgbClr val="7CCA62">
                    <a:lumMod val="40000"/>
                    <a:lumOff val="60000"/>
                  </a:srgbClr>
                </a:solidFill>
                <a:latin typeface="Arial"/>
              </a:rPr>
              <a:t>Curso Regional sobre Levantamientos Hidrográficos y Elaboración de Cartas </a:t>
            </a:r>
            <a:r>
              <a:rPr lang="es-MX" sz="2000" b="1" dirty="0" smtClean="0">
                <a:solidFill>
                  <a:srgbClr val="7CCA62">
                    <a:lumMod val="40000"/>
                    <a:lumOff val="60000"/>
                  </a:srgbClr>
                </a:solidFill>
                <a:latin typeface="Arial"/>
              </a:rPr>
              <a:t>Náuticas.</a:t>
            </a:r>
            <a:endParaRPr lang="es-CL" sz="2800" b="1" dirty="0">
              <a:solidFill>
                <a:srgbClr val="7CCA62">
                  <a:lumMod val="40000"/>
                  <a:lumOff val="6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4767" y="2144635"/>
            <a:ext cx="6660232" cy="409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541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Contribución de la OMI</a:t>
            </a:r>
            <a:endParaRPr lang="es-MX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85900" y="2128664"/>
            <a:ext cx="6660232" cy="2210018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755576" y="472514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/>
              <a:t> La OMI ha desarrollado un Programa integrado de cooperación técnica que está diseñado para ayudar a los gobiernos que carecen de los conocimientos técnicos y los recursos que se necesitan para operar una industria marítima segura y eficiente. 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lvl="0" algn="ctr">
              <a:defRPr/>
            </a:pPr>
            <a:r>
              <a:rPr lang="es-MX" sz="2000" b="1" dirty="0">
                <a:solidFill>
                  <a:srgbClr val="7CCA62">
                    <a:lumMod val="40000"/>
                    <a:lumOff val="60000"/>
                  </a:srgbClr>
                </a:solidFill>
                <a:latin typeface="Arial"/>
              </a:rPr>
              <a:t>Curso Regional sobre Levantamientos Hidrográficos y Elaboración de Cartas </a:t>
            </a:r>
            <a:r>
              <a:rPr lang="es-MX" sz="2000" b="1" dirty="0" smtClean="0">
                <a:solidFill>
                  <a:srgbClr val="7CCA62">
                    <a:lumMod val="40000"/>
                    <a:lumOff val="60000"/>
                  </a:srgbClr>
                </a:solidFill>
                <a:latin typeface="Arial"/>
              </a:rPr>
              <a:t>Náuticas.</a:t>
            </a:r>
            <a:endParaRPr lang="es-CL" sz="2800" b="1" dirty="0">
              <a:solidFill>
                <a:srgbClr val="7CCA62">
                  <a:lumMod val="40000"/>
                  <a:lumOff val="6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900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1720" y="2020592"/>
            <a:ext cx="5507878" cy="1528461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840894" y="1311904"/>
            <a:ext cx="7427168" cy="70868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5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5000">
                <a:solidFill>
                  <a:schemeClr val="tx2"/>
                </a:solidFill>
                <a:effectLst/>
              </a:rPr>
              <a:t>Contribución de </a:t>
            </a:r>
            <a:r>
              <a:rPr lang="es-MX" sz="5000" smtClean="0">
                <a:solidFill>
                  <a:schemeClr val="tx2"/>
                </a:solidFill>
                <a:effectLst/>
              </a:rPr>
              <a:t>la Comisión Centro Américana de Transporte Marítimo</a:t>
            </a:r>
            <a:endParaRPr lang="es-MX" sz="5000">
              <a:solidFill>
                <a:schemeClr val="tx2"/>
              </a:solidFill>
              <a:effectLst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3717032"/>
            <a:ext cx="75978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mtClean="0"/>
              <a:t>COCATRAM es </a:t>
            </a:r>
            <a:r>
              <a:rPr lang="es-MX"/>
              <a:t>un organismo especializado </a:t>
            </a:r>
            <a:r>
              <a:rPr lang="es-MX" smtClean="0"/>
              <a:t>que atiende </a:t>
            </a:r>
            <a:r>
              <a:rPr lang="es-MX"/>
              <a:t>los asuntos relativos al desarrollo marítimo y portuario de Centroamérica y su función es asesosar a los Gobiernos miembros en la adopción de políticas y decisiones, con miras a lograr un desarrollo armónico del sector, que satisfaga las necesidades del comercio exterior de los países en términos de calidad, economía y eficiencia de los servicios de transporte marítimo y portuario, que proteja y represente los intereses de la región ante intereses y organismos extraregionales.</a:t>
            </a:r>
            <a:endParaRPr lang="es-MX" smtClean="0"/>
          </a:p>
          <a:p>
            <a:endParaRPr lang="es-MX"/>
          </a:p>
          <a:p>
            <a:r>
              <a:rPr lang="es-MX"/>
              <a:t>Son Miembros de la COCATRAM: Guatemala, El Salvador, Honduras, Nicaragua, Costa Rica y </a:t>
            </a:r>
            <a:r>
              <a:rPr lang="es-MX" smtClean="0"/>
              <a:t>Panamá</a:t>
            </a:r>
            <a:endParaRPr lang="es-MX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7232" y="-8456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lvl="0" algn="ctr">
              <a:defRPr/>
            </a:pPr>
            <a:r>
              <a:rPr lang="es-MX" sz="2000" b="1" dirty="0">
                <a:solidFill>
                  <a:srgbClr val="7CCA62">
                    <a:lumMod val="40000"/>
                    <a:lumOff val="60000"/>
                  </a:srgbClr>
                </a:solidFill>
                <a:latin typeface="Arial"/>
              </a:rPr>
              <a:t>Curso Regional sobre Levantamientos Hidrográficos y Elaboración de Cartas </a:t>
            </a:r>
            <a:r>
              <a:rPr lang="es-MX" sz="2000" b="1" dirty="0" smtClean="0">
                <a:solidFill>
                  <a:srgbClr val="7CCA62">
                    <a:lumMod val="40000"/>
                    <a:lumOff val="60000"/>
                  </a:srgbClr>
                </a:solidFill>
                <a:latin typeface="Arial"/>
              </a:rPr>
              <a:t>Náuticas.</a:t>
            </a:r>
            <a:endParaRPr lang="es-CL" sz="2800" b="1" dirty="0">
              <a:solidFill>
                <a:srgbClr val="7CCA62">
                  <a:lumMod val="40000"/>
                  <a:lumOff val="6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83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" descr="D:\Fotos_CDCN\Varias\DSC0068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564904"/>
            <a:ext cx="4702244" cy="352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58" name="Picture 2" descr="D:\Fotos_CDCN\Ejercicio Practico_Laguna_Xiloa\20140926_09484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0409" y="3717032"/>
            <a:ext cx="5212071" cy="293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899592" y="260648"/>
            <a:ext cx="7427168" cy="70868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5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5000" b="0">
                <a:solidFill>
                  <a:schemeClr val="tx2"/>
                </a:solidFill>
                <a:effectLst/>
              </a:rPr>
              <a:t>Contribución </a:t>
            </a:r>
            <a:r>
              <a:rPr lang="es-MX" sz="5000" b="0" smtClean="0">
                <a:solidFill>
                  <a:schemeClr val="tx2"/>
                </a:solidFill>
                <a:effectLst/>
              </a:rPr>
              <a:t>del Instituto Nicaraguense  de Estudios Territoriales (INETER).</a:t>
            </a:r>
            <a:endParaRPr lang="es-MX" sz="5000" b="0">
              <a:solidFill>
                <a:schemeClr val="tx2"/>
              </a:solidFill>
              <a:effectLst/>
            </a:endParaRPr>
          </a:p>
        </p:txBody>
      </p:sp>
      <p:pic>
        <p:nvPicPr>
          <p:cNvPr id="9" name="8 Imagen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66498" y="1124744"/>
            <a:ext cx="5775960" cy="1173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5292080" y="2564904"/>
            <a:ext cx="37402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mtClean="0"/>
              <a:t>Facilito el Equipo  hidrografico para la realización de la Practica Hidrografica 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9899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907704" y="1980466"/>
            <a:ext cx="5034860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+mj-lt"/>
              </a:rPr>
              <a:t>FUNDAMENTO TEORICO </a:t>
            </a:r>
            <a:endParaRPr lang="es-CL" sz="2000" dirty="0">
              <a:solidFill>
                <a:schemeClr val="tx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51520" y="1268760"/>
            <a:ext cx="8640960" cy="43204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smtClean="0">
                <a:solidFill>
                  <a:prstClr val="white"/>
                </a:solidFill>
                <a:latin typeface="Calibri"/>
              </a:rPr>
              <a:t>CONTRIBUCIÓN MÉXICO. LEVANTAMIENTOS </a:t>
            </a:r>
            <a:r>
              <a:rPr lang="en-US" sz="2400" b="1" dirty="0">
                <a:solidFill>
                  <a:prstClr val="white"/>
                </a:solidFill>
                <a:latin typeface="Calibri"/>
              </a:rPr>
              <a:t>HIDROGRÁFICOS.</a:t>
            </a:r>
            <a:endParaRPr lang="es-CL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lvl="0" algn="ctr">
              <a:defRPr/>
            </a:pPr>
            <a:r>
              <a:rPr lang="es-MX" sz="2000" b="1" dirty="0">
                <a:solidFill>
                  <a:srgbClr val="7CCA62">
                    <a:lumMod val="40000"/>
                    <a:lumOff val="60000"/>
                  </a:srgbClr>
                </a:solidFill>
                <a:latin typeface="Arial"/>
              </a:rPr>
              <a:t>Curso Regional sobre Levantamientos Hidrográficos y Elaboración de Cartas Náuticas.</a:t>
            </a:r>
            <a:endParaRPr lang="es-CL" sz="2800" b="1" dirty="0">
              <a:solidFill>
                <a:srgbClr val="7CCA62">
                  <a:lumMod val="40000"/>
                  <a:lumOff val="6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011" name="Picture 3" descr="D:\Fotos_CDCN\Varias\DSC0053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2448" y="2492896"/>
            <a:ext cx="486003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0" name="Picture 2" descr="D:\Fotos_CDCN\Varias\DSC0055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996952"/>
            <a:ext cx="486003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</TotalTime>
  <Words>522</Words>
  <Application>Microsoft Office PowerPoint</Application>
  <PresentationFormat>On-screen Show (4:3)</PresentationFormat>
  <Paragraphs>39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Flujo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Contribución de la OMI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hid10</dc:creator>
  <cp:lastModifiedBy>Alberto P. Costa Neves</cp:lastModifiedBy>
  <cp:revision>104</cp:revision>
  <dcterms:created xsi:type="dcterms:W3CDTF">2012-02-07T19:40:49Z</dcterms:created>
  <dcterms:modified xsi:type="dcterms:W3CDTF">2015-02-03T12:50:47Z</dcterms:modified>
</cp:coreProperties>
</file>