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20"/>
  </p:notesMasterIdLst>
  <p:sldIdLst>
    <p:sldId id="461" r:id="rId2"/>
    <p:sldId id="462" r:id="rId3"/>
    <p:sldId id="494" r:id="rId4"/>
    <p:sldId id="495" r:id="rId5"/>
    <p:sldId id="497" r:id="rId6"/>
    <p:sldId id="498" r:id="rId7"/>
    <p:sldId id="499" r:id="rId8"/>
    <p:sldId id="504" r:id="rId9"/>
    <p:sldId id="509" r:id="rId10"/>
    <p:sldId id="506" r:id="rId11"/>
    <p:sldId id="505" r:id="rId12"/>
    <p:sldId id="507" r:id="rId13"/>
    <p:sldId id="517" r:id="rId14"/>
    <p:sldId id="516" r:id="rId15"/>
    <p:sldId id="518" r:id="rId16"/>
    <p:sldId id="514" r:id="rId17"/>
    <p:sldId id="513" r:id="rId18"/>
    <p:sldId id="460" r:id="rId19"/>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341">
          <p15:clr>
            <a:srgbClr val="A4A3A4"/>
          </p15:clr>
        </p15:guide>
        <p15:guide id="2" orient="horz" pos="3475">
          <p15:clr>
            <a:srgbClr val="A4A3A4"/>
          </p15:clr>
        </p15:guide>
        <p15:guide id="3" orient="horz" pos="3249">
          <p15:clr>
            <a:srgbClr val="A4A3A4"/>
          </p15:clr>
        </p15:guide>
        <p15:guide id="4" pos="2880">
          <p15:clr>
            <a:srgbClr val="A4A3A4"/>
          </p15:clr>
        </p15:guide>
        <p15:guide id="5" pos="20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RON DIAZ JUAN JAVIER" initials="DDJ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DF4"/>
    <a:srgbClr val="93CDDD"/>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97666" autoAdjust="0"/>
  </p:normalViewPr>
  <p:slideViewPr>
    <p:cSldViewPr>
      <p:cViewPr varScale="1">
        <p:scale>
          <a:sx n="92" d="100"/>
          <a:sy n="92" d="100"/>
        </p:scale>
        <p:origin x="-1286" y="-82"/>
      </p:cViewPr>
      <p:guideLst>
        <p:guide orient="horz" pos="2341"/>
        <p:guide orient="horz" pos="3475"/>
        <p:guide orient="horz" pos="3249"/>
        <p:guide pos="2880"/>
        <p:guide pos="204"/>
      </p:guideLst>
    </p:cSldViewPr>
  </p:slideViewPr>
  <p:outlineViewPr>
    <p:cViewPr>
      <p:scale>
        <a:sx n="33" d="100"/>
        <a:sy n="33" d="100"/>
      </p:scale>
      <p:origin x="42" y="0"/>
    </p:cViewPr>
  </p:outlineViewPr>
  <p:notesTextViewPr>
    <p:cViewPr>
      <p:scale>
        <a:sx n="100" d="100"/>
        <a:sy n="100" d="100"/>
      </p:scale>
      <p:origin x="0" y="0"/>
    </p:cViewPr>
  </p:notesTextViewPr>
  <p:notesViewPr>
    <p:cSldViewPr>
      <p:cViewPr varScale="1">
        <p:scale>
          <a:sx n="56" d="100"/>
          <a:sy n="56" d="100"/>
        </p:scale>
        <p:origin x="-254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5EA80E2-959B-4DC6-889A-AEFB8FF9BD58}" type="datetimeFigureOut">
              <a:rPr lang="es-MX"/>
              <a:pPr>
                <a:defRPr/>
              </a:pPr>
              <a:t>03/02/2015</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77A2EE9-1E08-4858-B842-B3A09C1E3DA0}" type="slidenum">
              <a:rPr lang="es-MX"/>
              <a:pPr>
                <a:defRPr/>
              </a:pPr>
              <a:t>‹#›</a:t>
            </a:fld>
            <a:endParaRPr lang="es-MX" dirty="0"/>
          </a:p>
        </p:txBody>
      </p:sp>
    </p:spTree>
    <p:extLst>
      <p:ext uri="{BB962C8B-B14F-4D97-AF65-F5344CB8AC3E}">
        <p14:creationId xmlns:p14="http://schemas.microsoft.com/office/powerpoint/2010/main" val="10294273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pic>
        <p:nvPicPr>
          <p:cNvPr id="4" name="6 Imagen" descr="logo.png"/>
          <p:cNvPicPr>
            <a:picLocks noChangeAspect="1"/>
          </p:cNvPicPr>
          <p:nvPr/>
        </p:nvPicPr>
        <p:blipFill>
          <a:blip r:embed="rId3" cstate="email"/>
          <a:srcRect/>
          <a:stretch>
            <a:fillRect/>
          </a:stretch>
        </p:blipFill>
        <p:spPr bwMode="auto">
          <a:xfrm>
            <a:off x="3617913" y="5507038"/>
            <a:ext cx="1890712" cy="1042987"/>
          </a:xfrm>
          <a:prstGeom prst="rect">
            <a:avLst/>
          </a:prstGeom>
          <a:noFill/>
          <a:ln w="9525">
            <a:noFill/>
            <a:miter lim="800000"/>
            <a:headEnd/>
            <a:tailEnd/>
          </a:ln>
        </p:spPr>
      </p:pic>
      <p:sp>
        <p:nvSpPr>
          <p:cNvPr id="2" name="1 Título"/>
          <p:cNvSpPr>
            <a:spLocks noGrp="1"/>
          </p:cNvSpPr>
          <p:nvPr>
            <p:ph type="ctrTitle"/>
          </p:nvPr>
        </p:nvSpPr>
        <p:spPr>
          <a:xfrm>
            <a:off x="685800" y="1052736"/>
            <a:ext cx="7772400" cy="2448272"/>
          </a:xfrm>
        </p:spPr>
        <p:txBody>
          <a:bodyPr>
            <a:noAutofit/>
          </a:bodyPr>
          <a:lstStyle>
            <a:lvl1pPr>
              <a:defRPr sz="4400" b="1" baseline="0"/>
            </a:lvl1pPr>
          </a:lstStyle>
          <a:p>
            <a:r>
              <a:rPr lang="es-ES" dirty="0" smtClean="0"/>
              <a:t>Haga clic para modificar el estilo de título del patrón</a:t>
            </a:r>
            <a:endParaRPr lang="es-MX" dirty="0"/>
          </a:p>
        </p:txBody>
      </p:sp>
      <p:sp>
        <p:nvSpPr>
          <p:cNvPr id="3" name="2 Subtítulo"/>
          <p:cNvSpPr>
            <a:spLocks noGrp="1"/>
          </p:cNvSpPr>
          <p:nvPr>
            <p:ph type="subTitle" idx="1"/>
          </p:nvPr>
        </p:nvSpPr>
        <p:spPr>
          <a:xfrm>
            <a:off x="1371600" y="3933056"/>
            <a:ext cx="6400800" cy="791344"/>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MX" dirty="0"/>
          </a:p>
        </p:txBody>
      </p:sp>
      <p:sp>
        <p:nvSpPr>
          <p:cNvPr id="5" name="3 Marcador de fecha"/>
          <p:cNvSpPr>
            <a:spLocks noGrp="1"/>
          </p:cNvSpPr>
          <p:nvPr>
            <p:ph type="dt" sz="half" idx="10"/>
          </p:nvPr>
        </p:nvSpPr>
        <p:spPr/>
        <p:txBody>
          <a:bodyPr/>
          <a:lstStyle>
            <a:lvl1pPr>
              <a:defRPr/>
            </a:lvl1pPr>
          </a:lstStyle>
          <a:p>
            <a:pPr>
              <a:defRPr/>
            </a:pPr>
            <a:fld id="{87AB4763-5BA6-4884-91E3-8D82BA4B42BB}" type="datetimeFigureOut">
              <a:rPr lang="es-MX"/>
              <a:pPr>
                <a:defRPr/>
              </a:pPr>
              <a:t>03/02/2015</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2E417A87-5C8C-4AEB-B1ED-9652F8A00C92}" type="slidenum">
              <a:rPr lang="es-MX"/>
              <a:pPr>
                <a:defRPr/>
              </a:pPr>
              <a:t>‹#›</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4" name="6 Imagen" descr="logo.png"/>
          <p:cNvPicPr>
            <a:picLocks noChangeAspect="1"/>
          </p:cNvPicPr>
          <p:nvPr/>
        </p:nvPicPr>
        <p:blipFill>
          <a:blip r:embed="rId2" cstate="email"/>
          <a:srcRect/>
          <a:stretch>
            <a:fillRect/>
          </a:stretch>
        </p:blipFill>
        <p:spPr bwMode="auto">
          <a:xfrm>
            <a:off x="3897313" y="5924550"/>
            <a:ext cx="1349375" cy="744538"/>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1"/>
            <a:ext cx="8229600" cy="420506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84779C2B-39F4-45E2-99B9-9F573DC999A9}" type="datetimeFigureOut">
              <a:rPr lang="es-MX"/>
              <a:pPr>
                <a:defRPr/>
              </a:pPr>
              <a:t>03/02/2015</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78E36B23-A995-4800-8234-ECBF9CC59BE7}" type="slidenum">
              <a:rPr lang="es-MX"/>
              <a:pPr>
                <a:defRPr/>
              </a:pPr>
              <a:t>‹#›</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6 Imagen" descr="logo.png"/>
          <p:cNvPicPr>
            <a:picLocks noChangeAspect="1"/>
          </p:cNvPicPr>
          <p:nvPr/>
        </p:nvPicPr>
        <p:blipFill>
          <a:blip r:embed="rId2" cstate="email"/>
          <a:srcRect/>
          <a:stretch>
            <a:fillRect/>
          </a:stretch>
        </p:blipFill>
        <p:spPr bwMode="auto">
          <a:xfrm>
            <a:off x="3897313" y="5924550"/>
            <a:ext cx="1349375" cy="744538"/>
          </a:xfrm>
          <a:prstGeom prst="rect">
            <a:avLst/>
          </a:prstGeom>
          <a:noFill/>
          <a:ln w="9525">
            <a:noFill/>
            <a:miter lim="800000"/>
            <a:headEnd/>
            <a:tailEnd/>
          </a:ln>
        </p:spPr>
      </p:pic>
      <p:sp>
        <p:nvSpPr>
          <p:cNvPr id="2" name="1 Título vertical"/>
          <p:cNvSpPr>
            <a:spLocks noGrp="1"/>
          </p:cNvSpPr>
          <p:nvPr>
            <p:ph type="title" orient="vert"/>
          </p:nvPr>
        </p:nvSpPr>
        <p:spPr>
          <a:xfrm>
            <a:off x="6629400" y="274639"/>
            <a:ext cx="2057400" cy="5530626"/>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53062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5F8969DA-DD0A-4231-89C0-A481BB46B887}" type="datetimeFigureOut">
              <a:rPr lang="es-MX"/>
              <a:pPr>
                <a:defRPr/>
              </a:pPr>
              <a:t>03/02/2015</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1B9BA16D-2D3A-4181-85AD-887135AE3BB3}" type="slidenum">
              <a:rPr lang="es-MX"/>
              <a:pPr>
                <a:defRPr/>
              </a:pPr>
              <a:t>‹#›</a:t>
            </a:fld>
            <a:endParaRPr lang="es-MX"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apositiva de salida">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pic>
        <p:nvPicPr>
          <p:cNvPr id="2" name="9 Imagen" descr="logo.png"/>
          <p:cNvPicPr>
            <a:picLocks noChangeAspect="1"/>
          </p:cNvPicPr>
          <p:nvPr/>
        </p:nvPicPr>
        <p:blipFill>
          <a:blip r:embed="rId3" cstate="email"/>
          <a:srcRect/>
          <a:stretch>
            <a:fillRect/>
          </a:stretch>
        </p:blipFill>
        <p:spPr bwMode="auto">
          <a:xfrm>
            <a:off x="3492500" y="4789488"/>
            <a:ext cx="2359025" cy="1303337"/>
          </a:xfrm>
          <a:prstGeom prst="rect">
            <a:avLst/>
          </a:prstGeom>
          <a:noFill/>
          <a:ln w="9525">
            <a:noFill/>
            <a:miter lim="800000"/>
            <a:headEnd/>
            <a:tailEnd/>
          </a:ln>
        </p:spPr>
      </p:pic>
      <p:sp>
        <p:nvSpPr>
          <p:cNvPr id="3" name="12 CuadroTexto"/>
          <p:cNvSpPr txBox="1"/>
          <p:nvPr/>
        </p:nvSpPr>
        <p:spPr>
          <a:xfrm>
            <a:off x="1928813" y="1628775"/>
            <a:ext cx="5184775" cy="1570038"/>
          </a:xfrm>
          <a:prstGeom prst="rect">
            <a:avLst/>
          </a:prstGeom>
          <a:noFill/>
        </p:spPr>
        <p:txBody>
          <a:bodyPr>
            <a:spAutoFit/>
          </a:bodyPr>
          <a:lstStyle/>
          <a:p>
            <a:pPr algn="ctr">
              <a:lnSpc>
                <a:spcPct val="150000"/>
              </a:lnSpc>
              <a:defRPr/>
            </a:pPr>
            <a:r>
              <a:rPr lang="es-MX" sz="2200" b="1" kern="1500" dirty="0">
                <a:solidFill>
                  <a:srgbClr val="002060"/>
                </a:solidFill>
                <a:latin typeface="Helvetica" pitchFamily="34" charset="0"/>
              </a:rPr>
              <a:t>Conociendo México</a:t>
            </a:r>
          </a:p>
          <a:p>
            <a:pPr algn="ctr">
              <a:lnSpc>
                <a:spcPct val="150000"/>
              </a:lnSpc>
              <a:defRPr/>
            </a:pPr>
            <a:r>
              <a:rPr lang="es-MX" b="1" kern="1500" dirty="0">
                <a:solidFill>
                  <a:srgbClr val="002060"/>
                </a:solidFill>
                <a:latin typeface="Helvetica" pitchFamily="34" charset="0"/>
              </a:rPr>
              <a:t>01 800 111 46 34</a:t>
            </a:r>
          </a:p>
          <a:p>
            <a:pPr algn="ctr">
              <a:defRPr/>
            </a:pPr>
            <a:r>
              <a:rPr lang="es-MX" b="1" kern="1500" dirty="0">
                <a:solidFill>
                  <a:srgbClr val="002060"/>
                </a:solidFill>
                <a:latin typeface="Helvetica" pitchFamily="34" charset="0"/>
              </a:rPr>
              <a:t>www.inegi.org.mx</a:t>
            </a:r>
          </a:p>
          <a:p>
            <a:pPr algn="ctr">
              <a:defRPr/>
            </a:pPr>
            <a:r>
              <a:rPr lang="es-MX" b="1" kern="1500" dirty="0">
                <a:solidFill>
                  <a:srgbClr val="002060"/>
                </a:solidFill>
                <a:latin typeface="Helvetica" pitchFamily="34" charset="0"/>
              </a:rPr>
              <a:t>atencion.usuarios@inegi.org.mx</a:t>
            </a:r>
          </a:p>
        </p:txBody>
      </p:sp>
      <p:grpSp>
        <p:nvGrpSpPr>
          <p:cNvPr id="4" name="21 Grupo"/>
          <p:cNvGrpSpPr>
            <a:grpSpLocks/>
          </p:cNvGrpSpPr>
          <p:nvPr/>
        </p:nvGrpSpPr>
        <p:grpSpPr bwMode="auto">
          <a:xfrm>
            <a:off x="1331913" y="3716338"/>
            <a:ext cx="2808287" cy="563562"/>
            <a:chOff x="1331640" y="4725144"/>
            <a:chExt cx="2808312" cy="562825"/>
          </a:xfrm>
        </p:grpSpPr>
        <p:pic>
          <p:nvPicPr>
            <p:cNvPr id="5" name="11 Imagen" descr="twitt.png"/>
            <p:cNvPicPr>
              <a:picLocks noChangeAspect="1"/>
            </p:cNvPicPr>
            <p:nvPr userDrawn="1"/>
          </p:nvPicPr>
          <p:blipFill>
            <a:blip r:embed="rId4" cstate="email">
              <a:lum contrast="10000"/>
            </a:blip>
            <a:srcRect/>
            <a:stretch>
              <a:fillRect/>
            </a:stretch>
          </p:blipFill>
          <p:spPr bwMode="auto">
            <a:xfrm>
              <a:off x="1331640" y="4725144"/>
              <a:ext cx="566777" cy="562825"/>
            </a:xfrm>
            <a:prstGeom prst="rect">
              <a:avLst/>
            </a:prstGeom>
            <a:noFill/>
            <a:ln w="9525">
              <a:noFill/>
              <a:miter lim="800000"/>
              <a:headEnd/>
              <a:tailEnd/>
            </a:ln>
          </p:spPr>
        </p:pic>
        <p:sp>
          <p:nvSpPr>
            <p:cNvPr id="6" name="13 CuadroTexto"/>
            <p:cNvSpPr txBox="1"/>
            <p:nvPr userDrawn="1"/>
          </p:nvSpPr>
          <p:spPr>
            <a:xfrm>
              <a:off x="1836469" y="4858320"/>
              <a:ext cx="2303483" cy="369403"/>
            </a:xfrm>
            <a:prstGeom prst="rect">
              <a:avLst/>
            </a:prstGeom>
            <a:noFill/>
          </p:spPr>
          <p:txBody>
            <a:bodyPr>
              <a:spAutoFit/>
            </a:bodyPr>
            <a:lstStyle/>
            <a:p>
              <a:pPr>
                <a:defRPr/>
              </a:pPr>
              <a:r>
                <a:rPr lang="es-MX" b="1" kern="1500" dirty="0">
                  <a:solidFill>
                    <a:srgbClr val="002060"/>
                  </a:solidFill>
                  <a:latin typeface="Helvetica" pitchFamily="34" charset="0"/>
                </a:rPr>
                <a:t>@inegi_informa</a:t>
              </a:r>
            </a:p>
          </p:txBody>
        </p:sp>
      </p:grpSp>
      <p:grpSp>
        <p:nvGrpSpPr>
          <p:cNvPr id="7" name="22 Grupo"/>
          <p:cNvGrpSpPr>
            <a:grpSpLocks/>
          </p:cNvGrpSpPr>
          <p:nvPr/>
        </p:nvGrpSpPr>
        <p:grpSpPr bwMode="auto">
          <a:xfrm>
            <a:off x="5651500" y="3716338"/>
            <a:ext cx="2898775" cy="563562"/>
            <a:chOff x="5652120" y="4725144"/>
            <a:chExt cx="2897898" cy="562825"/>
          </a:xfrm>
        </p:grpSpPr>
        <p:pic>
          <p:nvPicPr>
            <p:cNvPr id="8" name="10 Imagen" descr="face.png"/>
            <p:cNvPicPr>
              <a:picLocks noChangeAspect="1"/>
            </p:cNvPicPr>
            <p:nvPr userDrawn="1"/>
          </p:nvPicPr>
          <p:blipFill>
            <a:blip r:embed="rId5" cstate="email">
              <a:lum bright="-10000" contrast="-10000"/>
            </a:blip>
            <a:srcRect/>
            <a:stretch>
              <a:fillRect/>
            </a:stretch>
          </p:blipFill>
          <p:spPr bwMode="auto">
            <a:xfrm>
              <a:off x="5652120" y="4725144"/>
              <a:ext cx="568358" cy="562825"/>
            </a:xfrm>
            <a:prstGeom prst="rect">
              <a:avLst/>
            </a:prstGeom>
            <a:noFill/>
            <a:ln w="9525">
              <a:noFill/>
              <a:miter lim="800000"/>
              <a:headEnd/>
              <a:tailEnd/>
            </a:ln>
          </p:spPr>
        </p:pic>
        <p:sp>
          <p:nvSpPr>
            <p:cNvPr id="9" name="14 CuadroTexto"/>
            <p:cNvSpPr txBox="1"/>
            <p:nvPr userDrawn="1"/>
          </p:nvSpPr>
          <p:spPr>
            <a:xfrm>
              <a:off x="6245665" y="4847221"/>
              <a:ext cx="2304353" cy="369404"/>
            </a:xfrm>
            <a:prstGeom prst="rect">
              <a:avLst/>
            </a:prstGeom>
            <a:noFill/>
          </p:spPr>
          <p:txBody>
            <a:bodyPr>
              <a:spAutoFit/>
            </a:bodyPr>
            <a:lstStyle/>
            <a:p>
              <a:pPr>
                <a:defRPr/>
              </a:pPr>
              <a:r>
                <a:rPr lang="es-MX" b="1" kern="1500" dirty="0">
                  <a:solidFill>
                    <a:srgbClr val="002060"/>
                  </a:solidFill>
                  <a:latin typeface="Helvetica" pitchFamily="34" charset="0"/>
                </a:rPr>
                <a:t>INEGI Informa</a:t>
              </a: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6 Imagen" descr="logo.png"/>
          <p:cNvPicPr>
            <a:picLocks noChangeAspect="1"/>
          </p:cNvPicPr>
          <p:nvPr/>
        </p:nvPicPr>
        <p:blipFill>
          <a:blip r:embed="rId2" cstate="email"/>
          <a:srcRect/>
          <a:stretch>
            <a:fillRect/>
          </a:stretch>
        </p:blipFill>
        <p:spPr bwMode="auto">
          <a:xfrm>
            <a:off x="3897313" y="5924550"/>
            <a:ext cx="1349375" cy="744538"/>
          </a:xfrm>
          <a:prstGeom prst="rect">
            <a:avLst/>
          </a:prstGeom>
          <a:noFill/>
          <a:ln w="9525">
            <a:noFill/>
            <a:miter lim="800000"/>
            <a:headEnd/>
            <a:tailEnd/>
          </a:ln>
        </p:spPr>
      </p:pic>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contenido"/>
          <p:cNvSpPr>
            <a:spLocks noGrp="1"/>
          </p:cNvSpPr>
          <p:nvPr>
            <p:ph idx="1"/>
          </p:nvPr>
        </p:nvSpPr>
        <p:spPr>
          <a:xfrm>
            <a:off x="457200" y="1600201"/>
            <a:ext cx="8229600" cy="4205064"/>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3 Marcador de fecha"/>
          <p:cNvSpPr>
            <a:spLocks noGrp="1"/>
          </p:cNvSpPr>
          <p:nvPr>
            <p:ph type="dt" sz="half" idx="10"/>
          </p:nvPr>
        </p:nvSpPr>
        <p:spPr/>
        <p:txBody>
          <a:bodyPr/>
          <a:lstStyle>
            <a:lvl1pPr>
              <a:defRPr/>
            </a:lvl1pPr>
          </a:lstStyle>
          <a:p>
            <a:pPr>
              <a:defRPr/>
            </a:pPr>
            <a:fld id="{8CD950D2-9406-4932-AC24-5536F4B5D875}" type="datetimeFigureOut">
              <a:rPr lang="es-MX"/>
              <a:pPr>
                <a:defRPr/>
              </a:pPr>
              <a:t>03/02/2015</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F4A9187E-D963-4C9A-AF41-A32CF19420CE}" type="slidenum">
              <a:rPr lang="es-MX"/>
              <a:pPr>
                <a:defRPr/>
              </a:pPr>
              <a:t>‹#›</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7 Imagen" descr="logo.png"/>
          <p:cNvPicPr>
            <a:picLocks noChangeAspect="1"/>
          </p:cNvPicPr>
          <p:nvPr/>
        </p:nvPicPr>
        <p:blipFill>
          <a:blip r:embed="rId2" cstate="email"/>
          <a:srcRect/>
          <a:stretch>
            <a:fillRect/>
          </a:stretch>
        </p:blipFill>
        <p:spPr bwMode="auto">
          <a:xfrm>
            <a:off x="3897313" y="5924550"/>
            <a:ext cx="1349375" cy="744538"/>
          </a:xfrm>
          <a:prstGeom prst="rect">
            <a:avLst/>
          </a:prstGeom>
          <a:noFill/>
          <a:ln w="9525">
            <a:noFill/>
            <a:miter lim="800000"/>
            <a:headEnd/>
            <a:tailEnd/>
          </a:ln>
        </p:spPr>
      </p:pic>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5F1F7D0-9B1E-459B-894B-B4802088B21C}" type="datetimeFigureOut">
              <a:rPr lang="es-MX"/>
              <a:pPr>
                <a:defRPr/>
              </a:pPr>
              <a:t>03/02/2015</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957EA1AA-3EA6-4010-A8A3-FDE3E1031297}" type="slidenum">
              <a:rPr lang="es-MX"/>
              <a:pPr>
                <a:defRPr/>
              </a:pPr>
              <a:t>‹#›</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7 Imagen" descr="logo.png"/>
          <p:cNvPicPr>
            <a:picLocks noChangeAspect="1"/>
          </p:cNvPicPr>
          <p:nvPr/>
        </p:nvPicPr>
        <p:blipFill>
          <a:blip r:embed="rId2" cstate="email"/>
          <a:srcRect/>
          <a:stretch>
            <a:fillRect/>
          </a:stretch>
        </p:blipFill>
        <p:spPr bwMode="auto">
          <a:xfrm>
            <a:off x="3897313" y="5924550"/>
            <a:ext cx="1349375" cy="744538"/>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4 Marcador de fecha"/>
          <p:cNvSpPr>
            <a:spLocks noGrp="1"/>
          </p:cNvSpPr>
          <p:nvPr>
            <p:ph type="dt" sz="half" idx="10"/>
          </p:nvPr>
        </p:nvSpPr>
        <p:spPr/>
        <p:txBody>
          <a:bodyPr/>
          <a:lstStyle>
            <a:lvl1pPr>
              <a:defRPr/>
            </a:lvl1pPr>
          </a:lstStyle>
          <a:p>
            <a:pPr>
              <a:defRPr/>
            </a:pPr>
            <a:fld id="{DD567409-44CB-4C82-A530-3A0062B6612B}" type="datetimeFigureOut">
              <a:rPr lang="es-MX"/>
              <a:pPr>
                <a:defRPr/>
              </a:pPr>
              <a:t>03/02/2015</a:t>
            </a:fld>
            <a:endParaRPr lang="es-MX" dirty="0"/>
          </a:p>
        </p:txBody>
      </p:sp>
      <p:sp>
        <p:nvSpPr>
          <p:cNvPr id="7" name="5 Marcador de pie de página"/>
          <p:cNvSpPr>
            <a:spLocks noGrp="1"/>
          </p:cNvSpPr>
          <p:nvPr>
            <p:ph type="ftr" sz="quarter" idx="11"/>
          </p:nvPr>
        </p:nvSpPr>
        <p:spPr/>
        <p:txBody>
          <a:bodyPr/>
          <a:lstStyle>
            <a:lvl1pPr>
              <a:defRPr/>
            </a:lvl1pPr>
          </a:lstStyle>
          <a:p>
            <a:pPr>
              <a:defRPr/>
            </a:pPr>
            <a:endParaRPr lang="es-MX" dirty="0"/>
          </a:p>
        </p:txBody>
      </p:sp>
      <p:sp>
        <p:nvSpPr>
          <p:cNvPr id="8" name="6 Marcador de número de diapositiva"/>
          <p:cNvSpPr>
            <a:spLocks noGrp="1"/>
          </p:cNvSpPr>
          <p:nvPr>
            <p:ph type="sldNum" sz="quarter" idx="12"/>
          </p:nvPr>
        </p:nvSpPr>
        <p:spPr/>
        <p:txBody>
          <a:bodyPr/>
          <a:lstStyle>
            <a:lvl1pPr>
              <a:defRPr/>
            </a:lvl1pPr>
          </a:lstStyle>
          <a:p>
            <a:pPr>
              <a:defRPr/>
            </a:pPr>
            <a:fld id="{E48CB0F1-2F3D-4BEB-8CC6-694B0C09E06B}" type="slidenum">
              <a:rPr lang="es-MX"/>
              <a:pPr>
                <a:defRPr/>
              </a:pPr>
              <a:t>‹#›</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9 Imagen" descr="logo.png"/>
          <p:cNvPicPr>
            <a:picLocks noChangeAspect="1"/>
          </p:cNvPicPr>
          <p:nvPr/>
        </p:nvPicPr>
        <p:blipFill>
          <a:blip r:embed="rId2" cstate="email"/>
          <a:srcRect/>
          <a:stretch>
            <a:fillRect/>
          </a:stretch>
        </p:blipFill>
        <p:spPr bwMode="auto">
          <a:xfrm>
            <a:off x="3897313" y="5924550"/>
            <a:ext cx="1349375" cy="744538"/>
          </a:xfrm>
          <a:prstGeom prst="rect">
            <a:avLst/>
          </a:prstGeom>
          <a:noFill/>
          <a:ln w="9525">
            <a:noFill/>
            <a:miter lim="800000"/>
            <a:headEnd/>
            <a:tailEnd/>
          </a:ln>
        </p:spPr>
      </p:pic>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8" name="6 Marcador de fecha"/>
          <p:cNvSpPr>
            <a:spLocks noGrp="1"/>
          </p:cNvSpPr>
          <p:nvPr>
            <p:ph type="dt" sz="half" idx="10"/>
          </p:nvPr>
        </p:nvSpPr>
        <p:spPr/>
        <p:txBody>
          <a:bodyPr/>
          <a:lstStyle>
            <a:lvl1pPr>
              <a:defRPr/>
            </a:lvl1pPr>
          </a:lstStyle>
          <a:p>
            <a:pPr>
              <a:defRPr/>
            </a:pPr>
            <a:fld id="{DF0EA757-7AB6-4036-8716-217F875AC11E}" type="datetimeFigureOut">
              <a:rPr lang="es-MX"/>
              <a:pPr>
                <a:defRPr/>
              </a:pPr>
              <a:t>03/02/2015</a:t>
            </a:fld>
            <a:endParaRPr lang="es-MX" dirty="0"/>
          </a:p>
        </p:txBody>
      </p:sp>
      <p:sp>
        <p:nvSpPr>
          <p:cNvPr id="9" name="7 Marcador de pie de página"/>
          <p:cNvSpPr>
            <a:spLocks noGrp="1"/>
          </p:cNvSpPr>
          <p:nvPr>
            <p:ph type="ftr" sz="quarter" idx="11"/>
          </p:nvPr>
        </p:nvSpPr>
        <p:spPr/>
        <p:txBody>
          <a:bodyPr/>
          <a:lstStyle>
            <a:lvl1pPr>
              <a:defRPr/>
            </a:lvl1pPr>
          </a:lstStyle>
          <a:p>
            <a:pPr>
              <a:defRPr/>
            </a:pPr>
            <a:endParaRPr lang="es-MX" dirty="0"/>
          </a:p>
        </p:txBody>
      </p:sp>
      <p:sp>
        <p:nvSpPr>
          <p:cNvPr id="10" name="8 Marcador de número de diapositiva"/>
          <p:cNvSpPr>
            <a:spLocks noGrp="1"/>
          </p:cNvSpPr>
          <p:nvPr>
            <p:ph type="sldNum" sz="quarter" idx="12"/>
          </p:nvPr>
        </p:nvSpPr>
        <p:spPr/>
        <p:txBody>
          <a:bodyPr/>
          <a:lstStyle>
            <a:lvl1pPr>
              <a:defRPr/>
            </a:lvl1pPr>
          </a:lstStyle>
          <a:p>
            <a:pPr>
              <a:defRPr/>
            </a:pPr>
            <a:fld id="{23E0D66A-00B3-4ACB-A8BF-B728602F67B5}" type="slidenum">
              <a:rPr lang="es-MX"/>
              <a:pPr>
                <a:defRPr/>
              </a:pPr>
              <a:t>‹#›</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5 Imagen" descr="logo.png"/>
          <p:cNvPicPr>
            <a:picLocks noChangeAspect="1"/>
          </p:cNvPicPr>
          <p:nvPr/>
        </p:nvPicPr>
        <p:blipFill>
          <a:blip r:embed="rId2" cstate="email"/>
          <a:srcRect/>
          <a:stretch>
            <a:fillRect/>
          </a:stretch>
        </p:blipFill>
        <p:spPr bwMode="auto">
          <a:xfrm>
            <a:off x="3897313" y="5924550"/>
            <a:ext cx="1349375" cy="744538"/>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4" name="2 Marcador de fecha"/>
          <p:cNvSpPr>
            <a:spLocks noGrp="1"/>
          </p:cNvSpPr>
          <p:nvPr>
            <p:ph type="dt" sz="half" idx="10"/>
          </p:nvPr>
        </p:nvSpPr>
        <p:spPr/>
        <p:txBody>
          <a:bodyPr/>
          <a:lstStyle>
            <a:lvl1pPr>
              <a:defRPr/>
            </a:lvl1pPr>
          </a:lstStyle>
          <a:p>
            <a:pPr>
              <a:defRPr/>
            </a:pPr>
            <a:fld id="{BB9838B6-22C8-401E-AEC1-5FF4379F2637}" type="datetimeFigureOut">
              <a:rPr lang="es-MX"/>
              <a:pPr>
                <a:defRPr/>
              </a:pPr>
              <a:t>03/02/2015</a:t>
            </a:fld>
            <a:endParaRPr lang="es-MX" dirty="0"/>
          </a:p>
        </p:txBody>
      </p:sp>
      <p:sp>
        <p:nvSpPr>
          <p:cNvPr id="5" name="3 Marcador de pie de página"/>
          <p:cNvSpPr>
            <a:spLocks noGrp="1"/>
          </p:cNvSpPr>
          <p:nvPr>
            <p:ph type="ftr" sz="quarter" idx="11"/>
          </p:nvPr>
        </p:nvSpPr>
        <p:spPr/>
        <p:txBody>
          <a:bodyPr/>
          <a:lstStyle>
            <a:lvl1pPr>
              <a:defRPr/>
            </a:lvl1pPr>
          </a:lstStyle>
          <a:p>
            <a:pPr>
              <a:defRPr/>
            </a:pPr>
            <a:endParaRPr lang="es-MX" dirty="0"/>
          </a:p>
        </p:txBody>
      </p:sp>
      <p:sp>
        <p:nvSpPr>
          <p:cNvPr id="6" name="4 Marcador de número de diapositiva"/>
          <p:cNvSpPr>
            <a:spLocks noGrp="1"/>
          </p:cNvSpPr>
          <p:nvPr>
            <p:ph type="sldNum" sz="quarter" idx="12"/>
          </p:nvPr>
        </p:nvSpPr>
        <p:spPr/>
        <p:txBody>
          <a:bodyPr/>
          <a:lstStyle>
            <a:lvl1pPr>
              <a:defRPr/>
            </a:lvl1pPr>
          </a:lstStyle>
          <a:p>
            <a:pPr>
              <a:defRPr/>
            </a:pPr>
            <a:fld id="{CA6CE898-E1E0-4F4B-8471-C3712E2AE91D}" type="slidenum">
              <a:rPr lang="es-MX"/>
              <a:pPr>
                <a:defRPr/>
              </a:pPr>
              <a:t>‹#›</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4 Imagen" descr="logo.png"/>
          <p:cNvPicPr>
            <a:picLocks noChangeAspect="1"/>
          </p:cNvPicPr>
          <p:nvPr/>
        </p:nvPicPr>
        <p:blipFill>
          <a:blip r:embed="rId2" cstate="email"/>
          <a:srcRect/>
          <a:stretch>
            <a:fillRect/>
          </a:stretch>
        </p:blipFill>
        <p:spPr bwMode="auto">
          <a:xfrm>
            <a:off x="3897313" y="5924550"/>
            <a:ext cx="1349375" cy="744538"/>
          </a:xfrm>
          <a:prstGeom prst="rect">
            <a:avLst/>
          </a:prstGeom>
          <a:noFill/>
          <a:ln w="9525">
            <a:noFill/>
            <a:miter lim="800000"/>
            <a:headEnd/>
            <a:tailEnd/>
          </a:ln>
        </p:spPr>
      </p:pic>
      <p:sp>
        <p:nvSpPr>
          <p:cNvPr id="3" name="1 Marcador de fecha"/>
          <p:cNvSpPr>
            <a:spLocks noGrp="1"/>
          </p:cNvSpPr>
          <p:nvPr>
            <p:ph type="dt" sz="half" idx="10"/>
          </p:nvPr>
        </p:nvSpPr>
        <p:spPr/>
        <p:txBody>
          <a:bodyPr/>
          <a:lstStyle>
            <a:lvl1pPr>
              <a:defRPr/>
            </a:lvl1pPr>
          </a:lstStyle>
          <a:p>
            <a:pPr>
              <a:defRPr/>
            </a:pPr>
            <a:fld id="{034B7AFA-3A9D-4BB9-81C6-317831D2333B}" type="datetimeFigureOut">
              <a:rPr lang="es-MX"/>
              <a:pPr>
                <a:defRPr/>
              </a:pPr>
              <a:t>03/02/2015</a:t>
            </a:fld>
            <a:endParaRPr lang="es-MX" dirty="0"/>
          </a:p>
        </p:txBody>
      </p:sp>
      <p:sp>
        <p:nvSpPr>
          <p:cNvPr id="4" name="2 Marcador de pie de página"/>
          <p:cNvSpPr>
            <a:spLocks noGrp="1"/>
          </p:cNvSpPr>
          <p:nvPr>
            <p:ph type="ftr" sz="quarter" idx="11"/>
          </p:nvPr>
        </p:nvSpPr>
        <p:spPr/>
        <p:txBody>
          <a:bodyPr/>
          <a:lstStyle>
            <a:lvl1pPr>
              <a:defRPr/>
            </a:lvl1pPr>
          </a:lstStyle>
          <a:p>
            <a:pPr>
              <a:defRPr/>
            </a:pPr>
            <a:endParaRPr lang="es-MX" dirty="0"/>
          </a:p>
        </p:txBody>
      </p:sp>
      <p:sp>
        <p:nvSpPr>
          <p:cNvPr id="5" name="3 Marcador de número de diapositiva"/>
          <p:cNvSpPr>
            <a:spLocks noGrp="1"/>
          </p:cNvSpPr>
          <p:nvPr>
            <p:ph type="sldNum" sz="quarter" idx="12"/>
          </p:nvPr>
        </p:nvSpPr>
        <p:spPr/>
        <p:txBody>
          <a:bodyPr/>
          <a:lstStyle>
            <a:lvl1pPr>
              <a:defRPr/>
            </a:lvl1pPr>
          </a:lstStyle>
          <a:p>
            <a:pPr>
              <a:defRPr/>
            </a:pPr>
            <a:fld id="{6E289666-AB09-422C-BC71-7DEDA1356E88}" type="slidenum">
              <a:rPr lang="es-MX"/>
              <a:pPr>
                <a:defRPr/>
              </a:pPr>
              <a:t>‹#›</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7 Imagen" descr="logo.png"/>
          <p:cNvPicPr>
            <a:picLocks noChangeAspect="1"/>
          </p:cNvPicPr>
          <p:nvPr/>
        </p:nvPicPr>
        <p:blipFill>
          <a:blip r:embed="rId2" cstate="email"/>
          <a:srcRect/>
          <a:stretch>
            <a:fillRect/>
          </a:stretch>
        </p:blipFill>
        <p:spPr bwMode="auto">
          <a:xfrm>
            <a:off x="3897313" y="5924550"/>
            <a:ext cx="1349375" cy="744538"/>
          </a:xfrm>
          <a:prstGeom prst="rect">
            <a:avLst/>
          </a:prstGeom>
          <a:noFill/>
          <a:ln w="9525">
            <a:noFill/>
            <a:miter lim="800000"/>
            <a:headEnd/>
            <a:tailEnd/>
          </a:ln>
        </p:spPr>
      </p:pic>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1"/>
            <a:ext cx="5111750" cy="55322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1"/>
            <a:ext cx="3008313" cy="44338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4 Marcador de fecha"/>
          <p:cNvSpPr>
            <a:spLocks noGrp="1"/>
          </p:cNvSpPr>
          <p:nvPr>
            <p:ph type="dt" sz="half" idx="10"/>
          </p:nvPr>
        </p:nvSpPr>
        <p:spPr/>
        <p:txBody>
          <a:bodyPr/>
          <a:lstStyle>
            <a:lvl1pPr>
              <a:defRPr/>
            </a:lvl1pPr>
          </a:lstStyle>
          <a:p>
            <a:pPr>
              <a:defRPr/>
            </a:pPr>
            <a:fld id="{A2AF950B-32B0-4B1A-968F-1AC26FF6137F}" type="datetimeFigureOut">
              <a:rPr lang="es-MX"/>
              <a:pPr>
                <a:defRPr/>
              </a:pPr>
              <a:t>03/02/2015</a:t>
            </a:fld>
            <a:endParaRPr lang="es-MX" dirty="0"/>
          </a:p>
        </p:txBody>
      </p:sp>
      <p:sp>
        <p:nvSpPr>
          <p:cNvPr id="7" name="5 Marcador de pie de página"/>
          <p:cNvSpPr>
            <a:spLocks noGrp="1"/>
          </p:cNvSpPr>
          <p:nvPr>
            <p:ph type="ftr" sz="quarter" idx="11"/>
          </p:nvPr>
        </p:nvSpPr>
        <p:spPr/>
        <p:txBody>
          <a:bodyPr/>
          <a:lstStyle>
            <a:lvl1pPr>
              <a:defRPr/>
            </a:lvl1pPr>
          </a:lstStyle>
          <a:p>
            <a:pPr>
              <a:defRPr/>
            </a:pPr>
            <a:endParaRPr lang="es-MX" dirty="0"/>
          </a:p>
        </p:txBody>
      </p:sp>
      <p:sp>
        <p:nvSpPr>
          <p:cNvPr id="8" name="6 Marcador de número de diapositiva"/>
          <p:cNvSpPr>
            <a:spLocks noGrp="1"/>
          </p:cNvSpPr>
          <p:nvPr>
            <p:ph type="sldNum" sz="quarter" idx="12"/>
          </p:nvPr>
        </p:nvSpPr>
        <p:spPr/>
        <p:txBody>
          <a:bodyPr/>
          <a:lstStyle>
            <a:lvl1pPr>
              <a:defRPr/>
            </a:lvl1pPr>
          </a:lstStyle>
          <a:p>
            <a:pPr>
              <a:defRPr/>
            </a:pPr>
            <a:fld id="{034C2823-3C0C-49C6-AE74-03F3038CD307}" type="slidenum">
              <a:rPr lang="es-MX"/>
              <a:pPr>
                <a:defRPr/>
              </a:pPr>
              <a:t>‹#›</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7 Imagen" descr="logo.png"/>
          <p:cNvPicPr>
            <a:picLocks noChangeAspect="1"/>
          </p:cNvPicPr>
          <p:nvPr/>
        </p:nvPicPr>
        <p:blipFill>
          <a:blip r:embed="rId2" cstate="email"/>
          <a:srcRect/>
          <a:stretch>
            <a:fillRect/>
          </a:stretch>
        </p:blipFill>
        <p:spPr bwMode="auto">
          <a:xfrm>
            <a:off x="3897313" y="5924550"/>
            <a:ext cx="1349375" cy="744538"/>
          </a:xfrm>
          <a:prstGeom prst="rect">
            <a:avLst/>
          </a:prstGeom>
          <a:noFill/>
          <a:ln w="9525">
            <a:noFill/>
            <a:miter lim="800000"/>
            <a:headEnd/>
            <a:tailEnd/>
          </a:ln>
        </p:spPr>
      </p:pic>
      <p:sp>
        <p:nvSpPr>
          <p:cNvPr id="2" name="1 Título"/>
          <p:cNvSpPr>
            <a:spLocks noGrp="1"/>
          </p:cNvSpPr>
          <p:nvPr>
            <p:ph type="title"/>
          </p:nvPr>
        </p:nvSpPr>
        <p:spPr>
          <a:xfrm>
            <a:off x="1792288" y="4653136"/>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39683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MX" noProof="0" dirty="0"/>
          </a:p>
        </p:txBody>
      </p:sp>
      <p:sp>
        <p:nvSpPr>
          <p:cNvPr id="4" name="3 Marcador de texto"/>
          <p:cNvSpPr>
            <a:spLocks noGrp="1"/>
          </p:cNvSpPr>
          <p:nvPr>
            <p:ph type="body" sz="half" idx="2"/>
          </p:nvPr>
        </p:nvSpPr>
        <p:spPr>
          <a:xfrm>
            <a:off x="1792288" y="5229200"/>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4 Marcador de fecha"/>
          <p:cNvSpPr>
            <a:spLocks noGrp="1"/>
          </p:cNvSpPr>
          <p:nvPr>
            <p:ph type="dt" sz="half" idx="10"/>
          </p:nvPr>
        </p:nvSpPr>
        <p:spPr/>
        <p:txBody>
          <a:bodyPr/>
          <a:lstStyle>
            <a:lvl1pPr>
              <a:defRPr/>
            </a:lvl1pPr>
          </a:lstStyle>
          <a:p>
            <a:pPr>
              <a:defRPr/>
            </a:pPr>
            <a:fld id="{174790F2-33A6-478F-A922-20CDAFD59869}" type="datetimeFigureOut">
              <a:rPr lang="es-MX"/>
              <a:pPr>
                <a:defRPr/>
              </a:pPr>
              <a:t>03/02/2015</a:t>
            </a:fld>
            <a:endParaRPr lang="es-MX" dirty="0"/>
          </a:p>
        </p:txBody>
      </p:sp>
      <p:sp>
        <p:nvSpPr>
          <p:cNvPr id="7" name="5 Marcador de pie de página"/>
          <p:cNvSpPr>
            <a:spLocks noGrp="1"/>
          </p:cNvSpPr>
          <p:nvPr>
            <p:ph type="ftr" sz="quarter" idx="11"/>
          </p:nvPr>
        </p:nvSpPr>
        <p:spPr/>
        <p:txBody>
          <a:bodyPr/>
          <a:lstStyle>
            <a:lvl1pPr>
              <a:defRPr/>
            </a:lvl1pPr>
          </a:lstStyle>
          <a:p>
            <a:pPr>
              <a:defRPr/>
            </a:pPr>
            <a:endParaRPr lang="es-MX" dirty="0"/>
          </a:p>
        </p:txBody>
      </p:sp>
      <p:sp>
        <p:nvSpPr>
          <p:cNvPr id="8" name="6 Marcador de número de diapositiva"/>
          <p:cNvSpPr>
            <a:spLocks noGrp="1"/>
          </p:cNvSpPr>
          <p:nvPr>
            <p:ph type="sldNum" sz="quarter" idx="12"/>
          </p:nvPr>
        </p:nvSpPr>
        <p:spPr/>
        <p:txBody>
          <a:bodyPr/>
          <a:lstStyle>
            <a:lvl1pPr>
              <a:defRPr/>
            </a:lvl1pPr>
          </a:lstStyle>
          <a:p>
            <a:pPr>
              <a:defRPr/>
            </a:pPr>
            <a:fld id="{84FD1ED9-8023-47BC-9381-5784FE91C470}" type="slidenum">
              <a:rPr lang="es-MX"/>
              <a:pPr>
                <a:defRPr/>
              </a:pPr>
              <a:t>‹#›</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Helvetica" pitchFamily="34" charset="0"/>
              </a:defRPr>
            </a:lvl1pPr>
          </a:lstStyle>
          <a:p>
            <a:pPr>
              <a:defRPr/>
            </a:pPr>
            <a:fld id="{D4D5B530-59BB-49A8-BC36-279C46A0F8E1}" type="datetimeFigureOut">
              <a:rPr lang="es-MX"/>
              <a:pPr>
                <a:defRPr/>
              </a:pPr>
              <a:t>03/02/2015</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pitchFamily="34" charset="0"/>
              </a:defRPr>
            </a:lvl1pPr>
          </a:lstStyle>
          <a:p>
            <a:pPr>
              <a:defRPr/>
            </a:pP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Helvetica" pitchFamily="34" charset="0"/>
              </a:defRPr>
            </a:lvl1pPr>
          </a:lstStyle>
          <a:p>
            <a:pPr>
              <a:defRPr/>
            </a:pPr>
            <a:fld id="{0E2F09D3-AA80-4226-B7E3-82E20365E2EC}" type="slidenum">
              <a:rPr lang="es-MX"/>
              <a:pPr>
                <a:defRPr/>
              </a:pPr>
              <a:t>‹#›</a:t>
            </a:fld>
            <a:endParaRPr lang="es-MX" dirty="0"/>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ctr" rtl="0" fontAlgn="base">
        <a:spcBef>
          <a:spcPct val="0"/>
        </a:spcBef>
        <a:spcAft>
          <a:spcPct val="0"/>
        </a:spcAft>
        <a:defRPr sz="4400" kern="1200">
          <a:solidFill>
            <a:schemeClr val="tx1"/>
          </a:solidFill>
          <a:latin typeface="Helvetica" pitchFamily="34" charset="0"/>
          <a:ea typeface="+mj-ea"/>
          <a:cs typeface="+mj-cs"/>
        </a:defRPr>
      </a:lvl1pPr>
      <a:lvl2pPr algn="ctr" rtl="0" fontAlgn="base">
        <a:spcBef>
          <a:spcPct val="0"/>
        </a:spcBef>
        <a:spcAft>
          <a:spcPct val="0"/>
        </a:spcAft>
        <a:defRPr sz="4400">
          <a:solidFill>
            <a:schemeClr val="tx1"/>
          </a:solidFill>
          <a:latin typeface="Helvetica" pitchFamily="34" charset="0"/>
        </a:defRPr>
      </a:lvl2pPr>
      <a:lvl3pPr algn="ctr" rtl="0" fontAlgn="base">
        <a:spcBef>
          <a:spcPct val="0"/>
        </a:spcBef>
        <a:spcAft>
          <a:spcPct val="0"/>
        </a:spcAft>
        <a:defRPr sz="4400">
          <a:solidFill>
            <a:schemeClr val="tx1"/>
          </a:solidFill>
          <a:latin typeface="Helvetica" pitchFamily="34" charset="0"/>
        </a:defRPr>
      </a:lvl3pPr>
      <a:lvl4pPr algn="ctr" rtl="0" fontAlgn="base">
        <a:spcBef>
          <a:spcPct val="0"/>
        </a:spcBef>
        <a:spcAft>
          <a:spcPct val="0"/>
        </a:spcAft>
        <a:defRPr sz="4400">
          <a:solidFill>
            <a:schemeClr val="tx1"/>
          </a:solidFill>
          <a:latin typeface="Helvetica" pitchFamily="34" charset="0"/>
        </a:defRPr>
      </a:lvl4pPr>
      <a:lvl5pPr algn="ctr" rtl="0" fontAlgn="base">
        <a:spcBef>
          <a:spcPct val="0"/>
        </a:spcBef>
        <a:spcAft>
          <a:spcPct val="0"/>
        </a:spcAft>
        <a:defRPr sz="4400">
          <a:solidFill>
            <a:schemeClr val="tx1"/>
          </a:solidFill>
          <a:latin typeface="Helvetica" pitchFamily="34" charset="0"/>
        </a:defRPr>
      </a:lvl5pPr>
      <a:lvl6pPr marL="457200" algn="ctr" rtl="0" fontAlgn="base">
        <a:spcBef>
          <a:spcPct val="0"/>
        </a:spcBef>
        <a:spcAft>
          <a:spcPct val="0"/>
        </a:spcAft>
        <a:defRPr sz="4400">
          <a:solidFill>
            <a:schemeClr val="tx1"/>
          </a:solidFill>
          <a:latin typeface="Helvetica" pitchFamily="34" charset="0"/>
        </a:defRPr>
      </a:lvl6pPr>
      <a:lvl7pPr marL="914400" algn="ctr" rtl="0" fontAlgn="base">
        <a:spcBef>
          <a:spcPct val="0"/>
        </a:spcBef>
        <a:spcAft>
          <a:spcPct val="0"/>
        </a:spcAft>
        <a:defRPr sz="4400">
          <a:solidFill>
            <a:schemeClr val="tx1"/>
          </a:solidFill>
          <a:latin typeface="Helvetica" pitchFamily="34" charset="0"/>
        </a:defRPr>
      </a:lvl7pPr>
      <a:lvl8pPr marL="1371600" algn="ctr" rtl="0" fontAlgn="base">
        <a:spcBef>
          <a:spcPct val="0"/>
        </a:spcBef>
        <a:spcAft>
          <a:spcPct val="0"/>
        </a:spcAft>
        <a:defRPr sz="4400">
          <a:solidFill>
            <a:schemeClr val="tx1"/>
          </a:solidFill>
          <a:latin typeface="Helvetica" pitchFamily="34" charset="0"/>
        </a:defRPr>
      </a:lvl8pPr>
      <a:lvl9pPr marL="1828800" algn="ctr" rtl="0" fontAlgn="base">
        <a:spcBef>
          <a:spcPct val="0"/>
        </a:spcBef>
        <a:spcAft>
          <a:spcPct val="0"/>
        </a:spcAft>
        <a:defRPr sz="4400">
          <a:solidFill>
            <a:schemeClr val="tx1"/>
          </a:solidFill>
          <a:latin typeface="Helvetic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Helvetica" pitchFamily="34"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Helvetica" pitchFamily="34"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Helvetica" pitchFamily="34"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Helvetica"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negi.org.mx/geo/contenidos/datosrelieve/submarino/batrimetrica_int.aspx"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gebco.net/regional_mapping/mapping_projects/" TargetMode="External"/><Relationship Id="rId2" Type="http://schemas.openxmlformats.org/officeDocument/2006/relationships/hyperlink" Target="http://www.ngdc.noaa.gov/mgg/ibcca/html/meetings.htm" TargetMode="Externa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1988840"/>
            <a:ext cx="8640960" cy="1224136"/>
          </a:xfrm>
        </p:spPr>
        <p:txBody>
          <a:bodyPr>
            <a:normAutofit fontScale="90000"/>
          </a:bodyPr>
          <a:lstStyle/>
          <a:p>
            <a:r>
              <a:rPr lang="es-MX" sz="3600" dirty="0" smtClean="0"/>
              <a:t>Reporte del Editor Principal del Proyecto de la Carta Batimétrica Internacional del Mar Caribe y Golfo de México (IBCCA)</a:t>
            </a:r>
            <a:r>
              <a:rPr lang="es-MX" sz="1100" dirty="0" smtClean="0">
                <a:solidFill>
                  <a:srgbClr val="003362"/>
                </a:solidFill>
                <a:cs typeface="Helvetica" pitchFamily="34" charset="0"/>
              </a:rPr>
              <a:t/>
            </a:r>
            <a:br>
              <a:rPr lang="es-MX" sz="1100" dirty="0" smtClean="0">
                <a:solidFill>
                  <a:srgbClr val="003362"/>
                </a:solidFill>
                <a:cs typeface="Helvetica" pitchFamily="34" charset="0"/>
              </a:rPr>
            </a:br>
            <a:endParaRPr lang="es-MX" sz="3600" b="1" dirty="0">
              <a:solidFill>
                <a:srgbClr val="003362"/>
              </a:solidFill>
              <a:latin typeface="Helvetica" pitchFamily="34" charset="0"/>
              <a:cs typeface="Helvetica" pitchFamily="34" charset="0"/>
            </a:endParaRPr>
          </a:p>
        </p:txBody>
      </p:sp>
      <p:pic>
        <p:nvPicPr>
          <p:cNvPr id="7" name="6 Imagen" descr="Slogan_INEGI_2013.bmp"/>
          <p:cNvPicPr>
            <a:picLocks noChangeAspect="1"/>
          </p:cNvPicPr>
          <p:nvPr/>
        </p:nvPicPr>
        <p:blipFill>
          <a:blip r:embed="rId2" cstate="email"/>
          <a:srcRect/>
          <a:stretch>
            <a:fillRect/>
          </a:stretch>
        </p:blipFill>
        <p:spPr>
          <a:xfrm rot="10800000">
            <a:off x="3630" y="-3"/>
            <a:ext cx="9140369" cy="1295401"/>
          </a:xfrm>
          <a:prstGeom prst="rect">
            <a:avLst/>
          </a:prstGeom>
          <a:noFill/>
          <a:ln>
            <a:noFill/>
          </a:ln>
        </p:spPr>
      </p:pic>
      <p:sp>
        <p:nvSpPr>
          <p:cNvPr id="3" name="CuadroTexto 2"/>
          <p:cNvSpPr txBox="1"/>
          <p:nvPr/>
        </p:nvSpPr>
        <p:spPr>
          <a:xfrm>
            <a:off x="251520" y="3573016"/>
            <a:ext cx="8640961" cy="369332"/>
          </a:xfrm>
          <a:prstGeom prst="rect">
            <a:avLst/>
          </a:prstGeom>
          <a:noFill/>
        </p:spPr>
        <p:txBody>
          <a:bodyPr wrap="square" rtlCol="0">
            <a:spAutoFit/>
          </a:bodyPr>
          <a:lstStyle/>
          <a:p>
            <a:pPr algn="ctr"/>
            <a:r>
              <a:rPr lang="es-MX" b="1" smtClean="0">
                <a:latin typeface="Helvetica" panose="020B0604020202020204" pitchFamily="34" charset="0"/>
                <a:cs typeface="Helvetica" panose="020B0604020202020204" pitchFamily="34" charset="0"/>
              </a:rPr>
              <a:t>15ª Reunión </a:t>
            </a:r>
            <a:r>
              <a:rPr lang="es-MX" b="1" dirty="0" smtClean="0">
                <a:latin typeface="Helvetica" panose="020B0604020202020204" pitchFamily="34" charset="0"/>
                <a:cs typeface="Helvetica" panose="020B0604020202020204" pitchFamily="34" charset="0"/>
              </a:rPr>
              <a:t>de la MACHC</a:t>
            </a:r>
            <a:endParaRPr lang="es-MX" b="1" dirty="0">
              <a:latin typeface="Helvetica" panose="020B0604020202020204" pitchFamily="34" charset="0"/>
              <a:cs typeface="Helvetica" panose="020B0604020202020204" pitchFamily="34" charset="0"/>
            </a:endParaRPr>
          </a:p>
        </p:txBody>
      </p:sp>
      <p:sp>
        <p:nvSpPr>
          <p:cNvPr id="4" name="CuadroTexto 3"/>
          <p:cNvSpPr txBox="1"/>
          <p:nvPr/>
        </p:nvSpPr>
        <p:spPr>
          <a:xfrm>
            <a:off x="7020272" y="5445224"/>
            <a:ext cx="1872208" cy="276999"/>
          </a:xfrm>
          <a:prstGeom prst="rect">
            <a:avLst/>
          </a:prstGeom>
          <a:noFill/>
        </p:spPr>
        <p:txBody>
          <a:bodyPr wrap="square" rtlCol="0">
            <a:spAutoFit/>
          </a:bodyPr>
          <a:lstStyle/>
          <a:p>
            <a:pPr algn="r"/>
            <a:r>
              <a:rPr lang="es-MX" sz="1200" dirty="0" smtClean="0"/>
              <a:t>Diciembre 2014</a:t>
            </a:r>
            <a:endParaRPr lang="es-MX" sz="1200" dirty="0"/>
          </a:p>
        </p:txBody>
      </p:sp>
      <p:sp>
        <p:nvSpPr>
          <p:cNvPr id="6" name="CuadroTexto 5"/>
          <p:cNvSpPr txBox="1"/>
          <p:nvPr/>
        </p:nvSpPr>
        <p:spPr>
          <a:xfrm>
            <a:off x="249245" y="4487895"/>
            <a:ext cx="8640961" cy="646331"/>
          </a:xfrm>
          <a:prstGeom prst="rect">
            <a:avLst/>
          </a:prstGeom>
          <a:noFill/>
        </p:spPr>
        <p:txBody>
          <a:bodyPr wrap="square" rtlCol="0">
            <a:spAutoFit/>
          </a:bodyPr>
          <a:lstStyle/>
          <a:p>
            <a:pPr algn="ctr"/>
            <a:r>
              <a:rPr lang="es-MX" dirty="0" smtClean="0">
                <a:latin typeface="Helvetica" panose="020B0604020202020204" pitchFamily="34" charset="0"/>
                <a:cs typeface="Helvetica" panose="020B0604020202020204" pitchFamily="34" charset="0"/>
              </a:rPr>
              <a:t>Félix Frías Ibarra</a:t>
            </a:r>
          </a:p>
          <a:p>
            <a:pPr algn="ctr"/>
            <a:r>
              <a:rPr lang="es-MX" dirty="0" smtClean="0">
                <a:latin typeface="Helvetica" panose="020B0604020202020204" pitchFamily="34" charset="0"/>
                <a:cs typeface="Helvetica" panose="020B0604020202020204" pitchFamily="34" charset="0"/>
              </a:rPr>
              <a:t>felix.frias@inegi.org.mx</a:t>
            </a:r>
            <a:endParaRPr lang="es-MX" dirty="0">
              <a:latin typeface="Helvetica" panose="020B0604020202020204" pitchFamily="34" charset="0"/>
              <a:cs typeface="Helvetica"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129806" y="1268760"/>
            <a:ext cx="8895539" cy="4536504"/>
            <a:chOff x="129806" y="1268760"/>
            <a:chExt cx="8895539" cy="4536504"/>
          </a:xfrm>
        </p:grpSpPr>
        <p:pic>
          <p:nvPicPr>
            <p:cNvPr id="5" name="Imagen 2"/>
            <p:cNvPicPr>
              <a:picLocks noChangeAspect="1"/>
            </p:cNvPicPr>
            <p:nvPr/>
          </p:nvPicPr>
          <p:blipFill rotWithShape="1">
            <a:blip r:embed="rId2" cstate="print"/>
            <a:srcRect/>
            <a:stretch/>
          </p:blipFill>
          <p:spPr>
            <a:xfrm>
              <a:off x="129806" y="1268760"/>
              <a:ext cx="5040560" cy="4536504"/>
            </a:xfrm>
            <a:prstGeom prst="rect">
              <a:avLst/>
            </a:prstGeom>
          </p:spPr>
        </p:pic>
        <p:grpSp>
          <p:nvGrpSpPr>
            <p:cNvPr id="13" name="12 Grupo"/>
            <p:cNvGrpSpPr/>
            <p:nvPr/>
          </p:nvGrpSpPr>
          <p:grpSpPr>
            <a:xfrm>
              <a:off x="4914378" y="1268760"/>
              <a:ext cx="4110967" cy="4520581"/>
              <a:chOff x="4914378" y="1268760"/>
              <a:chExt cx="4110967" cy="4520581"/>
            </a:xfrm>
          </p:grpSpPr>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60730" y="1268760"/>
                <a:ext cx="3960000" cy="2018334"/>
              </a:xfrm>
              <a:prstGeom prst="rect">
                <a:avLst/>
              </a:prstGeom>
              <a:noFill/>
              <a:ln w="9525">
                <a:noFill/>
                <a:miter lim="800000"/>
                <a:headEnd/>
                <a:tailEnd/>
              </a:ln>
            </p:spPr>
          </p:pic>
          <p:pic>
            <p:nvPicPr>
              <p:cNvPr id="12" name="Imagen 4"/>
              <p:cNvPicPr>
                <a:picLocks noChangeAspect="1"/>
              </p:cNvPicPr>
              <p:nvPr/>
            </p:nvPicPr>
            <p:blipFill rotWithShape="1">
              <a:blip r:embed="rId4" cstate="print"/>
              <a:srcRect/>
              <a:stretch/>
            </p:blipFill>
            <p:spPr>
              <a:xfrm>
                <a:off x="4914378" y="3291806"/>
                <a:ext cx="4110967" cy="2497535"/>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7164288" y="1268760"/>
                <a:ext cx="1800000" cy="1131429"/>
              </a:xfrm>
              <a:prstGeom prst="rect">
                <a:avLst/>
              </a:prstGeom>
              <a:noFill/>
              <a:ln w="9525">
                <a:noFill/>
                <a:miter lim="800000"/>
                <a:headEnd/>
                <a:tailEnd/>
              </a:ln>
            </p:spPr>
          </p:pic>
        </p:grpSp>
      </p:grpSp>
      <p:sp>
        <p:nvSpPr>
          <p:cNvPr id="8" name="1 Título"/>
          <p:cNvSpPr txBox="1">
            <a:spLocks/>
          </p:cNvSpPr>
          <p:nvPr/>
        </p:nvSpPr>
        <p:spPr bwMode="auto">
          <a:xfrm>
            <a:off x="261045" y="548681"/>
            <a:ext cx="8568952" cy="1152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MX" b="1" dirty="0" smtClean="0">
                <a:solidFill>
                  <a:srgbClr val="003362"/>
                </a:solidFill>
                <a:latin typeface="Helvetica" pitchFamily="34" charset="0"/>
                <a:cs typeface="Helvetica" pitchFamily="34" charset="0"/>
              </a:rPr>
              <a:t>Exposición de caso sobre la información correspondiente a Cuba</a:t>
            </a:r>
            <a:endParaRPr lang="es-MX" dirty="0" smtClean="0">
              <a:solidFill>
                <a:srgbClr val="003362"/>
              </a:solidFill>
              <a:latin typeface="Helvetica" pitchFamily="34" charset="0"/>
              <a:ea typeface="+mj-ea"/>
              <a:cs typeface="Helvetica" pitchFamily="34" charset="0"/>
            </a:endParaRPr>
          </a:p>
          <a:p>
            <a:pPr algn="just"/>
            <a:endParaRPr lang="es-MX" dirty="0" smtClean="0">
              <a:solidFill>
                <a:srgbClr val="003362"/>
              </a:solidFill>
              <a:latin typeface="Helvetica" pitchFamily="34" charset="0"/>
              <a:ea typeface="+mj-ea"/>
              <a:cs typeface="Helvetica" pitchFamily="34" charset="0"/>
            </a:endParaRPr>
          </a:p>
          <a:p>
            <a:pPr algn="just"/>
            <a:endParaRPr lang="es-MX" dirty="0">
              <a:solidFill>
                <a:srgbClr val="003362"/>
              </a:solidFill>
              <a:latin typeface="Helvetica" pitchFamily="34" charset="0"/>
              <a:ea typeface="+mj-ea"/>
              <a:cs typeface="Helvetica" pitchFamily="34" charset="0"/>
            </a:endParaRPr>
          </a:p>
          <a:p>
            <a:pPr algn="just"/>
            <a:endParaRPr lang="es-MX" dirty="0">
              <a:solidFill>
                <a:srgbClr val="003362"/>
              </a:solidFill>
              <a:latin typeface="Helvetica" pitchFamily="34" charset="0"/>
              <a:ea typeface="+mj-ea"/>
              <a:cs typeface="Helvetica" pitchFamily="34" charset="0"/>
            </a:endParaRPr>
          </a:p>
          <a:p>
            <a:pPr algn="just"/>
            <a:endParaRPr lang="es-MX" dirty="0" smtClean="0">
              <a:solidFill>
                <a:srgbClr val="003362"/>
              </a:solidFill>
              <a:latin typeface="Helvetica" pitchFamily="34" charset="0"/>
              <a:ea typeface="+mj-ea"/>
              <a:cs typeface="Helvetic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179512" y="404664"/>
            <a:ext cx="8568952" cy="1152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MX" b="1" dirty="0" smtClean="0">
                <a:solidFill>
                  <a:srgbClr val="003362"/>
                </a:solidFill>
                <a:latin typeface="Helvetica" pitchFamily="34" charset="0"/>
                <a:cs typeface="Helvetica" pitchFamily="34" charset="0"/>
              </a:rPr>
              <a:t>Compromiso con Cuba: </a:t>
            </a:r>
          </a:p>
          <a:p>
            <a:pPr algn="just"/>
            <a:r>
              <a:rPr lang="es-MX" dirty="0" smtClean="0">
                <a:solidFill>
                  <a:srgbClr val="003362"/>
                </a:solidFill>
                <a:latin typeface="Helvetica" pitchFamily="34" charset="0"/>
                <a:cs typeface="Helvetica" pitchFamily="34" charset="0"/>
              </a:rPr>
              <a:t>Establecer bases de acuerdo para determinar qué cambios solicitados proceden, ya que en resoluciones alcanzadas en reuniones anteriores del Comité Editorial no están siendo consideradas actualmente, por ejemplo, una de ellas fue que aunque la equidistancia de la batimetría del proyecto es cada 200 metros, los Coordinadores Científicos decidirían si adoptaban esta en sus áreas de responsabilidad, o bien la modificaban en función de la disponibilidad de información. </a:t>
            </a:r>
          </a:p>
          <a:p>
            <a:pPr algn="just"/>
            <a:r>
              <a:rPr lang="es-MX" dirty="0" smtClean="0">
                <a:solidFill>
                  <a:srgbClr val="003362"/>
                </a:solidFill>
                <a:latin typeface="Helvetica" pitchFamily="34" charset="0"/>
                <a:cs typeface="Helvetica" pitchFamily="34" charset="0"/>
              </a:rPr>
              <a:t>En este caso Cuba se decidió por la 1ª opción, y no se cuenta con batimetría por parte de los EE. UU en esta región, para complementar la hoja 1-07.</a:t>
            </a:r>
          </a:p>
          <a:p>
            <a:pPr algn="just"/>
            <a:endParaRPr lang="es-MX" dirty="0" smtClean="0">
              <a:solidFill>
                <a:srgbClr val="003362"/>
              </a:solidFill>
              <a:latin typeface="Helvetica" pitchFamily="34" charset="0"/>
              <a:cs typeface="Helvetica" pitchFamily="34" charset="0"/>
            </a:endParaRPr>
          </a:p>
          <a:p>
            <a:pPr algn="just"/>
            <a:r>
              <a:rPr lang="es-MX" dirty="0" smtClean="0">
                <a:solidFill>
                  <a:srgbClr val="003362"/>
                </a:solidFill>
                <a:latin typeface="Helvetica" pitchFamily="34" charset="0"/>
                <a:cs typeface="Helvetica" pitchFamily="34" charset="0"/>
              </a:rPr>
              <a:t>Se enviaran nuevas pruebas de color en junio de 2015 para su validación.</a:t>
            </a:r>
          </a:p>
          <a:p>
            <a:pPr algn="just"/>
            <a:endParaRPr lang="es-MX" dirty="0" smtClean="0">
              <a:solidFill>
                <a:srgbClr val="003362"/>
              </a:solidFill>
              <a:latin typeface="Helvetica" pitchFamily="34" charset="0"/>
              <a:ea typeface="+mj-ea"/>
              <a:cs typeface="Helvetica" pitchFamily="34" charset="0"/>
            </a:endParaRPr>
          </a:p>
          <a:p>
            <a:pPr algn="just"/>
            <a:endParaRPr lang="es-MX" dirty="0" smtClean="0">
              <a:solidFill>
                <a:srgbClr val="003362"/>
              </a:solidFill>
              <a:latin typeface="Helvetica" pitchFamily="34" charset="0"/>
              <a:ea typeface="+mj-ea"/>
              <a:cs typeface="Helvetica"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1147908" y="3856134"/>
            <a:ext cx="6840000" cy="2813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44624"/>
            <a:ext cx="8712968" cy="830997"/>
          </a:xfrm>
          <a:prstGeom prst="rect">
            <a:avLst/>
          </a:prstGeom>
        </p:spPr>
        <p:txBody>
          <a:bodyPr wrap="square">
            <a:spAutoFit/>
          </a:bodyPr>
          <a:lstStyle/>
          <a:p>
            <a:pPr algn="ctr"/>
            <a:r>
              <a:rPr lang="es-MX" sz="2400" b="1" dirty="0" smtClean="0">
                <a:solidFill>
                  <a:srgbClr val="003362"/>
                </a:solidFill>
                <a:effectLst>
                  <a:outerShdw blurRad="38100" dist="38100" dir="2700000" algn="tl">
                    <a:srgbClr val="000000">
                      <a:alpha val="43137"/>
                    </a:srgbClr>
                  </a:outerShdw>
                </a:effectLst>
                <a:latin typeface="Helvetica" pitchFamily="34" charset="0"/>
                <a:ea typeface="+mj-ea"/>
                <a:cs typeface="Helvetica" pitchFamily="34" charset="0"/>
              </a:rPr>
              <a:t>Actividad INEGI: Reedición de la hoja 1-13 responsabilidad de Colombia</a:t>
            </a:r>
            <a:endParaRPr lang="es-MX" sz="2400" b="1" dirty="0">
              <a:solidFill>
                <a:srgbClr val="003362"/>
              </a:solidFill>
              <a:effectLst>
                <a:outerShdw blurRad="38100" dist="38100" dir="2700000" algn="tl">
                  <a:srgbClr val="000000">
                    <a:alpha val="43137"/>
                  </a:srgbClr>
                </a:outerShdw>
              </a:effectLst>
              <a:latin typeface="Helvetica" pitchFamily="34" charset="0"/>
              <a:ea typeface="+mj-ea"/>
              <a:cs typeface="Helvetica" pitchFamily="34" charset="0"/>
            </a:endParaRPr>
          </a:p>
        </p:txBody>
      </p:sp>
      <p:sp>
        <p:nvSpPr>
          <p:cNvPr id="5" name="1 Título"/>
          <p:cNvSpPr txBox="1">
            <a:spLocks/>
          </p:cNvSpPr>
          <p:nvPr/>
        </p:nvSpPr>
        <p:spPr bwMode="auto">
          <a:xfrm>
            <a:off x="261045" y="1889687"/>
            <a:ext cx="8568952" cy="1152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MX" dirty="0" smtClean="0">
                <a:solidFill>
                  <a:srgbClr val="003362"/>
                </a:solidFill>
                <a:latin typeface="Helvetica" pitchFamily="34" charset="0"/>
                <a:ea typeface="+mj-ea"/>
                <a:cs typeface="Helvetica" pitchFamily="34" charset="0"/>
              </a:rPr>
              <a:t>Las observaciones enviadas por Colombia al Editor Principal para la hoja 1-13, implican cambios en los archivos vectoriales de: Batimetría, intervalos batimétricos, zonas de levantamientos detallados, líneas de sondeo, asentamientos humanos y nombres de formas del relieve submarino.</a:t>
            </a:r>
          </a:p>
          <a:p>
            <a:pPr algn="just"/>
            <a:endParaRPr lang="es-MX" dirty="0" smtClean="0">
              <a:solidFill>
                <a:srgbClr val="003362"/>
              </a:solidFill>
              <a:latin typeface="Helvetica" pitchFamily="34" charset="0"/>
              <a:ea typeface="+mj-ea"/>
              <a:cs typeface="Helvetica" pitchFamily="34" charset="0"/>
            </a:endParaRPr>
          </a:p>
          <a:p>
            <a:pPr algn="just"/>
            <a:r>
              <a:rPr lang="es-MX" dirty="0" smtClean="0">
                <a:solidFill>
                  <a:srgbClr val="003362"/>
                </a:solidFill>
                <a:latin typeface="Helvetica" pitchFamily="34" charset="0"/>
                <a:ea typeface="+mj-ea"/>
                <a:cs typeface="Helvetica" pitchFamily="34" charset="0"/>
              </a:rPr>
              <a:t>Los archivos están en proceso de adición  vectorial, y atributos de las cubiertas implicadas. </a:t>
            </a:r>
          </a:p>
          <a:p>
            <a:pPr algn="just"/>
            <a:endParaRPr lang="es-MX" dirty="0" smtClean="0">
              <a:solidFill>
                <a:srgbClr val="003362"/>
              </a:solidFill>
              <a:latin typeface="Helvetica" pitchFamily="34" charset="0"/>
              <a:ea typeface="+mj-ea"/>
              <a:cs typeface="Helvetica" pitchFamily="34" charset="0"/>
            </a:endParaRPr>
          </a:p>
          <a:p>
            <a:pPr algn="just"/>
            <a:r>
              <a:rPr lang="es-MX" dirty="0" smtClean="0">
                <a:solidFill>
                  <a:srgbClr val="003362"/>
                </a:solidFill>
                <a:latin typeface="Helvetica" pitchFamily="34" charset="0"/>
                <a:ea typeface="+mj-ea"/>
                <a:cs typeface="Helvetica" pitchFamily="34" charset="0"/>
              </a:rPr>
              <a:t>Se enviará una nueva prueba de color en junio de 2015 a Colombia para su validación.</a:t>
            </a:r>
          </a:p>
          <a:p>
            <a:pPr algn="just"/>
            <a:endParaRPr lang="es-MX" dirty="0" smtClean="0">
              <a:solidFill>
                <a:srgbClr val="003362"/>
              </a:solidFill>
              <a:latin typeface="Helvetica" pitchFamily="34" charset="0"/>
              <a:ea typeface="+mj-ea"/>
              <a:cs typeface="Helvetica" pitchFamily="34" charset="0"/>
            </a:endParaRPr>
          </a:p>
          <a:p>
            <a:pPr algn="just"/>
            <a:endParaRPr lang="es-MX" dirty="0">
              <a:solidFill>
                <a:srgbClr val="003362"/>
              </a:solidFill>
              <a:latin typeface="Helvetica" pitchFamily="34" charset="0"/>
              <a:ea typeface="+mj-ea"/>
              <a:cs typeface="Helvetica" pitchFamily="34" charset="0"/>
            </a:endParaRPr>
          </a:p>
          <a:p>
            <a:pPr algn="just"/>
            <a:endParaRPr lang="es-MX" dirty="0">
              <a:solidFill>
                <a:srgbClr val="003362"/>
              </a:solidFill>
              <a:latin typeface="Helvetica" pitchFamily="34" charset="0"/>
              <a:ea typeface="+mj-ea"/>
              <a:cs typeface="Helvetica" pitchFamily="34" charset="0"/>
            </a:endParaRPr>
          </a:p>
          <a:p>
            <a:pPr algn="just"/>
            <a:endParaRPr lang="es-MX" dirty="0" smtClean="0">
              <a:solidFill>
                <a:srgbClr val="003362"/>
              </a:solidFill>
              <a:latin typeface="Helvetica" pitchFamily="34" charset="0"/>
              <a:ea typeface="+mj-ea"/>
              <a:cs typeface="Helvetic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44624"/>
            <a:ext cx="8712968" cy="830997"/>
          </a:xfrm>
          <a:prstGeom prst="rect">
            <a:avLst/>
          </a:prstGeom>
        </p:spPr>
        <p:txBody>
          <a:bodyPr wrap="square">
            <a:spAutoFit/>
          </a:bodyPr>
          <a:lstStyle/>
          <a:p>
            <a:r>
              <a:rPr lang="es-MX" sz="2400" b="1" dirty="0" smtClean="0">
                <a:solidFill>
                  <a:srgbClr val="003362"/>
                </a:solidFill>
                <a:effectLst>
                  <a:outerShdw blurRad="38100" dist="38100" dir="2700000" algn="tl">
                    <a:srgbClr val="000000">
                      <a:alpha val="43137"/>
                    </a:srgbClr>
                  </a:outerShdw>
                </a:effectLst>
                <a:latin typeface="Helvetica" pitchFamily="34" charset="0"/>
                <a:ea typeface="+mj-ea"/>
                <a:cs typeface="Helvetica" pitchFamily="34" charset="0"/>
              </a:rPr>
              <a:t>Hojas de IBCCA, de las que no se recibieron observaciones</a:t>
            </a:r>
            <a:endParaRPr lang="es-MX" sz="2400" b="1" dirty="0">
              <a:solidFill>
                <a:srgbClr val="003362"/>
              </a:solidFill>
              <a:effectLst>
                <a:outerShdw blurRad="38100" dist="38100" dir="2700000" algn="tl">
                  <a:srgbClr val="000000">
                    <a:alpha val="43137"/>
                  </a:srgbClr>
                </a:outerShdw>
              </a:effectLst>
              <a:latin typeface="Helvetica" pitchFamily="34" charset="0"/>
              <a:ea typeface="+mj-ea"/>
              <a:cs typeface="Helvetica" pitchFamily="34" charset="0"/>
            </a:endParaRPr>
          </a:p>
        </p:txBody>
      </p:sp>
      <p:graphicFrame>
        <p:nvGraphicFramePr>
          <p:cNvPr id="5" name="Tabla 1"/>
          <p:cNvGraphicFramePr>
            <a:graphicFrameLocks noGrp="1"/>
          </p:cNvGraphicFramePr>
          <p:nvPr>
            <p:extLst>
              <p:ext uri="{D42A27DB-BD31-4B8C-83A1-F6EECF244321}">
                <p14:modId xmlns:p14="http://schemas.microsoft.com/office/powerpoint/2010/main" val="1398443797"/>
              </p:ext>
            </p:extLst>
          </p:nvPr>
        </p:nvGraphicFramePr>
        <p:xfrm>
          <a:off x="458729" y="2203137"/>
          <a:ext cx="8229602" cy="3184144"/>
        </p:xfrm>
        <a:graphic>
          <a:graphicData uri="http://schemas.openxmlformats.org/drawingml/2006/table">
            <a:tbl>
              <a:tblPr>
                <a:tableStyleId>{5C22544A-7EE6-4342-B048-85BDC9FD1C3A}</a:tableStyleId>
              </a:tblPr>
              <a:tblGrid>
                <a:gridCol w="587130"/>
                <a:gridCol w="1761389"/>
                <a:gridCol w="1184045"/>
                <a:gridCol w="587130"/>
                <a:gridCol w="1761389"/>
                <a:gridCol w="1761389"/>
                <a:gridCol w="587130"/>
              </a:tblGrid>
              <a:tr h="146782">
                <a:tc gridSpan="7">
                  <a:txBody>
                    <a:bodyPr/>
                    <a:lstStyle/>
                    <a:p>
                      <a:pPr algn="ctr" fontAlgn="b"/>
                      <a:r>
                        <a:rPr lang="es-MX" sz="800" u="none" strike="noStrike" dirty="0" smtClean="0">
                          <a:effectLst/>
                        </a:rPr>
                        <a:t>Programación hojas faltantes</a:t>
                      </a:r>
                      <a:endParaRPr lang="es-MX" sz="800" b="1"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40347">
                <a:tc>
                  <a:txBody>
                    <a:bodyPr/>
                    <a:lstStyle/>
                    <a:p>
                      <a:pPr algn="ctr" fontAlgn="ctr"/>
                      <a:r>
                        <a:rPr lang="es-MX" sz="800" u="none" strike="noStrike" dirty="0">
                          <a:effectLst/>
                        </a:rPr>
                        <a:t>Hoja</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ctr"/>
                      <a:r>
                        <a:rPr lang="es-MX" sz="800" u="none" strike="noStrike" dirty="0">
                          <a:effectLst/>
                        </a:rPr>
                        <a:t>Responsable</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b"/>
                      <a:r>
                        <a:rPr lang="es-MX" sz="800" u="none" strike="noStrike" dirty="0">
                          <a:effectLst/>
                        </a:rPr>
                        <a:t>100% Avance Edición / Vectorial</a:t>
                      </a:r>
                      <a:endParaRPr lang="es-MX" sz="800" b="1"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ctr"/>
                      <a:r>
                        <a:rPr lang="es-MX" sz="800" u="none" strike="noStrike" dirty="0">
                          <a:effectLst/>
                        </a:rPr>
                        <a:t>Impresión</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ctr"/>
                      <a:r>
                        <a:rPr lang="es-MX" sz="800" u="none" strike="noStrike" dirty="0">
                          <a:effectLst/>
                        </a:rPr>
                        <a:t>Observaciones</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ctr"/>
                      <a:r>
                        <a:rPr lang="es-MX" sz="800" u="none" strike="noStrike" dirty="0">
                          <a:effectLst/>
                        </a:rPr>
                        <a:t>Actividad </a:t>
                      </a:r>
                      <a:r>
                        <a:rPr lang="es-MX" sz="800" u="none" strike="noStrike" dirty="0" smtClean="0">
                          <a:effectLst/>
                        </a:rPr>
                        <a:t>2014</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b"/>
                      <a:r>
                        <a:rPr lang="es-MX" sz="800" u="none" strike="noStrike" dirty="0">
                          <a:effectLst/>
                        </a:rPr>
                        <a:t>Factible fecha de término</a:t>
                      </a:r>
                      <a:endParaRPr lang="es-MX" sz="800" b="1" i="0" u="none" strike="noStrike" dirty="0">
                        <a:solidFill>
                          <a:srgbClr val="000000"/>
                        </a:solidFill>
                        <a:effectLst/>
                        <a:latin typeface="Calibri" panose="020F0502020204030204" pitchFamily="34" charset="0"/>
                      </a:endParaRPr>
                    </a:p>
                  </a:txBody>
                  <a:tcPr marL="7339" marR="7339" marT="7339" marB="0" anchor="b"/>
                </a:tc>
              </a:tr>
              <a:tr h="146782">
                <a:tc>
                  <a:txBody>
                    <a:bodyPr/>
                    <a:lstStyle/>
                    <a:p>
                      <a:pPr algn="ctr" fontAlgn="b"/>
                      <a:r>
                        <a:rPr lang="es-MX" sz="800" u="none" strike="noStrike" dirty="0">
                          <a:effectLst/>
                        </a:rPr>
                        <a:t>1-10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Holanda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80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No han reportado avances</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800" b="0" i="0" u="none" strike="noStrike" dirty="0" smtClean="0">
                          <a:solidFill>
                            <a:srgbClr val="000000"/>
                          </a:solidFill>
                          <a:effectLst/>
                          <a:latin typeface="Calibri" panose="020F0502020204030204" pitchFamily="34" charset="0"/>
                        </a:rPr>
                        <a:t>No se logró establecer comunicación por parte del Presidente del Comité Editorial con el Coordinador Científico de Holanda</a:t>
                      </a:r>
                    </a:p>
                  </a:txBody>
                  <a:tcPr marL="7339" marR="7339" marT="7339" marB="0" anchor="b">
                    <a:solidFill>
                      <a:schemeClr val="accent5">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800" b="0" i="0" u="none" strike="noStrike" dirty="0" smtClean="0">
                          <a:solidFill>
                            <a:srgbClr val="000000"/>
                          </a:solidFill>
                          <a:effectLst/>
                          <a:latin typeface="Calibri" panose="020F0502020204030204" pitchFamily="34" charset="0"/>
                        </a:rPr>
                        <a:t>Por definir</a:t>
                      </a:r>
                    </a:p>
                    <a:p>
                      <a:pPr marL="0" marR="0" indent="0" algn="ctr" defTabSz="914400" rtl="0" eaLnBrk="1" fontAlgn="ctr" latinLnBrk="0" hangingPunct="1">
                        <a:lnSpc>
                          <a:spcPct val="100000"/>
                        </a:lnSpc>
                        <a:spcBef>
                          <a:spcPts val="0"/>
                        </a:spcBef>
                        <a:spcAft>
                          <a:spcPts val="0"/>
                        </a:spcAft>
                        <a:buClrTx/>
                        <a:buSzTx/>
                        <a:buFontTx/>
                        <a:buNone/>
                        <a:tabLst/>
                        <a:defRPr/>
                      </a:pPr>
                      <a:endParaRPr lang="es-MX" sz="800" b="0" i="0" u="none" strike="noStrike" dirty="0" smtClean="0">
                        <a:solidFill>
                          <a:srgbClr val="000000"/>
                        </a:solidFill>
                        <a:effectLst/>
                        <a:latin typeface="Calibri" panose="020F0502020204030204" pitchFamily="34" charset="0"/>
                      </a:endParaRPr>
                    </a:p>
                  </a:txBody>
                  <a:tcPr marL="7339" marR="7339" marT="7339" marB="0" anchor="ctr">
                    <a:solidFill>
                      <a:schemeClr val="accent5">
                        <a:lumMod val="60000"/>
                        <a:lumOff val="40000"/>
                      </a:schemeClr>
                    </a:solidFill>
                  </a:tcPr>
                </a:tc>
              </a:tr>
              <a:tr h="286226">
                <a:tc>
                  <a:txBody>
                    <a:bodyPr/>
                    <a:lstStyle/>
                    <a:p>
                      <a:pPr algn="ctr" fontAlgn="b"/>
                      <a:r>
                        <a:rPr lang="es-MX" sz="800" u="none" strike="noStrike" dirty="0">
                          <a:effectLst/>
                        </a:rPr>
                        <a:t>1-12</a:t>
                      </a:r>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c>
                  <a:txBody>
                    <a:bodyPr/>
                    <a:lstStyle/>
                    <a:p>
                      <a:pPr algn="ctr" fontAlgn="b"/>
                      <a:r>
                        <a:rPr lang="es-MX" sz="800" u="none" strike="noStrike" dirty="0">
                          <a:effectLst/>
                        </a:rPr>
                        <a:t>Costa Rica</a:t>
                      </a:r>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c>
                  <a:txBody>
                    <a:bodyPr/>
                    <a:lstStyle/>
                    <a:p>
                      <a:pPr algn="ctr" fontAlgn="b"/>
                      <a:r>
                        <a:rPr lang="es-MX" sz="800" u="none" strike="noStrike" dirty="0" smtClean="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c>
                  <a:txBody>
                    <a:bodyPr/>
                    <a:lstStyle/>
                    <a:p>
                      <a:pPr algn="ctr" fontAlgn="b"/>
                      <a:r>
                        <a:rPr lang="es-MX" sz="800" u="none" strike="noStrike" dirty="0">
                          <a:effectLst/>
                        </a:rPr>
                        <a:t>Bajo revisión, pendiente actualizaciones</a:t>
                      </a:r>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c>
                  <a:txBody>
                    <a:bodyPr/>
                    <a:lstStyle/>
                    <a:p>
                      <a:pPr algn="ctr" fontAlgn="b"/>
                      <a:r>
                        <a:rPr lang="es-MX" sz="800" b="0" i="0" u="none" strike="noStrike" dirty="0" smtClean="0">
                          <a:solidFill>
                            <a:srgbClr val="000000"/>
                          </a:solidFill>
                          <a:effectLst/>
                          <a:latin typeface="Calibri" panose="020F0502020204030204" pitchFamily="34" charset="0"/>
                        </a:rPr>
                        <a:t>Se estableció comunicación entre el Presidente del Comité Editorial y el Coordinador Científico</a:t>
                      </a:r>
                      <a:r>
                        <a:rPr lang="es-MX" sz="800" b="0" i="0" u="none" strike="noStrike" baseline="0" dirty="0" smtClean="0">
                          <a:solidFill>
                            <a:srgbClr val="000000"/>
                          </a:solidFill>
                          <a:effectLst/>
                          <a:latin typeface="Calibri" panose="020F0502020204030204" pitchFamily="34" charset="0"/>
                        </a:rPr>
                        <a:t> de Costa Rica</a:t>
                      </a:r>
                      <a:r>
                        <a:rPr lang="es-MX" sz="800" b="0" i="0" u="none" strike="noStrike" dirty="0" smtClean="0">
                          <a:solidFill>
                            <a:srgbClr val="000000"/>
                          </a:solidFill>
                          <a:effectLst/>
                          <a:latin typeface="Calibri" panose="020F0502020204030204" pitchFamily="34" charset="0"/>
                        </a:rPr>
                        <a:t>,</a:t>
                      </a:r>
                      <a:r>
                        <a:rPr lang="es-MX" sz="800" b="0" i="0" u="none" strike="noStrike" baseline="0" dirty="0" smtClean="0">
                          <a:solidFill>
                            <a:srgbClr val="000000"/>
                          </a:solidFill>
                          <a:effectLst/>
                          <a:latin typeface="Calibri" panose="020F0502020204030204" pitchFamily="34" charset="0"/>
                        </a:rPr>
                        <a:t> originando compromiso de apoyo entre Colombia y Costa Rica, para concluir la hoja</a:t>
                      </a:r>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c>
                  <a:txBody>
                    <a:bodyPr/>
                    <a:lstStyle/>
                    <a:p>
                      <a:pPr algn="ctr" fontAlgn="ctr"/>
                      <a:r>
                        <a:rPr lang="es-MX" sz="800" b="0" i="0" u="none" strike="noStrike" dirty="0" smtClean="0">
                          <a:solidFill>
                            <a:srgbClr val="000000"/>
                          </a:solidFill>
                          <a:effectLst/>
                          <a:latin typeface="Calibri" panose="020F0502020204030204" pitchFamily="34" charset="0"/>
                        </a:rPr>
                        <a:t>Por definir</a:t>
                      </a:r>
                      <a:endParaRPr lang="es-MX" sz="800" b="0" i="0" u="none" strike="noStrike" dirty="0">
                        <a:solidFill>
                          <a:srgbClr val="000000"/>
                        </a:solidFill>
                        <a:effectLst/>
                        <a:latin typeface="Calibri" panose="020F0502020204030204" pitchFamily="34" charset="0"/>
                      </a:endParaRPr>
                    </a:p>
                  </a:txBody>
                  <a:tcPr marL="7339" marR="7339" marT="7339" marB="0" anchor="ctr">
                    <a:solidFill>
                      <a:srgbClr val="E9EDF4"/>
                    </a:solidFill>
                  </a:tcPr>
                </a:tc>
              </a:tr>
              <a:tr h="146782">
                <a:tc>
                  <a:txBody>
                    <a:bodyPr/>
                    <a:lstStyle/>
                    <a:p>
                      <a:pPr algn="ctr" fontAlgn="b"/>
                      <a:r>
                        <a:rPr lang="es-MX" sz="800" u="none" strike="noStrike" dirty="0">
                          <a:effectLst/>
                        </a:rPr>
                        <a:t>1-14</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Colombia / Venezuela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Proceso de re-edición</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800" b="0" i="0" u="none" strike="noStrike" dirty="0" smtClean="0">
                          <a:solidFill>
                            <a:srgbClr val="000000"/>
                          </a:solidFill>
                          <a:effectLst/>
                          <a:latin typeface="Calibri" panose="020F0502020204030204" pitchFamily="34" charset="0"/>
                        </a:rPr>
                        <a:t>No se logró establecer comunicación por parte del Presidente del Comité Editorial con el Coordinador Científico de Venezuela</a:t>
                      </a:r>
                    </a:p>
                  </a:txBody>
                  <a:tcPr marL="7339" marR="7339" marT="7339" marB="0" anchor="b">
                    <a:solidFill>
                      <a:schemeClr val="accent5">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800" b="0" i="0" u="none" strike="noStrike" dirty="0" smtClean="0">
                          <a:solidFill>
                            <a:srgbClr val="000000"/>
                          </a:solidFill>
                          <a:effectLst/>
                          <a:latin typeface="Calibri" panose="020F0502020204030204" pitchFamily="34" charset="0"/>
                        </a:rPr>
                        <a:t>Por definir</a:t>
                      </a:r>
                    </a:p>
                    <a:p>
                      <a:pPr marL="0" marR="0" indent="0" algn="ctr" defTabSz="914400" rtl="0" eaLnBrk="1" fontAlgn="ctr" latinLnBrk="0" hangingPunct="1">
                        <a:lnSpc>
                          <a:spcPct val="100000"/>
                        </a:lnSpc>
                        <a:spcBef>
                          <a:spcPts val="0"/>
                        </a:spcBef>
                        <a:spcAft>
                          <a:spcPts val="0"/>
                        </a:spcAft>
                        <a:buClrTx/>
                        <a:buSzTx/>
                        <a:buFontTx/>
                        <a:buNone/>
                        <a:tabLst/>
                        <a:defRPr/>
                      </a:pPr>
                      <a:endParaRPr lang="es-MX" sz="800" b="0" i="0" u="none" strike="noStrike" dirty="0" smtClean="0">
                        <a:solidFill>
                          <a:srgbClr val="000000"/>
                        </a:solidFill>
                        <a:effectLst/>
                        <a:latin typeface="Calibri" panose="020F0502020204030204" pitchFamily="34" charset="0"/>
                      </a:endParaRPr>
                    </a:p>
                  </a:txBody>
                  <a:tcPr marL="7339" marR="7339" marT="7339" marB="0" anchor="ctr">
                    <a:solidFill>
                      <a:schemeClr val="accent5">
                        <a:lumMod val="60000"/>
                        <a:lumOff val="40000"/>
                      </a:schemeClr>
                    </a:solidFill>
                  </a:tcPr>
                </a:tc>
              </a:tr>
              <a:tr h="146782">
                <a:tc>
                  <a:txBody>
                    <a:bodyPr/>
                    <a:lstStyle/>
                    <a:p>
                      <a:pPr algn="ctr" fontAlgn="b"/>
                      <a:r>
                        <a:rPr lang="es-MX" sz="800" u="none" strike="noStrike" dirty="0">
                          <a:effectLst/>
                        </a:rPr>
                        <a:t>1-15</a:t>
                      </a:r>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c>
                  <a:txBody>
                    <a:bodyPr/>
                    <a:lstStyle/>
                    <a:p>
                      <a:pPr algn="ctr" fontAlgn="b"/>
                      <a:r>
                        <a:rPr lang="es-MX" sz="800" u="none" strike="noStrike" dirty="0">
                          <a:effectLst/>
                        </a:rPr>
                        <a:t>Venezuela</a:t>
                      </a:r>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c>
                  <a:txBody>
                    <a:bodyPr/>
                    <a:lstStyle/>
                    <a:p>
                      <a:pPr algn="ctr" fontAlgn="b"/>
                      <a:r>
                        <a:rPr lang="es-MX" sz="800" u="none" strike="noStrike" dirty="0">
                          <a:effectLst/>
                        </a:rPr>
                        <a:t>Proceso de re-edición</a:t>
                      </a:r>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800" b="0" i="0" u="none" strike="noStrike" dirty="0" smtClean="0">
                          <a:solidFill>
                            <a:srgbClr val="000000"/>
                          </a:solidFill>
                          <a:effectLst/>
                          <a:latin typeface="Calibri" panose="020F0502020204030204" pitchFamily="34" charset="0"/>
                        </a:rPr>
                        <a:t>No se logró establecer comunicación por parte del Presidente del Comité Editorial con el Coordinador Científico de Venezuela</a:t>
                      </a:r>
                    </a:p>
                  </a:txBody>
                  <a:tcPr marL="7339" marR="7339" marT="7339" marB="0" anchor="b">
                    <a:solidFill>
                      <a:srgbClr val="E9EDF4"/>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800" b="0" i="0" u="none" strike="noStrike" dirty="0" smtClean="0">
                          <a:solidFill>
                            <a:srgbClr val="000000"/>
                          </a:solidFill>
                          <a:effectLst/>
                          <a:latin typeface="Calibri" panose="020F0502020204030204" pitchFamily="34" charset="0"/>
                        </a:rPr>
                        <a:t>Por definir</a:t>
                      </a:r>
                    </a:p>
                    <a:p>
                      <a:pPr marL="0" marR="0" indent="0" algn="ctr" defTabSz="914400" rtl="0" eaLnBrk="1" fontAlgn="ctr" latinLnBrk="0" hangingPunct="1">
                        <a:lnSpc>
                          <a:spcPct val="100000"/>
                        </a:lnSpc>
                        <a:spcBef>
                          <a:spcPts val="0"/>
                        </a:spcBef>
                        <a:spcAft>
                          <a:spcPts val="0"/>
                        </a:spcAft>
                        <a:buClrTx/>
                        <a:buSzTx/>
                        <a:buFontTx/>
                        <a:buNone/>
                        <a:tabLst/>
                        <a:defRPr/>
                      </a:pPr>
                      <a:endParaRPr lang="es-MX" sz="800" b="0" i="0" u="none" strike="noStrike" dirty="0" smtClean="0">
                        <a:solidFill>
                          <a:srgbClr val="000000"/>
                        </a:solidFill>
                        <a:effectLst/>
                        <a:latin typeface="Calibri" panose="020F0502020204030204" pitchFamily="34" charset="0"/>
                      </a:endParaRPr>
                    </a:p>
                  </a:txBody>
                  <a:tcPr marL="7339" marR="7339" marT="7339" marB="0" anchor="ctr">
                    <a:solidFill>
                      <a:srgbClr val="E9EDF4"/>
                    </a:solidFill>
                  </a:tcPr>
                </a:tc>
              </a:tr>
              <a:tr h="146782">
                <a:tc>
                  <a:txBody>
                    <a:bodyPr/>
                    <a:lstStyle/>
                    <a:p>
                      <a:pPr algn="ctr" fontAlgn="b"/>
                      <a:r>
                        <a:rPr lang="es-MX" sz="800" u="none" strike="noStrike" dirty="0">
                          <a:effectLst/>
                        </a:rPr>
                        <a:t>1-16</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Surinam</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80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No han reportado avances</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800" b="0" i="0" u="none" strike="noStrike" dirty="0" smtClean="0">
                          <a:solidFill>
                            <a:srgbClr val="000000"/>
                          </a:solidFill>
                          <a:effectLst/>
                          <a:latin typeface="Calibri" panose="020F0502020204030204" pitchFamily="34" charset="0"/>
                        </a:rPr>
                        <a:t>No se logró establecer comunicación por parte del Presidente del Comité Editorial con el Coordinador Científico de Venezuela</a:t>
                      </a:r>
                    </a:p>
                  </a:txBody>
                  <a:tcPr marL="7339" marR="7339" marT="7339" marB="0" anchor="b">
                    <a:solidFill>
                      <a:schemeClr val="accent5">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800" b="0" i="0" u="none" strike="noStrike" dirty="0" smtClean="0">
                          <a:solidFill>
                            <a:srgbClr val="000000"/>
                          </a:solidFill>
                          <a:effectLst/>
                          <a:latin typeface="Calibri" panose="020F0502020204030204" pitchFamily="34" charset="0"/>
                        </a:rPr>
                        <a:t>Por definir</a:t>
                      </a:r>
                    </a:p>
                    <a:p>
                      <a:pPr marL="0" marR="0" indent="0" algn="ctr" defTabSz="914400" rtl="0" eaLnBrk="1" fontAlgn="ctr" latinLnBrk="0" hangingPunct="1">
                        <a:lnSpc>
                          <a:spcPct val="100000"/>
                        </a:lnSpc>
                        <a:spcBef>
                          <a:spcPts val="0"/>
                        </a:spcBef>
                        <a:spcAft>
                          <a:spcPts val="0"/>
                        </a:spcAft>
                        <a:buClrTx/>
                        <a:buSzTx/>
                        <a:buFontTx/>
                        <a:buNone/>
                        <a:tabLst/>
                        <a:defRPr/>
                      </a:pPr>
                      <a:endParaRPr lang="es-MX" sz="800" b="0" i="0" u="none" strike="noStrike" dirty="0" smtClean="0">
                        <a:solidFill>
                          <a:srgbClr val="000000"/>
                        </a:solidFill>
                        <a:effectLst/>
                        <a:latin typeface="Calibri" panose="020F0502020204030204" pitchFamily="34" charset="0"/>
                      </a:endParaRPr>
                    </a:p>
                  </a:txBody>
                  <a:tcPr marL="7339" marR="7339" marT="7339" marB="0" anchor="ctr">
                    <a:solidFill>
                      <a:schemeClr val="accent5">
                        <a:lumMod val="60000"/>
                        <a:lumOff val="40000"/>
                      </a:schemeClr>
                    </a:solidFill>
                  </a:tcPr>
                </a:tc>
              </a:tr>
            </a:tbl>
          </a:graphicData>
        </a:graphic>
      </p:graphicFrame>
      <p:sp>
        <p:nvSpPr>
          <p:cNvPr id="6" name="1 Título"/>
          <p:cNvSpPr txBox="1">
            <a:spLocks/>
          </p:cNvSpPr>
          <p:nvPr/>
        </p:nvSpPr>
        <p:spPr bwMode="auto">
          <a:xfrm>
            <a:off x="261045" y="1340768"/>
            <a:ext cx="8568952" cy="8374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MX" dirty="0" smtClean="0">
                <a:solidFill>
                  <a:srgbClr val="003362"/>
                </a:solidFill>
                <a:latin typeface="Helvetica" pitchFamily="34" charset="0"/>
                <a:ea typeface="+mj-ea"/>
                <a:cs typeface="Helvetica" pitchFamily="34" charset="0"/>
              </a:rPr>
              <a:t>El Editor Principal ha dado seguimiento durante el año, con el presidente del Comité Editorial, acerca de las hojas 1-10, 1-12, 1-14, 1-15 y 1-16. </a:t>
            </a:r>
          </a:p>
          <a:p>
            <a:pPr algn="just"/>
            <a:endParaRPr lang="es-MX" dirty="0">
              <a:solidFill>
                <a:srgbClr val="003362"/>
              </a:solidFill>
              <a:latin typeface="Helvetica" pitchFamily="34" charset="0"/>
              <a:ea typeface="+mj-ea"/>
              <a:cs typeface="Helvetica" pitchFamily="34" charset="0"/>
            </a:endParaRPr>
          </a:p>
          <a:p>
            <a:pPr algn="just"/>
            <a:endParaRPr lang="es-MX" dirty="0">
              <a:solidFill>
                <a:srgbClr val="003362"/>
              </a:solidFill>
              <a:latin typeface="Helvetica" pitchFamily="34" charset="0"/>
              <a:ea typeface="+mj-ea"/>
              <a:cs typeface="Helvetica" pitchFamily="34" charset="0"/>
            </a:endParaRPr>
          </a:p>
          <a:p>
            <a:pPr algn="just"/>
            <a:endParaRPr lang="es-MX" dirty="0" smtClean="0">
              <a:solidFill>
                <a:srgbClr val="003362"/>
              </a:solidFill>
              <a:latin typeface="Helvetica" pitchFamily="34" charset="0"/>
              <a:ea typeface="+mj-ea"/>
              <a:cs typeface="Helvetica" pitchFamily="34" charset="0"/>
            </a:endParaRPr>
          </a:p>
        </p:txBody>
      </p:sp>
    </p:spTree>
    <p:extLst>
      <p:ext uri="{BB962C8B-B14F-4D97-AF65-F5344CB8AC3E}">
        <p14:creationId xmlns:p14="http://schemas.microsoft.com/office/powerpoint/2010/main" val="1946149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261045" y="548681"/>
            <a:ext cx="8568952" cy="1152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MX" b="1" dirty="0" smtClean="0">
                <a:solidFill>
                  <a:srgbClr val="003362"/>
                </a:solidFill>
                <a:latin typeface="Helvetica" pitchFamily="34" charset="0"/>
                <a:cs typeface="Helvetica" pitchFamily="34" charset="0"/>
              </a:rPr>
              <a:t>Hojas 1-01, 1-02, 1-05 y 1-06 por parte del Editor Principal.</a:t>
            </a:r>
          </a:p>
          <a:p>
            <a:pPr algn="just"/>
            <a:endParaRPr lang="es-MX" dirty="0" smtClean="0">
              <a:solidFill>
                <a:srgbClr val="003362"/>
              </a:solidFill>
              <a:latin typeface="Helvetica" pitchFamily="34" charset="0"/>
              <a:cs typeface="Helvetica" pitchFamily="34" charset="0"/>
            </a:endParaRPr>
          </a:p>
          <a:p>
            <a:pPr algn="just"/>
            <a:r>
              <a:rPr lang="es-MX" dirty="0" smtClean="0">
                <a:solidFill>
                  <a:srgbClr val="003362"/>
                </a:solidFill>
                <a:latin typeface="Helvetica" pitchFamily="34" charset="0"/>
                <a:cs typeface="Helvetica" pitchFamily="34" charset="0"/>
              </a:rPr>
              <a:t>Están en proceso de actualización los archivos PDF conforme al acuerdo establecido entre los coordinadores científicos de EE. UU y México para  las hojas 1-01, 1-02, 1-05 y 1-06, con objeto de definir los nombres de las formas del relieve submarino (liga), cuya atención se tiene programada para junio de 2015. </a:t>
            </a:r>
            <a:endParaRPr lang="es-MX" dirty="0" smtClean="0">
              <a:solidFill>
                <a:srgbClr val="003362"/>
              </a:solidFill>
              <a:latin typeface="Helvetica" pitchFamily="34" charset="0"/>
              <a:ea typeface="+mj-ea"/>
              <a:cs typeface="Helvetica" pitchFamily="34" charset="0"/>
            </a:endParaRPr>
          </a:p>
          <a:p>
            <a:pPr algn="just"/>
            <a:endParaRPr lang="es-MX" dirty="0" smtClean="0">
              <a:solidFill>
                <a:srgbClr val="003362"/>
              </a:solidFill>
              <a:latin typeface="Helvetica" pitchFamily="34" charset="0"/>
              <a:ea typeface="+mj-ea"/>
              <a:cs typeface="Helvetica" pitchFamily="34" charset="0"/>
            </a:endParaRPr>
          </a:p>
          <a:p>
            <a:pPr algn="just"/>
            <a:endParaRPr lang="es-MX" dirty="0">
              <a:solidFill>
                <a:srgbClr val="003362"/>
              </a:solidFill>
              <a:latin typeface="Helvetica" pitchFamily="34" charset="0"/>
              <a:ea typeface="+mj-ea"/>
              <a:cs typeface="Helvetica" pitchFamily="34" charset="0"/>
            </a:endParaRPr>
          </a:p>
          <a:p>
            <a:pPr algn="just"/>
            <a:endParaRPr lang="es-MX" dirty="0">
              <a:solidFill>
                <a:srgbClr val="003362"/>
              </a:solidFill>
              <a:latin typeface="Helvetica" pitchFamily="34" charset="0"/>
              <a:ea typeface="+mj-ea"/>
              <a:cs typeface="Helvetica" pitchFamily="34" charset="0"/>
            </a:endParaRPr>
          </a:p>
          <a:p>
            <a:pPr algn="just"/>
            <a:endParaRPr lang="es-MX" dirty="0" smtClean="0">
              <a:solidFill>
                <a:srgbClr val="003362"/>
              </a:solidFill>
              <a:latin typeface="Helvetica" pitchFamily="34" charset="0"/>
              <a:ea typeface="+mj-ea"/>
              <a:cs typeface="Helvetica" pitchFamily="34" charset="0"/>
            </a:endParaRPr>
          </a:p>
        </p:txBody>
      </p:sp>
      <p:sp>
        <p:nvSpPr>
          <p:cNvPr id="4" name="3 Rectángulo"/>
          <p:cNvSpPr/>
          <p:nvPr/>
        </p:nvSpPr>
        <p:spPr>
          <a:xfrm>
            <a:off x="179512" y="44624"/>
            <a:ext cx="8712968" cy="461665"/>
          </a:xfrm>
          <a:prstGeom prst="rect">
            <a:avLst/>
          </a:prstGeom>
        </p:spPr>
        <p:txBody>
          <a:bodyPr wrap="square">
            <a:spAutoFit/>
          </a:bodyPr>
          <a:lstStyle/>
          <a:p>
            <a:r>
              <a:rPr lang="es-MX" sz="2400" b="1" dirty="0" smtClean="0">
                <a:solidFill>
                  <a:srgbClr val="003362"/>
                </a:solidFill>
                <a:effectLst>
                  <a:outerShdw blurRad="38100" dist="38100" dir="2700000" algn="tl">
                    <a:srgbClr val="000000">
                      <a:alpha val="43137"/>
                    </a:srgbClr>
                  </a:outerShdw>
                </a:effectLst>
                <a:latin typeface="Helvetica" pitchFamily="34" charset="0"/>
                <a:ea typeface="+mj-ea"/>
                <a:cs typeface="Helvetica" pitchFamily="34" charset="0"/>
              </a:rPr>
              <a:t>Actividad adicional para pruebas de color</a:t>
            </a:r>
            <a:endParaRPr lang="es-MX" sz="2400" b="1" dirty="0">
              <a:solidFill>
                <a:srgbClr val="003362"/>
              </a:solidFill>
              <a:effectLst>
                <a:outerShdw blurRad="38100" dist="38100" dir="2700000" algn="tl">
                  <a:srgbClr val="000000">
                    <a:alpha val="43137"/>
                  </a:srgbClr>
                </a:outerShdw>
              </a:effectLst>
              <a:latin typeface="Helvetica" pitchFamily="34" charset="0"/>
              <a:ea typeface="+mj-ea"/>
              <a:cs typeface="Helvetica" pitchFamily="34" charset="0"/>
            </a:endParaRPr>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68" y="2564904"/>
            <a:ext cx="7758096" cy="4153742"/>
          </a:xfrm>
          <a:prstGeom prst="rect">
            <a:avLst/>
          </a:prstGeom>
          <a:noFill/>
          <a:ln w="9525">
            <a:noFill/>
            <a:miter lim="800000"/>
            <a:headEnd/>
            <a:tailEnd/>
          </a:ln>
        </p:spPr>
      </p:pic>
    </p:spTree>
    <p:extLst>
      <p:ext uri="{BB962C8B-B14F-4D97-AF65-F5344CB8AC3E}">
        <p14:creationId xmlns:p14="http://schemas.microsoft.com/office/powerpoint/2010/main" val="188076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179512" y="548680"/>
            <a:ext cx="8568952" cy="1812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MX" dirty="0" smtClean="0">
                <a:solidFill>
                  <a:srgbClr val="003362"/>
                </a:solidFill>
                <a:latin typeface="Helvetica" pitchFamily="34" charset="0"/>
                <a:ea typeface="+mj-ea"/>
                <a:cs typeface="Helvetica" pitchFamily="34" charset="0"/>
              </a:rPr>
              <a:t>Esta actividad debe ser considerada como parte integral del proyecto, puesto que al ser compiladas de forma independiente cada carta, debe existir un acuerdo entre los coordinadores de las hojas aledañas o contiguas para que la designación de los nombres de las formas del relieve submarino de grandes dimensiones que pasan de una hoja a otra, tengan una designación y forma única de escritura, así como un acuerdo común entre  los coordinadores científicos conforme al idioma en que deberá aparecer dicho nombre. Además de considerar que las hojas concluidas marcan un precedente a seguirse y respetarse.</a:t>
            </a:r>
          </a:p>
          <a:p>
            <a:pPr algn="just"/>
            <a:endParaRPr lang="es-MX" dirty="0">
              <a:solidFill>
                <a:srgbClr val="003362"/>
              </a:solidFill>
              <a:latin typeface="Helvetica" pitchFamily="34" charset="0"/>
              <a:ea typeface="+mj-ea"/>
              <a:cs typeface="Helvetica" pitchFamily="34" charset="0"/>
            </a:endParaRPr>
          </a:p>
          <a:p>
            <a:pPr algn="just"/>
            <a:r>
              <a:rPr lang="es-MX" dirty="0" smtClean="0">
                <a:solidFill>
                  <a:srgbClr val="003362"/>
                </a:solidFill>
                <a:latin typeface="Helvetica" pitchFamily="34" charset="0"/>
                <a:ea typeface="+mj-ea"/>
                <a:cs typeface="Helvetica" pitchFamily="34" charset="0"/>
              </a:rPr>
              <a:t>La actividad aplicará para todas las hojas</a:t>
            </a:r>
          </a:p>
          <a:p>
            <a:pPr algn="just"/>
            <a:endParaRPr lang="es-MX" dirty="0">
              <a:solidFill>
                <a:srgbClr val="003362"/>
              </a:solidFill>
              <a:latin typeface="Helvetica" pitchFamily="34" charset="0"/>
              <a:ea typeface="+mj-ea"/>
              <a:cs typeface="Helvetica" pitchFamily="34" charset="0"/>
            </a:endParaRPr>
          </a:p>
          <a:p>
            <a:pPr algn="just"/>
            <a:endParaRPr lang="es-MX" dirty="0" smtClean="0">
              <a:solidFill>
                <a:srgbClr val="003362"/>
              </a:solidFill>
              <a:latin typeface="Helvetica" pitchFamily="34" charset="0"/>
              <a:ea typeface="+mj-ea"/>
              <a:cs typeface="Helvetica" pitchFamily="34" charset="0"/>
            </a:endParaRPr>
          </a:p>
        </p:txBody>
      </p:sp>
      <p:graphicFrame>
        <p:nvGraphicFramePr>
          <p:cNvPr id="5" name="Tabla 1"/>
          <p:cNvGraphicFramePr>
            <a:graphicFrameLocks noGrp="1"/>
          </p:cNvGraphicFramePr>
          <p:nvPr>
            <p:extLst>
              <p:ext uri="{D42A27DB-BD31-4B8C-83A1-F6EECF244321}">
                <p14:modId xmlns:p14="http://schemas.microsoft.com/office/powerpoint/2010/main" val="1550863461"/>
              </p:ext>
            </p:extLst>
          </p:nvPr>
        </p:nvGraphicFramePr>
        <p:xfrm>
          <a:off x="251520" y="3501008"/>
          <a:ext cx="8640961" cy="2813063"/>
        </p:xfrm>
        <a:graphic>
          <a:graphicData uri="http://schemas.openxmlformats.org/drawingml/2006/table">
            <a:tbl>
              <a:tblPr>
                <a:tableStyleId>{5C22544A-7EE6-4342-B048-85BDC9FD1C3A}</a:tableStyleId>
              </a:tblPr>
              <a:tblGrid>
                <a:gridCol w="616478"/>
                <a:gridCol w="1849432"/>
                <a:gridCol w="1243231"/>
                <a:gridCol w="616478"/>
                <a:gridCol w="1849432"/>
                <a:gridCol w="1849432"/>
                <a:gridCol w="616478"/>
              </a:tblGrid>
              <a:tr h="105029">
                <a:tc gridSpan="7">
                  <a:txBody>
                    <a:bodyPr/>
                    <a:lstStyle/>
                    <a:p>
                      <a:pPr algn="ctr" fontAlgn="b"/>
                      <a:r>
                        <a:rPr lang="es-MX" sz="800" u="none" strike="noStrike" dirty="0">
                          <a:effectLst/>
                        </a:rPr>
                        <a:t>Estado de avance IBCCA</a:t>
                      </a:r>
                      <a:endParaRPr lang="es-MX" sz="800" b="1"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15086">
                <a:tc>
                  <a:txBody>
                    <a:bodyPr/>
                    <a:lstStyle/>
                    <a:p>
                      <a:pPr algn="ctr" fontAlgn="ctr"/>
                      <a:r>
                        <a:rPr lang="es-MX" sz="800" u="none" strike="noStrike" dirty="0">
                          <a:effectLst/>
                        </a:rPr>
                        <a:t>Hoja</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ctr"/>
                      <a:r>
                        <a:rPr lang="es-MX" sz="800" u="none" strike="noStrike" dirty="0">
                          <a:effectLst/>
                        </a:rPr>
                        <a:t>Responsable</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b"/>
                      <a:r>
                        <a:rPr lang="es-MX" sz="800" u="none" strike="noStrike" dirty="0">
                          <a:effectLst/>
                        </a:rPr>
                        <a:t>100% Avance Edición / Vectorial</a:t>
                      </a:r>
                      <a:endParaRPr lang="es-MX" sz="800" b="1"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ctr"/>
                      <a:r>
                        <a:rPr lang="es-MX" sz="800" u="none" strike="noStrike" dirty="0">
                          <a:effectLst/>
                        </a:rPr>
                        <a:t>Impresión</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ctr"/>
                      <a:r>
                        <a:rPr lang="es-MX" sz="800" u="none" strike="noStrike" dirty="0">
                          <a:effectLst/>
                        </a:rPr>
                        <a:t>Observaciones</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ctr"/>
                      <a:r>
                        <a:rPr lang="es-MX" sz="800" u="none" strike="noStrike" dirty="0" smtClean="0">
                          <a:effectLst/>
                        </a:rPr>
                        <a:t>Actividad</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b"/>
                      <a:r>
                        <a:rPr lang="es-MX" sz="800" u="none" strike="noStrike" dirty="0" smtClean="0">
                          <a:effectLst/>
                        </a:rPr>
                        <a:t>Fecha factible de </a:t>
                      </a:r>
                      <a:r>
                        <a:rPr lang="es-MX" sz="800" u="none" strike="noStrike" dirty="0">
                          <a:effectLst/>
                        </a:rPr>
                        <a:t>término</a:t>
                      </a:r>
                      <a:endParaRPr lang="es-MX" sz="800" b="1" i="0" u="none" strike="noStrike" dirty="0">
                        <a:solidFill>
                          <a:srgbClr val="000000"/>
                        </a:solidFill>
                        <a:effectLst/>
                        <a:latin typeface="Calibri" panose="020F0502020204030204" pitchFamily="34" charset="0"/>
                      </a:endParaRPr>
                    </a:p>
                  </a:txBody>
                  <a:tcPr marL="7339" marR="7339" marT="7339" marB="0" anchor="b"/>
                </a:tc>
              </a:tr>
              <a:tr h="105029">
                <a:tc>
                  <a:txBody>
                    <a:bodyPr/>
                    <a:lstStyle/>
                    <a:p>
                      <a:pPr algn="ctr" fontAlgn="b"/>
                      <a:r>
                        <a:rPr lang="es-MX" sz="800" u="none" strike="noStrike" dirty="0">
                          <a:effectLst/>
                        </a:rPr>
                        <a:t>1-01</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Estados Unidos de América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smtClean="0">
                          <a:effectLst/>
                        </a:rPr>
                        <a:t>Revisión pruebas de color</a:t>
                      </a:r>
                      <a:r>
                        <a:rPr lang="es-MX" sz="800" u="none" strike="noStrike" baseline="0" dirty="0" smtClean="0">
                          <a:effectLst/>
                        </a:rPr>
                        <a:t> (Completado)</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smtClean="0">
                          <a:effectLst/>
                        </a:rPr>
                        <a:t>Corrección archivo </a:t>
                      </a:r>
                      <a:r>
                        <a:rPr lang="es-MX" sz="800" u="none" strike="noStrike" dirty="0">
                          <a:effectLst/>
                        </a:rPr>
                        <a:t>PDF</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ctr"/>
                      <a:r>
                        <a:rPr lang="es-MX" sz="800" u="none" strike="noStrike" dirty="0" smtClean="0">
                          <a:effectLst/>
                        </a:rPr>
                        <a:t>Ago-15</a:t>
                      </a:r>
                      <a:endParaRPr lang="es-MX" sz="800" b="0" i="0" u="none" strike="noStrike" dirty="0">
                        <a:solidFill>
                          <a:srgbClr val="000000"/>
                        </a:solidFill>
                        <a:effectLst/>
                        <a:latin typeface="Calibri" panose="020F0502020204030204" pitchFamily="34" charset="0"/>
                      </a:endParaRPr>
                    </a:p>
                  </a:txBody>
                  <a:tcPr marL="7339" marR="7339" marT="7339" marB="0" anchor="ctr">
                    <a:solidFill>
                      <a:schemeClr val="accent5">
                        <a:lumMod val="60000"/>
                        <a:lumOff val="40000"/>
                      </a:schemeClr>
                    </a:solidFill>
                  </a:tcPr>
                </a:tc>
              </a:tr>
              <a:tr h="105029">
                <a:tc>
                  <a:txBody>
                    <a:bodyPr/>
                    <a:lstStyle/>
                    <a:p>
                      <a:pPr algn="ctr" fontAlgn="b"/>
                      <a:r>
                        <a:rPr lang="es-MX" sz="800" u="none" strike="noStrike" dirty="0">
                          <a:effectLst/>
                        </a:rPr>
                        <a:t>1-02</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Estados Unidos de América</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smtClean="0">
                          <a:effectLst/>
                        </a:rPr>
                        <a:t>Revisión pruebas de color (Completado)</a:t>
                      </a:r>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c>
                  <a:txBody>
                    <a:bodyPr/>
                    <a:lstStyle/>
                    <a:p>
                      <a:pPr algn="ctr" fontAlgn="b"/>
                      <a:r>
                        <a:rPr lang="es-MX" sz="800" u="none" strike="noStrike" dirty="0" smtClean="0">
                          <a:effectLst/>
                        </a:rPr>
                        <a:t>Corrección archivo PDF</a:t>
                      </a:r>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c>
                  <a:txBody>
                    <a:bodyPr/>
                    <a:lstStyle/>
                    <a:p>
                      <a:pPr algn="ctr" fontAlgn="ctr"/>
                      <a:r>
                        <a:rPr lang="es-MX" sz="800" u="none" strike="noStrike" dirty="0" smtClean="0">
                          <a:effectLst/>
                        </a:rPr>
                        <a:t>Dic-15</a:t>
                      </a:r>
                      <a:endParaRPr lang="es-MX" sz="800" b="0" i="0" u="none" strike="noStrike" dirty="0">
                        <a:solidFill>
                          <a:srgbClr val="000000"/>
                        </a:solidFill>
                        <a:effectLst/>
                        <a:latin typeface="Calibri" panose="020F0502020204030204" pitchFamily="34" charset="0"/>
                      </a:endParaRPr>
                    </a:p>
                  </a:txBody>
                  <a:tcPr marL="7339" marR="7339" marT="7339" marB="0" anchor="ctr">
                    <a:solidFill>
                      <a:srgbClr val="E9EDF4"/>
                    </a:solidFill>
                  </a:tcPr>
                </a:tc>
              </a:tr>
              <a:tr h="105029">
                <a:tc>
                  <a:txBody>
                    <a:bodyPr/>
                    <a:lstStyle/>
                    <a:p>
                      <a:pPr algn="ctr" fontAlgn="b"/>
                      <a:r>
                        <a:rPr lang="es-MX" sz="800" u="none" strike="noStrike" dirty="0">
                          <a:effectLst/>
                        </a:rPr>
                        <a:t>1-03</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Estados Unidos de América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Revisión pruebas de </a:t>
                      </a:r>
                      <a:r>
                        <a:rPr lang="es-MX" sz="800" u="none" strike="noStrike" dirty="0" smtClean="0">
                          <a:effectLst/>
                        </a:rPr>
                        <a:t>color </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800" u="none" strike="noStrike" dirty="0" smtClean="0">
                          <a:effectLst/>
                        </a:rPr>
                        <a:t>Acordar con CC de Cuba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ctr"/>
                      <a:r>
                        <a:rPr lang="es-MX" sz="800" b="0" i="0" u="none" strike="noStrike" dirty="0" smtClean="0">
                          <a:solidFill>
                            <a:srgbClr val="000000"/>
                          </a:solidFill>
                          <a:effectLst/>
                          <a:latin typeface="Calibri" panose="020F0502020204030204" pitchFamily="34" charset="0"/>
                        </a:rPr>
                        <a:t>Abr-15</a:t>
                      </a:r>
                      <a:endParaRPr lang="es-MX" sz="800" b="0" i="0" u="none" strike="noStrike" dirty="0">
                        <a:solidFill>
                          <a:srgbClr val="000000"/>
                        </a:solidFill>
                        <a:effectLst/>
                        <a:latin typeface="Calibri" panose="020F0502020204030204" pitchFamily="34" charset="0"/>
                      </a:endParaRPr>
                    </a:p>
                  </a:txBody>
                  <a:tcPr marL="7339" marR="7339" marT="7339" marB="0" anchor="ctr">
                    <a:solidFill>
                      <a:schemeClr val="accent5">
                        <a:lumMod val="60000"/>
                        <a:lumOff val="40000"/>
                      </a:schemeClr>
                    </a:solidFill>
                  </a:tcPr>
                </a:tc>
              </a:tr>
              <a:tr h="105029">
                <a:tc>
                  <a:txBody>
                    <a:bodyPr/>
                    <a:lstStyle/>
                    <a:p>
                      <a:pPr algn="ctr" fontAlgn="b"/>
                      <a:r>
                        <a:rPr lang="es-MX" sz="800" u="none" strike="noStrike" dirty="0">
                          <a:effectLst/>
                        </a:rPr>
                        <a:t>1-04</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Estados Unidos de América</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ctr"/>
                      <a:endParaRPr lang="es-MX" sz="800" b="0" i="0" u="none" strike="noStrike" dirty="0">
                        <a:solidFill>
                          <a:srgbClr val="000000"/>
                        </a:solidFill>
                        <a:effectLst/>
                        <a:latin typeface="Calibri" panose="020F0502020204030204" pitchFamily="34" charset="0"/>
                      </a:endParaRPr>
                    </a:p>
                  </a:txBody>
                  <a:tcPr marL="7339" marR="7339" marT="7339" marB="0" anchor="ctr"/>
                </a:tc>
              </a:tr>
              <a:tr h="105029">
                <a:tc>
                  <a:txBody>
                    <a:bodyPr/>
                    <a:lstStyle/>
                    <a:p>
                      <a:pPr algn="ctr" fontAlgn="b"/>
                      <a:r>
                        <a:rPr lang="es-MX" sz="800" u="none" strike="noStrike" dirty="0">
                          <a:effectLst/>
                        </a:rPr>
                        <a:t>1-05</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México</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smtClean="0">
                          <a:effectLst/>
                        </a:rPr>
                        <a:t>Revisión pruebas de color (Completado)</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smtClean="0">
                          <a:effectLst/>
                        </a:rPr>
                        <a:t>Corrección archivo PDF</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800" u="none" strike="noStrike" dirty="0" smtClean="0">
                          <a:effectLst/>
                        </a:rPr>
                        <a:t>Ago-15</a:t>
                      </a:r>
                      <a:endParaRPr lang="es-MX" sz="800" b="0" i="0" u="none" strike="noStrike" dirty="0">
                        <a:solidFill>
                          <a:srgbClr val="000000"/>
                        </a:solidFill>
                        <a:effectLst/>
                        <a:latin typeface="Calibri" panose="020F0502020204030204" pitchFamily="34" charset="0"/>
                      </a:endParaRPr>
                    </a:p>
                  </a:txBody>
                  <a:tcPr marL="7339" marR="7339" marT="7339" marB="0" anchor="ctr">
                    <a:solidFill>
                      <a:schemeClr val="accent5">
                        <a:lumMod val="60000"/>
                        <a:lumOff val="40000"/>
                      </a:schemeClr>
                    </a:solidFill>
                  </a:tcPr>
                </a:tc>
              </a:tr>
              <a:tr h="105029">
                <a:tc>
                  <a:txBody>
                    <a:bodyPr/>
                    <a:lstStyle/>
                    <a:p>
                      <a:pPr algn="ctr" fontAlgn="b"/>
                      <a:r>
                        <a:rPr lang="es-MX" sz="800" u="none" strike="noStrike" dirty="0">
                          <a:effectLst/>
                        </a:rPr>
                        <a:t>1-06</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México</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smtClean="0">
                          <a:effectLst/>
                        </a:rPr>
                        <a:t>Revisión pruebas de color (Completado)</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smtClean="0">
                          <a:effectLst/>
                        </a:rPr>
                        <a:t>Corrección archivo PDF</a:t>
                      </a:r>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800" u="none" strike="noStrike" dirty="0" smtClean="0">
                          <a:effectLst/>
                        </a:rPr>
                        <a:t>Ago-15</a:t>
                      </a:r>
                    </a:p>
                  </a:txBody>
                  <a:tcPr marL="7339" marR="7339" marT="7339" marB="0" anchor="ctr">
                    <a:solidFill>
                      <a:srgbClr val="E9EDF4"/>
                    </a:solidFill>
                  </a:tcPr>
                </a:tc>
              </a:tr>
              <a:tr h="162069">
                <a:tc>
                  <a:txBody>
                    <a:bodyPr/>
                    <a:lstStyle/>
                    <a:p>
                      <a:pPr algn="ctr" fontAlgn="b"/>
                      <a:r>
                        <a:rPr lang="es-MX" sz="800" u="none" strike="noStrike" dirty="0">
                          <a:effectLst/>
                        </a:rPr>
                        <a:t>1-07</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Cuba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Revisión pruebas de </a:t>
                      </a:r>
                      <a:r>
                        <a:rPr lang="es-MX" sz="800" u="none" strike="noStrike" dirty="0" smtClean="0">
                          <a:effectLst/>
                        </a:rPr>
                        <a:t>color (En proceso)</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smtClean="0">
                          <a:effectLst/>
                        </a:rPr>
                        <a:t>Acordar con CC de EE.</a:t>
                      </a:r>
                      <a:r>
                        <a:rPr lang="es-MX" sz="800" u="none" strike="noStrike" baseline="0" dirty="0" smtClean="0">
                          <a:effectLst/>
                        </a:rPr>
                        <a:t> UU., y Colombia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ctr"/>
                      <a:r>
                        <a:rPr lang="es-MX" sz="800" u="none" strike="noStrike" dirty="0" smtClean="0">
                          <a:effectLst/>
                        </a:rPr>
                        <a:t>Dic-15</a:t>
                      </a:r>
                      <a:endParaRPr lang="es-MX" sz="800" b="0" i="0" u="none" strike="noStrike" dirty="0">
                        <a:solidFill>
                          <a:srgbClr val="000000"/>
                        </a:solidFill>
                        <a:effectLst/>
                        <a:latin typeface="Calibri" panose="020F0502020204030204" pitchFamily="34" charset="0"/>
                      </a:endParaRPr>
                    </a:p>
                  </a:txBody>
                  <a:tcPr marL="7339" marR="7339" marT="7339" marB="0" anchor="ctr">
                    <a:solidFill>
                      <a:schemeClr val="accent5">
                        <a:lumMod val="60000"/>
                        <a:lumOff val="40000"/>
                      </a:schemeClr>
                    </a:solidFill>
                  </a:tcPr>
                </a:tc>
              </a:tr>
              <a:tr h="181501">
                <a:tc>
                  <a:txBody>
                    <a:bodyPr/>
                    <a:lstStyle/>
                    <a:p>
                      <a:pPr algn="ctr" fontAlgn="b"/>
                      <a:r>
                        <a:rPr lang="es-MX" sz="800" u="none" strike="noStrike" dirty="0">
                          <a:effectLst/>
                        </a:rPr>
                        <a:t>1-08</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Cuba</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Revisión pruebas de </a:t>
                      </a:r>
                      <a:r>
                        <a:rPr lang="es-MX" sz="800" u="none" strike="noStrike" dirty="0" smtClean="0">
                          <a:effectLst/>
                        </a:rPr>
                        <a:t>color (En proceso)</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smtClean="0">
                          <a:effectLst/>
                        </a:rPr>
                        <a:t>Acordar con CC de EE.</a:t>
                      </a:r>
                      <a:r>
                        <a:rPr lang="es-MX" sz="800" u="none" strike="noStrike" baseline="0" dirty="0" smtClean="0">
                          <a:effectLst/>
                        </a:rPr>
                        <a:t> UU., Colombia Venezuela</a:t>
                      </a:r>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c>
                  <a:txBody>
                    <a:bodyPr/>
                    <a:lstStyle/>
                    <a:p>
                      <a:pPr algn="ctr" fontAlgn="ctr"/>
                      <a:r>
                        <a:rPr lang="es-MX" sz="800" u="none" strike="noStrike" dirty="0" smtClean="0">
                          <a:effectLst/>
                        </a:rPr>
                        <a:t>Dic-15</a:t>
                      </a:r>
                      <a:endParaRPr lang="es-MX" sz="800" b="0" i="0" u="none" strike="noStrike" dirty="0">
                        <a:solidFill>
                          <a:srgbClr val="000000"/>
                        </a:solidFill>
                        <a:effectLst/>
                        <a:latin typeface="Calibri" panose="020F0502020204030204" pitchFamily="34" charset="0"/>
                      </a:endParaRPr>
                    </a:p>
                  </a:txBody>
                  <a:tcPr marL="7339" marR="7339" marT="7339" marB="0" anchor="ctr">
                    <a:solidFill>
                      <a:srgbClr val="E9EDF4"/>
                    </a:solidFill>
                  </a:tcPr>
                </a:tc>
              </a:tr>
              <a:tr h="105029">
                <a:tc>
                  <a:txBody>
                    <a:bodyPr/>
                    <a:lstStyle/>
                    <a:p>
                      <a:pPr algn="ctr" fontAlgn="b"/>
                      <a:r>
                        <a:rPr lang="es-MX" sz="800" u="none" strike="noStrike" dirty="0">
                          <a:effectLst/>
                        </a:rPr>
                        <a:t>1-09</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Estados Unidos de América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ctr"/>
                      <a:endParaRPr lang="es-MX" sz="800" b="0" i="0" u="none" strike="noStrike" dirty="0">
                        <a:solidFill>
                          <a:srgbClr val="000000"/>
                        </a:solidFill>
                        <a:effectLst/>
                        <a:latin typeface="Calibri" panose="020F0502020204030204" pitchFamily="34" charset="0"/>
                      </a:endParaRPr>
                    </a:p>
                  </a:txBody>
                  <a:tcPr marL="7339" marR="7339" marT="7339" marB="0" anchor="ctr">
                    <a:solidFill>
                      <a:schemeClr val="accent5">
                        <a:lumMod val="60000"/>
                        <a:lumOff val="40000"/>
                      </a:schemeClr>
                    </a:solidFill>
                  </a:tcPr>
                </a:tc>
              </a:tr>
              <a:tr h="105029">
                <a:tc>
                  <a:txBody>
                    <a:bodyPr/>
                    <a:lstStyle/>
                    <a:p>
                      <a:pPr algn="ctr" fontAlgn="b"/>
                      <a:r>
                        <a:rPr lang="es-MX" sz="800" u="none" strike="noStrike" dirty="0">
                          <a:effectLst/>
                        </a:rPr>
                        <a:t>1-10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Holanda</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80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No han reportado </a:t>
                      </a:r>
                      <a:r>
                        <a:rPr lang="es-MX" sz="800" u="none" strike="noStrike" dirty="0" smtClean="0">
                          <a:effectLst/>
                        </a:rPr>
                        <a:t>avances (En proceso)</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b="0" i="0" u="none" strike="noStrike" dirty="0" smtClean="0">
                          <a:solidFill>
                            <a:srgbClr val="000000"/>
                          </a:solidFill>
                          <a:effectLst/>
                          <a:latin typeface="Calibri" panose="020F0502020204030204" pitchFamily="34" charset="0"/>
                        </a:rPr>
                        <a:t>Acordar con EE. UU. y Surinam</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ctr"/>
                      <a:r>
                        <a:rPr lang="es-MX" sz="800" b="0" i="0" u="none" strike="noStrike" dirty="0" smtClean="0">
                          <a:solidFill>
                            <a:srgbClr val="000000"/>
                          </a:solidFill>
                          <a:effectLst/>
                          <a:latin typeface="Calibri" panose="020F0502020204030204" pitchFamily="34" charset="0"/>
                        </a:rPr>
                        <a:t>Por definir</a:t>
                      </a:r>
                      <a:endParaRPr lang="es-MX" sz="800" b="0" i="0" u="none" strike="noStrike" dirty="0">
                        <a:solidFill>
                          <a:srgbClr val="000000"/>
                        </a:solidFill>
                        <a:effectLst/>
                        <a:latin typeface="Calibri" panose="020F0502020204030204" pitchFamily="34" charset="0"/>
                      </a:endParaRPr>
                    </a:p>
                  </a:txBody>
                  <a:tcPr marL="7339" marR="7339" marT="7339" marB="0" anchor="ctr"/>
                </a:tc>
              </a:tr>
              <a:tr h="105029">
                <a:tc>
                  <a:txBody>
                    <a:bodyPr/>
                    <a:lstStyle/>
                    <a:p>
                      <a:pPr algn="ctr" fontAlgn="b"/>
                      <a:r>
                        <a:rPr lang="es-MX" sz="800" u="none" strike="noStrike" dirty="0">
                          <a:effectLst/>
                        </a:rPr>
                        <a:t>1-11</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México</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ctr"/>
                      <a:endParaRPr lang="es-MX" sz="800" b="0" i="0" u="none" strike="noStrike" dirty="0">
                        <a:solidFill>
                          <a:srgbClr val="000000"/>
                        </a:solidFill>
                        <a:effectLst/>
                        <a:latin typeface="Calibri" panose="020F0502020204030204" pitchFamily="34" charset="0"/>
                      </a:endParaRPr>
                    </a:p>
                  </a:txBody>
                  <a:tcPr marL="7339" marR="7339" marT="7339" marB="0" anchor="ctr">
                    <a:solidFill>
                      <a:schemeClr val="accent5">
                        <a:lumMod val="60000"/>
                        <a:lumOff val="40000"/>
                      </a:schemeClr>
                    </a:solidFill>
                  </a:tcPr>
                </a:tc>
              </a:tr>
              <a:tr h="204807">
                <a:tc>
                  <a:txBody>
                    <a:bodyPr/>
                    <a:lstStyle/>
                    <a:p>
                      <a:pPr algn="ctr" fontAlgn="b"/>
                      <a:r>
                        <a:rPr lang="es-MX" sz="800" u="none" strike="noStrike" dirty="0">
                          <a:effectLst/>
                        </a:rPr>
                        <a:t>1-12</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Costa Rica</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smtClean="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Bajo revisión, pendiente actualizaciones</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b="0" i="0" u="none" strike="noStrike" dirty="0" smtClean="0">
                          <a:solidFill>
                            <a:srgbClr val="000000"/>
                          </a:solidFill>
                          <a:effectLst/>
                          <a:latin typeface="Calibri" panose="020F0502020204030204" pitchFamily="34" charset="0"/>
                        </a:rPr>
                        <a:t>Acordar con México y Colombia</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ctr"/>
                      <a:r>
                        <a:rPr lang="es-MX" sz="800" b="0" i="0" u="none" strike="noStrike" dirty="0" smtClean="0">
                          <a:solidFill>
                            <a:srgbClr val="000000"/>
                          </a:solidFill>
                          <a:effectLst/>
                          <a:latin typeface="Calibri" panose="020F0502020204030204" pitchFamily="34" charset="0"/>
                        </a:rPr>
                        <a:t>Por definir</a:t>
                      </a:r>
                      <a:endParaRPr lang="es-MX" sz="800" b="0" i="0" u="none" strike="noStrike" dirty="0">
                        <a:solidFill>
                          <a:srgbClr val="000000"/>
                        </a:solidFill>
                        <a:effectLst/>
                        <a:latin typeface="Calibri" panose="020F0502020204030204" pitchFamily="34" charset="0"/>
                      </a:endParaRPr>
                    </a:p>
                  </a:txBody>
                  <a:tcPr marL="7339" marR="7339" marT="7339" marB="0" anchor="ctr"/>
                </a:tc>
              </a:tr>
              <a:tr h="199555">
                <a:tc>
                  <a:txBody>
                    <a:bodyPr/>
                    <a:lstStyle/>
                    <a:p>
                      <a:pPr algn="ctr" fontAlgn="b"/>
                      <a:r>
                        <a:rPr lang="es-MX" sz="800" u="none" strike="noStrike" dirty="0">
                          <a:effectLst/>
                        </a:rPr>
                        <a:t>1-13</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Colombia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smtClean="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Proceso de </a:t>
                      </a:r>
                      <a:r>
                        <a:rPr lang="es-MX" sz="800" u="none" strike="noStrike" dirty="0" smtClean="0">
                          <a:effectLst/>
                        </a:rPr>
                        <a:t>re-edición (En proceso)</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smtClean="0">
                          <a:effectLst/>
                        </a:rPr>
                        <a:t>Acordar con Cuba y Venezuela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ctr"/>
                      <a:r>
                        <a:rPr lang="es-MX" sz="800" u="none" strike="noStrike" dirty="0">
                          <a:effectLst/>
                        </a:rPr>
                        <a:t>dic-15</a:t>
                      </a:r>
                      <a:endParaRPr lang="es-MX" sz="800" b="0" i="0" u="none" strike="noStrike" dirty="0">
                        <a:solidFill>
                          <a:srgbClr val="000000"/>
                        </a:solidFill>
                        <a:effectLst/>
                        <a:latin typeface="Calibri" panose="020F0502020204030204" pitchFamily="34" charset="0"/>
                      </a:endParaRPr>
                    </a:p>
                  </a:txBody>
                  <a:tcPr marL="7339" marR="7339" marT="7339" marB="0" anchor="ctr">
                    <a:solidFill>
                      <a:schemeClr val="accent5">
                        <a:lumMod val="60000"/>
                        <a:lumOff val="40000"/>
                      </a:schemeClr>
                    </a:solidFill>
                  </a:tcPr>
                </a:tc>
              </a:tr>
              <a:tr h="105029">
                <a:tc>
                  <a:txBody>
                    <a:bodyPr/>
                    <a:lstStyle/>
                    <a:p>
                      <a:pPr algn="ctr" fontAlgn="b"/>
                      <a:r>
                        <a:rPr lang="es-MX" sz="800" u="none" strike="noStrike" dirty="0">
                          <a:effectLst/>
                        </a:rPr>
                        <a:t>1-14</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Colombia / Venezuela</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Proceso de re-edición</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b="0" i="0" u="none" strike="noStrike" dirty="0" smtClean="0">
                          <a:solidFill>
                            <a:srgbClr val="000000"/>
                          </a:solidFill>
                          <a:effectLst/>
                          <a:latin typeface="Calibri" panose="020F0502020204030204" pitchFamily="34" charset="0"/>
                        </a:rPr>
                        <a:t>Acordar con Cuba</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ctr"/>
                      <a:r>
                        <a:rPr lang="es-MX" sz="800" b="0" i="0" u="none" strike="noStrike" dirty="0" smtClean="0">
                          <a:solidFill>
                            <a:srgbClr val="000000"/>
                          </a:solidFill>
                          <a:effectLst/>
                          <a:latin typeface="Calibri" panose="020F0502020204030204" pitchFamily="34" charset="0"/>
                        </a:rPr>
                        <a:t>Por definir</a:t>
                      </a:r>
                      <a:endParaRPr lang="es-MX" sz="800" b="0" i="0" u="none" strike="noStrike" dirty="0">
                        <a:solidFill>
                          <a:srgbClr val="000000"/>
                        </a:solidFill>
                        <a:effectLst/>
                        <a:latin typeface="Calibri" panose="020F0502020204030204" pitchFamily="34" charset="0"/>
                      </a:endParaRPr>
                    </a:p>
                  </a:txBody>
                  <a:tcPr marL="7339" marR="7339" marT="7339" marB="0" anchor="ctr"/>
                </a:tc>
              </a:tr>
              <a:tr h="105029">
                <a:tc>
                  <a:txBody>
                    <a:bodyPr/>
                    <a:lstStyle/>
                    <a:p>
                      <a:pPr algn="ctr" fontAlgn="b"/>
                      <a:r>
                        <a:rPr lang="es-MX" sz="800" u="none" strike="noStrike" dirty="0">
                          <a:effectLst/>
                        </a:rPr>
                        <a:t>1-15</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Venezuela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Proceso de re-edición</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b="0" i="0" u="none" strike="noStrike" dirty="0" smtClean="0">
                          <a:solidFill>
                            <a:srgbClr val="000000"/>
                          </a:solidFill>
                          <a:effectLst/>
                          <a:latin typeface="Calibri" panose="020F0502020204030204" pitchFamily="34" charset="0"/>
                        </a:rPr>
                        <a:t>Acordar con EE. UU. y</a:t>
                      </a:r>
                      <a:r>
                        <a:rPr lang="es-MX" sz="800" b="0" i="0" u="none" strike="noStrike" baseline="0" dirty="0" smtClean="0">
                          <a:solidFill>
                            <a:srgbClr val="000000"/>
                          </a:solidFill>
                          <a:effectLst/>
                          <a:latin typeface="Calibri" panose="020F0502020204030204" pitchFamily="34" charset="0"/>
                        </a:rPr>
                        <a:t> Surinam</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ctr"/>
                      <a:r>
                        <a:rPr lang="es-MX" sz="800" b="0" i="0" u="none" strike="noStrike" dirty="0" smtClean="0">
                          <a:solidFill>
                            <a:srgbClr val="000000"/>
                          </a:solidFill>
                          <a:effectLst/>
                          <a:latin typeface="Calibri" panose="020F0502020204030204" pitchFamily="34" charset="0"/>
                        </a:rPr>
                        <a:t>Por definir</a:t>
                      </a:r>
                      <a:endParaRPr lang="es-MX" sz="800" b="0" i="0" u="none" strike="noStrike" dirty="0">
                        <a:solidFill>
                          <a:srgbClr val="000000"/>
                        </a:solidFill>
                        <a:effectLst/>
                        <a:latin typeface="Calibri" panose="020F0502020204030204" pitchFamily="34" charset="0"/>
                      </a:endParaRPr>
                    </a:p>
                  </a:txBody>
                  <a:tcPr marL="7339" marR="7339" marT="7339" marB="0" anchor="ctr">
                    <a:solidFill>
                      <a:schemeClr val="accent5">
                        <a:lumMod val="60000"/>
                        <a:lumOff val="40000"/>
                      </a:schemeClr>
                    </a:solidFill>
                  </a:tcPr>
                </a:tc>
              </a:tr>
              <a:tr h="105029">
                <a:tc>
                  <a:txBody>
                    <a:bodyPr/>
                    <a:lstStyle/>
                    <a:p>
                      <a:pPr algn="ctr" fontAlgn="b"/>
                      <a:r>
                        <a:rPr lang="es-MX" sz="800" u="none" strike="noStrike" dirty="0">
                          <a:effectLst/>
                        </a:rPr>
                        <a:t>1-16</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Surinam</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80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No han reportado avances</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b="0" i="0" u="none" strike="noStrike" dirty="0" smtClean="0">
                          <a:solidFill>
                            <a:srgbClr val="000000"/>
                          </a:solidFill>
                          <a:effectLst/>
                          <a:latin typeface="Calibri" panose="020F0502020204030204" pitchFamily="34" charset="0"/>
                        </a:rPr>
                        <a:t>Acordar con Venezuela</a:t>
                      </a:r>
                      <a:r>
                        <a:rPr lang="es-MX" sz="800" b="0" i="0" u="none" strike="noStrike" baseline="0" dirty="0" smtClean="0">
                          <a:solidFill>
                            <a:srgbClr val="000000"/>
                          </a:solidFill>
                          <a:effectLst/>
                          <a:latin typeface="Calibri" panose="020F0502020204030204" pitchFamily="34" charset="0"/>
                        </a:rPr>
                        <a:t> y </a:t>
                      </a:r>
                      <a:r>
                        <a:rPr lang="es-MX" sz="800" b="0" i="0" u="none" strike="noStrike" baseline="0" dirty="0" err="1" smtClean="0">
                          <a:solidFill>
                            <a:srgbClr val="000000"/>
                          </a:solidFill>
                          <a:effectLst/>
                          <a:latin typeface="Calibri" panose="020F0502020204030204" pitchFamily="34" charset="0"/>
                        </a:rPr>
                        <a:t>Holamda</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ctr"/>
                      <a:r>
                        <a:rPr lang="es-MX" sz="800" b="0" i="0" u="none" strike="noStrike" dirty="0" smtClean="0">
                          <a:solidFill>
                            <a:srgbClr val="000000"/>
                          </a:solidFill>
                          <a:effectLst/>
                          <a:latin typeface="Calibri" panose="020F0502020204030204" pitchFamily="34" charset="0"/>
                        </a:rPr>
                        <a:t>Por definir</a:t>
                      </a:r>
                      <a:endParaRPr lang="es-MX" sz="800" b="0" i="0" u="none" strike="noStrike" dirty="0">
                        <a:solidFill>
                          <a:srgbClr val="000000"/>
                        </a:solidFill>
                        <a:effectLst/>
                        <a:latin typeface="Calibri" panose="020F0502020204030204" pitchFamily="34" charset="0"/>
                      </a:endParaRPr>
                    </a:p>
                  </a:txBody>
                  <a:tcPr marL="7339" marR="7339" marT="7339" marB="0" anchor="ctr"/>
                </a:tc>
              </a:tr>
            </a:tbl>
          </a:graphicData>
        </a:graphic>
      </p:graphicFrame>
    </p:spTree>
    <p:extLst>
      <p:ext uri="{BB962C8B-B14F-4D97-AF65-F5344CB8AC3E}">
        <p14:creationId xmlns:p14="http://schemas.microsoft.com/office/powerpoint/2010/main" val="136175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261045" y="2276872"/>
            <a:ext cx="8568952" cy="1152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MX" dirty="0" smtClean="0">
                <a:solidFill>
                  <a:srgbClr val="003362"/>
                </a:solidFill>
                <a:latin typeface="Helvetica" pitchFamily="34" charset="0"/>
                <a:ea typeface="+mj-ea"/>
                <a:cs typeface="Helvetica" pitchFamily="34" charset="0"/>
              </a:rPr>
              <a:t>Se tiene programada para 2015 la revisión de las pruebas de color de las hojas 1-03, 1-04, 1-09 y 1-11, con objeto de definir la liga de los nombres de las formas del relieve submarino.</a:t>
            </a:r>
          </a:p>
          <a:p>
            <a:pPr algn="just"/>
            <a:endParaRPr lang="es-MX" dirty="0" smtClean="0">
              <a:solidFill>
                <a:srgbClr val="003362"/>
              </a:solidFill>
              <a:latin typeface="Helvetica" pitchFamily="34" charset="0"/>
              <a:ea typeface="+mj-ea"/>
              <a:cs typeface="Helvetica" pitchFamily="34" charset="0"/>
            </a:endParaRPr>
          </a:p>
          <a:p>
            <a:pPr algn="just"/>
            <a:r>
              <a:rPr lang="es-MX" dirty="0" smtClean="0">
                <a:solidFill>
                  <a:srgbClr val="003362"/>
                </a:solidFill>
                <a:latin typeface="Helvetica" pitchFamily="34" charset="0"/>
                <a:ea typeface="+mj-ea"/>
                <a:cs typeface="Helvetica" pitchFamily="34" charset="0"/>
              </a:rPr>
              <a:t>Con el apoyo del Presidente del Comité Editorial, contactar con Costa Rica, y Venezuela, con objeto de completar la reedición de las hojas 1-12, 1-14 y 1-15. </a:t>
            </a:r>
          </a:p>
          <a:p>
            <a:pPr algn="just"/>
            <a:endParaRPr lang="es-MX" dirty="0" smtClean="0">
              <a:solidFill>
                <a:srgbClr val="003362"/>
              </a:solidFill>
              <a:latin typeface="Helvetica" pitchFamily="34" charset="0"/>
              <a:ea typeface="+mj-ea"/>
              <a:cs typeface="Helvetica" pitchFamily="34" charset="0"/>
            </a:endParaRPr>
          </a:p>
          <a:p>
            <a:pPr algn="just"/>
            <a:r>
              <a:rPr lang="es-MX" dirty="0" smtClean="0">
                <a:solidFill>
                  <a:srgbClr val="003362"/>
                </a:solidFill>
                <a:latin typeface="Helvetica" pitchFamily="34" charset="0"/>
                <a:ea typeface="+mj-ea"/>
                <a:cs typeface="Helvetica" pitchFamily="34" charset="0"/>
              </a:rPr>
              <a:t>Y reiterar la comunicación entre el Presidente del Comité Editorial con Holanda y Surinam, con objeto de disponer e integrar la información de las hojas 1-10 y 1-16.</a:t>
            </a:r>
          </a:p>
          <a:p>
            <a:pPr algn="just"/>
            <a:endParaRPr lang="es-MX" dirty="0">
              <a:solidFill>
                <a:srgbClr val="003362"/>
              </a:solidFill>
              <a:latin typeface="Helvetica" pitchFamily="34" charset="0"/>
              <a:ea typeface="+mj-ea"/>
              <a:cs typeface="Helvetica" pitchFamily="34" charset="0"/>
            </a:endParaRPr>
          </a:p>
          <a:p>
            <a:pPr algn="just"/>
            <a:endParaRPr lang="es-MX" dirty="0" smtClean="0">
              <a:solidFill>
                <a:srgbClr val="003362"/>
              </a:solidFill>
              <a:latin typeface="Helvetica" pitchFamily="34" charset="0"/>
              <a:ea typeface="+mj-ea"/>
              <a:cs typeface="Helvetica" pitchFamily="34" charset="0"/>
            </a:endParaRPr>
          </a:p>
        </p:txBody>
      </p:sp>
      <p:sp>
        <p:nvSpPr>
          <p:cNvPr id="4" name="3 Rectángulo"/>
          <p:cNvSpPr/>
          <p:nvPr/>
        </p:nvSpPr>
        <p:spPr>
          <a:xfrm>
            <a:off x="179512" y="44624"/>
            <a:ext cx="8712968" cy="830997"/>
          </a:xfrm>
          <a:prstGeom prst="rect">
            <a:avLst/>
          </a:prstGeom>
        </p:spPr>
        <p:txBody>
          <a:bodyPr wrap="square">
            <a:spAutoFit/>
          </a:bodyPr>
          <a:lstStyle/>
          <a:p>
            <a:r>
              <a:rPr lang="es-MX" sz="2400" b="1" dirty="0" smtClean="0">
                <a:solidFill>
                  <a:srgbClr val="003362"/>
                </a:solidFill>
                <a:effectLst>
                  <a:outerShdw blurRad="38100" dist="38100" dir="2700000" algn="tl">
                    <a:srgbClr val="000000">
                      <a:alpha val="43137"/>
                    </a:srgbClr>
                  </a:outerShdw>
                </a:effectLst>
                <a:latin typeface="Helvetica" pitchFamily="34" charset="0"/>
                <a:ea typeface="+mj-ea"/>
                <a:cs typeface="Helvetica" pitchFamily="34" charset="0"/>
              </a:rPr>
              <a:t>Programa de revisión de pruebas de color, hojas en reedición y hojas compiladas para 2015</a:t>
            </a:r>
            <a:endParaRPr lang="es-MX" sz="2400" b="1" dirty="0">
              <a:solidFill>
                <a:srgbClr val="003362"/>
              </a:solidFill>
              <a:effectLst>
                <a:outerShdw blurRad="38100" dist="38100" dir="2700000" algn="tl">
                  <a:srgbClr val="000000">
                    <a:alpha val="43137"/>
                  </a:srgbClr>
                </a:outerShdw>
              </a:effectLst>
              <a:latin typeface="Helvetica" pitchFamily="34" charset="0"/>
              <a:ea typeface="+mj-ea"/>
              <a:cs typeface="Helvetic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44624"/>
            <a:ext cx="8712968" cy="830997"/>
          </a:xfrm>
          <a:prstGeom prst="rect">
            <a:avLst/>
          </a:prstGeom>
        </p:spPr>
        <p:txBody>
          <a:bodyPr wrap="square">
            <a:spAutoFit/>
          </a:bodyPr>
          <a:lstStyle/>
          <a:p>
            <a:pPr algn="just"/>
            <a:r>
              <a:rPr lang="es-MX" sz="2400" b="1" dirty="0" smtClean="0">
                <a:solidFill>
                  <a:srgbClr val="003362"/>
                </a:solidFill>
                <a:effectLst>
                  <a:outerShdw blurRad="38100" dist="38100" dir="2700000" algn="tl">
                    <a:srgbClr val="000000">
                      <a:alpha val="43137"/>
                    </a:srgbClr>
                  </a:outerShdw>
                </a:effectLst>
                <a:latin typeface="Helvetica" pitchFamily="34" charset="0"/>
                <a:ea typeface="+mj-ea"/>
                <a:cs typeface="Helvetica" pitchFamily="34" charset="0"/>
              </a:rPr>
              <a:t>Programa de revisión de pruebas de color, hojas en reedición y hojas </a:t>
            </a:r>
            <a:r>
              <a:rPr lang="es-MX" sz="2400" b="1" smtClean="0">
                <a:solidFill>
                  <a:srgbClr val="003362"/>
                </a:solidFill>
                <a:effectLst>
                  <a:outerShdw blurRad="38100" dist="38100" dir="2700000" algn="tl">
                    <a:srgbClr val="000000">
                      <a:alpha val="43137"/>
                    </a:srgbClr>
                  </a:outerShdw>
                </a:effectLst>
                <a:latin typeface="Helvetica" pitchFamily="34" charset="0"/>
                <a:ea typeface="+mj-ea"/>
                <a:cs typeface="Helvetica" pitchFamily="34" charset="0"/>
              </a:rPr>
              <a:t>compiladas  (RESUMEN) </a:t>
            </a:r>
            <a:endParaRPr lang="es-MX" sz="1050" b="1" dirty="0" smtClean="0">
              <a:solidFill>
                <a:srgbClr val="003362"/>
              </a:solidFill>
              <a:effectLst>
                <a:outerShdw blurRad="38100" dist="38100" dir="2700000" algn="tl">
                  <a:srgbClr val="000000">
                    <a:alpha val="43137"/>
                  </a:srgbClr>
                </a:outerShdw>
              </a:effectLst>
              <a:latin typeface="Helvetica" pitchFamily="34" charset="0"/>
              <a:ea typeface="+mj-ea"/>
              <a:cs typeface="Helvetica" pitchFamily="34" charset="0"/>
            </a:endParaRPr>
          </a:p>
        </p:txBody>
      </p:sp>
      <p:graphicFrame>
        <p:nvGraphicFramePr>
          <p:cNvPr id="5" name="Tabla 1"/>
          <p:cNvGraphicFramePr>
            <a:graphicFrameLocks noGrp="1"/>
          </p:cNvGraphicFramePr>
          <p:nvPr>
            <p:extLst>
              <p:ext uri="{D42A27DB-BD31-4B8C-83A1-F6EECF244321}">
                <p14:modId xmlns:p14="http://schemas.microsoft.com/office/powerpoint/2010/main" val="838215805"/>
              </p:ext>
            </p:extLst>
          </p:nvPr>
        </p:nvGraphicFramePr>
        <p:xfrm>
          <a:off x="388031" y="929952"/>
          <a:ext cx="8229602" cy="5529565"/>
        </p:xfrm>
        <a:graphic>
          <a:graphicData uri="http://schemas.openxmlformats.org/drawingml/2006/table">
            <a:tbl>
              <a:tblPr>
                <a:tableStyleId>{5C22544A-7EE6-4342-B048-85BDC9FD1C3A}</a:tableStyleId>
              </a:tblPr>
              <a:tblGrid>
                <a:gridCol w="587130"/>
                <a:gridCol w="1761389"/>
                <a:gridCol w="1184045"/>
                <a:gridCol w="510229"/>
                <a:gridCol w="1838290"/>
                <a:gridCol w="1761389"/>
                <a:gridCol w="587130"/>
              </a:tblGrid>
              <a:tr h="276257">
                <a:tc gridSpan="7">
                  <a:txBody>
                    <a:bodyPr/>
                    <a:lstStyle/>
                    <a:p>
                      <a:pPr algn="ctr" fontAlgn="b"/>
                      <a:r>
                        <a:rPr lang="es-MX" sz="800" u="none" strike="noStrike" dirty="0" smtClean="0">
                          <a:effectLst/>
                        </a:rPr>
                        <a:t>Programación de Actividades</a:t>
                      </a:r>
                      <a:endParaRPr lang="es-MX" sz="800" b="1"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74452">
                <a:tc>
                  <a:txBody>
                    <a:bodyPr/>
                    <a:lstStyle/>
                    <a:p>
                      <a:pPr algn="ctr" fontAlgn="ctr"/>
                      <a:r>
                        <a:rPr lang="es-MX" sz="800" u="none" strike="noStrike" dirty="0">
                          <a:effectLst/>
                        </a:rPr>
                        <a:t>Hoja</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ctr"/>
                      <a:r>
                        <a:rPr lang="es-MX" sz="800" u="none" strike="noStrike" dirty="0">
                          <a:effectLst/>
                        </a:rPr>
                        <a:t>Responsable</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b"/>
                      <a:r>
                        <a:rPr lang="es-MX" sz="800" u="none" strike="noStrike" dirty="0">
                          <a:effectLst/>
                        </a:rPr>
                        <a:t>100% Avance Edición / Vectorial</a:t>
                      </a:r>
                      <a:endParaRPr lang="es-MX" sz="800" b="1"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ctr"/>
                      <a:r>
                        <a:rPr lang="es-MX" sz="800" u="none" strike="noStrike" dirty="0">
                          <a:effectLst/>
                        </a:rPr>
                        <a:t>Impresión</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ctr"/>
                      <a:r>
                        <a:rPr lang="es-MX" sz="800" u="none" strike="noStrike" dirty="0" smtClean="0">
                          <a:effectLst/>
                        </a:rPr>
                        <a:t>Actividad 2014</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ctr"/>
                      <a:r>
                        <a:rPr lang="es-MX" sz="800" u="none" strike="noStrike" dirty="0">
                          <a:effectLst/>
                        </a:rPr>
                        <a:t>Actividad </a:t>
                      </a:r>
                      <a:r>
                        <a:rPr lang="es-MX" sz="800" u="none" strike="noStrike" dirty="0" smtClean="0">
                          <a:effectLst/>
                        </a:rPr>
                        <a:t>2015</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b"/>
                      <a:r>
                        <a:rPr lang="es-MX" sz="800" u="none" strike="noStrike" dirty="0" smtClean="0">
                          <a:effectLst/>
                        </a:rPr>
                        <a:t>Fecha factible de </a:t>
                      </a:r>
                      <a:r>
                        <a:rPr lang="es-MX" sz="800" u="none" strike="noStrike" dirty="0">
                          <a:effectLst/>
                        </a:rPr>
                        <a:t>término</a:t>
                      </a:r>
                      <a:endParaRPr lang="es-MX" sz="800" b="1" i="0" u="none" strike="noStrike" dirty="0">
                        <a:solidFill>
                          <a:srgbClr val="000000"/>
                        </a:solidFill>
                        <a:effectLst/>
                        <a:latin typeface="Calibri" panose="020F0502020204030204" pitchFamily="34" charset="0"/>
                      </a:endParaRPr>
                    </a:p>
                  </a:txBody>
                  <a:tcPr marL="7339" marR="7339" marT="7339" marB="0" anchor="b"/>
                </a:tc>
              </a:tr>
              <a:tr h="191483">
                <a:tc>
                  <a:txBody>
                    <a:bodyPr/>
                    <a:lstStyle/>
                    <a:p>
                      <a:pPr algn="ctr" fontAlgn="b"/>
                      <a:r>
                        <a:rPr lang="es-MX" sz="800" u="none" strike="noStrike" dirty="0">
                          <a:effectLst/>
                        </a:rPr>
                        <a:t>1-01</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Estados Unidos de América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Revisión pruebas de </a:t>
                      </a:r>
                      <a:r>
                        <a:rPr lang="es-MX" sz="800" u="none" strike="noStrike" dirty="0" smtClean="0">
                          <a:effectLst/>
                        </a:rPr>
                        <a:t>color (Cumplida)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b="0" i="0" u="none" strike="noStrike" kern="1200" dirty="0" smtClean="0">
                          <a:solidFill>
                            <a:srgbClr val="000000"/>
                          </a:solidFill>
                          <a:effectLst/>
                          <a:latin typeface="Calibri" panose="020F0502020204030204" pitchFamily="34" charset="0"/>
                          <a:ea typeface="+mn-ea"/>
                          <a:cs typeface="+mn-cs"/>
                        </a:rPr>
                        <a:t>Definición NFRS en la</a:t>
                      </a:r>
                      <a:r>
                        <a:rPr lang="es-MX" sz="800" b="0" i="0" u="none" strike="noStrike" kern="1200" baseline="0" dirty="0" smtClean="0">
                          <a:solidFill>
                            <a:srgbClr val="000000"/>
                          </a:solidFill>
                          <a:effectLst/>
                          <a:latin typeface="Calibri" panose="020F0502020204030204" pitchFamily="34" charset="0"/>
                          <a:ea typeface="+mn-ea"/>
                          <a:cs typeface="+mn-cs"/>
                        </a:rPr>
                        <a:t> liga</a:t>
                      </a:r>
                      <a:endParaRPr lang="es-MX" sz="800" b="0" i="0" u="none" strike="noStrike" kern="1200" dirty="0">
                        <a:solidFill>
                          <a:srgbClr val="000000"/>
                        </a:solidFill>
                        <a:effectLst/>
                        <a:latin typeface="Calibri" panose="020F0502020204030204" pitchFamily="34" charset="0"/>
                        <a:ea typeface="+mn-ea"/>
                        <a:cs typeface="+mn-cs"/>
                      </a:endParaRPr>
                    </a:p>
                  </a:txBody>
                  <a:tcPr marL="7339" marR="7339" marT="7339" marB="0" anchor="b">
                    <a:solidFill>
                      <a:schemeClr val="accent5">
                        <a:lumMod val="60000"/>
                        <a:lumOff val="40000"/>
                      </a:schemeClr>
                    </a:solidFill>
                  </a:tcPr>
                </a:tc>
                <a:tc>
                  <a:txBody>
                    <a:bodyPr/>
                    <a:lstStyle/>
                    <a:p>
                      <a:pPr algn="ctr" fontAlgn="ctr"/>
                      <a:r>
                        <a:rPr lang="es-MX" sz="800" b="0" i="0" u="none" strike="noStrike" dirty="0" smtClean="0">
                          <a:solidFill>
                            <a:srgbClr val="000000"/>
                          </a:solidFill>
                          <a:effectLst/>
                          <a:latin typeface="Calibri" panose="020F0502020204030204" pitchFamily="34" charset="0"/>
                        </a:rPr>
                        <a:t>Jun-15</a:t>
                      </a:r>
                      <a:endParaRPr lang="es-MX" sz="800" b="0" i="0" u="none" strike="noStrike" dirty="0">
                        <a:solidFill>
                          <a:srgbClr val="000000"/>
                        </a:solidFill>
                        <a:effectLst/>
                        <a:latin typeface="Calibri" panose="020F0502020204030204" pitchFamily="34" charset="0"/>
                      </a:endParaRPr>
                    </a:p>
                  </a:txBody>
                  <a:tcPr marL="7339" marR="7339" marT="7339" marB="0" anchor="ctr">
                    <a:solidFill>
                      <a:schemeClr val="accent5">
                        <a:lumMod val="60000"/>
                        <a:lumOff val="40000"/>
                      </a:schemeClr>
                    </a:solidFill>
                  </a:tcPr>
                </a:tc>
              </a:tr>
              <a:tr h="191483">
                <a:tc>
                  <a:txBody>
                    <a:bodyPr/>
                    <a:lstStyle/>
                    <a:p>
                      <a:pPr algn="ctr" fontAlgn="b"/>
                      <a:r>
                        <a:rPr lang="es-MX" sz="800" u="none" strike="noStrike" dirty="0">
                          <a:effectLst/>
                        </a:rPr>
                        <a:t>1-02</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Estados Unidos de América</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800" u="none" strike="noStrike" dirty="0">
                          <a:effectLst/>
                        </a:rPr>
                        <a:t>Revisión pruebas de </a:t>
                      </a:r>
                      <a:r>
                        <a:rPr lang="es-MX" sz="800" u="none" strike="noStrike" dirty="0" smtClean="0">
                          <a:effectLst/>
                        </a:rPr>
                        <a:t>color  (Cumplida)</a:t>
                      </a:r>
                      <a:endParaRPr lang="es-MX" sz="800" b="0" i="0" u="none" strike="noStrike" dirty="0" smtClean="0">
                        <a:solidFill>
                          <a:srgbClr val="000000"/>
                        </a:solidFill>
                        <a:effectLst/>
                        <a:latin typeface="Calibri" panose="020F0502020204030204" pitchFamily="34" charset="0"/>
                      </a:endParaRPr>
                    </a:p>
                  </a:txBody>
                  <a:tcPr marL="7339" marR="7339" marT="7339"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800" b="0" i="0" u="none" strike="noStrike" kern="1200" dirty="0" smtClean="0">
                          <a:solidFill>
                            <a:srgbClr val="000000"/>
                          </a:solidFill>
                          <a:effectLst/>
                          <a:latin typeface="Calibri" panose="020F0502020204030204" pitchFamily="34" charset="0"/>
                          <a:ea typeface="+mn-ea"/>
                          <a:cs typeface="+mn-cs"/>
                        </a:rPr>
                        <a:t>Definición NFRS en la</a:t>
                      </a:r>
                      <a:r>
                        <a:rPr lang="es-MX" sz="800" b="0" i="0" u="none" strike="noStrike" kern="1200" baseline="0" dirty="0" smtClean="0">
                          <a:solidFill>
                            <a:srgbClr val="000000"/>
                          </a:solidFill>
                          <a:effectLst/>
                          <a:latin typeface="Calibri" panose="020F0502020204030204" pitchFamily="34" charset="0"/>
                          <a:ea typeface="+mn-ea"/>
                          <a:cs typeface="+mn-cs"/>
                        </a:rPr>
                        <a:t> liga</a:t>
                      </a:r>
                      <a:endParaRPr lang="es-MX" sz="800" b="0" i="0" u="none" strike="noStrike" kern="1200" dirty="0" smtClean="0">
                        <a:solidFill>
                          <a:srgbClr val="000000"/>
                        </a:solidFill>
                        <a:effectLst/>
                        <a:latin typeface="Calibri" panose="020F0502020204030204" pitchFamily="34" charset="0"/>
                        <a:ea typeface="+mn-ea"/>
                        <a:cs typeface="+mn-cs"/>
                      </a:endParaRPr>
                    </a:p>
                  </a:txBody>
                  <a:tcPr marL="7339" marR="7339" marT="7339" marB="0" anchor="b">
                    <a:solidFill>
                      <a:srgbClr val="E9EDF4"/>
                    </a:solidFill>
                  </a:tcPr>
                </a:tc>
                <a:tc>
                  <a:txBody>
                    <a:bodyPr/>
                    <a:lstStyle/>
                    <a:p>
                      <a:pPr algn="ctr" fontAlgn="ctr"/>
                      <a:r>
                        <a:rPr lang="es-MX" sz="800" b="0" i="0" u="none" strike="noStrike" dirty="0" smtClean="0">
                          <a:solidFill>
                            <a:srgbClr val="000000"/>
                          </a:solidFill>
                          <a:effectLst/>
                          <a:latin typeface="Calibri" panose="020F0502020204030204" pitchFamily="34" charset="0"/>
                        </a:rPr>
                        <a:t>Jun-15</a:t>
                      </a:r>
                      <a:endParaRPr lang="es-MX" sz="800" b="0" i="0" u="none" strike="noStrike" dirty="0">
                        <a:solidFill>
                          <a:srgbClr val="000000"/>
                        </a:solidFill>
                        <a:effectLst/>
                        <a:latin typeface="Calibri" panose="020F0502020204030204" pitchFamily="34" charset="0"/>
                      </a:endParaRPr>
                    </a:p>
                  </a:txBody>
                  <a:tcPr marL="7339" marR="7339" marT="7339" marB="0" anchor="ctr">
                    <a:solidFill>
                      <a:srgbClr val="E9EDF4"/>
                    </a:solidFill>
                  </a:tcPr>
                </a:tc>
              </a:tr>
              <a:tr h="191483">
                <a:tc>
                  <a:txBody>
                    <a:bodyPr/>
                    <a:lstStyle/>
                    <a:p>
                      <a:pPr algn="ctr" fontAlgn="b"/>
                      <a:r>
                        <a:rPr lang="es-MX" sz="800" u="none" strike="noStrike" dirty="0">
                          <a:effectLst/>
                        </a:rPr>
                        <a:t>1-03</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Estados Unidos de América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Revisión pruebas de </a:t>
                      </a:r>
                      <a:r>
                        <a:rPr lang="es-MX" sz="800" u="none" strike="noStrike" dirty="0" smtClean="0">
                          <a:effectLst/>
                        </a:rPr>
                        <a:t>color (Cumplida)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800" b="0" i="0" u="none" strike="noStrike" kern="1200" dirty="0" smtClean="0">
                          <a:solidFill>
                            <a:srgbClr val="000000"/>
                          </a:solidFill>
                          <a:effectLst/>
                          <a:latin typeface="Calibri" panose="020F0502020204030204" pitchFamily="34" charset="0"/>
                          <a:ea typeface="+mn-ea"/>
                          <a:cs typeface="+mn-cs"/>
                        </a:rPr>
                        <a:t>Definición NFRS en la</a:t>
                      </a:r>
                      <a:r>
                        <a:rPr lang="es-MX" sz="800" b="0" i="0" u="none" strike="noStrike" kern="1200" baseline="0" dirty="0" smtClean="0">
                          <a:solidFill>
                            <a:srgbClr val="000000"/>
                          </a:solidFill>
                          <a:effectLst/>
                          <a:latin typeface="Calibri" panose="020F0502020204030204" pitchFamily="34" charset="0"/>
                          <a:ea typeface="+mn-ea"/>
                          <a:cs typeface="+mn-cs"/>
                        </a:rPr>
                        <a:t> liga</a:t>
                      </a:r>
                      <a:endParaRPr lang="es-MX" sz="800" b="0" i="0" u="none" strike="noStrike" kern="1200" dirty="0" smtClean="0">
                        <a:solidFill>
                          <a:srgbClr val="000000"/>
                        </a:solidFill>
                        <a:effectLst/>
                        <a:latin typeface="Calibri" panose="020F0502020204030204" pitchFamily="34" charset="0"/>
                        <a:ea typeface="+mn-ea"/>
                        <a:cs typeface="+mn-cs"/>
                      </a:endParaRPr>
                    </a:p>
                  </a:txBody>
                  <a:tcPr marL="7339" marR="7339" marT="7339" marB="0" anchor="b">
                    <a:solidFill>
                      <a:srgbClr val="93CDDD"/>
                    </a:solidFill>
                  </a:tcPr>
                </a:tc>
                <a:tc>
                  <a:txBody>
                    <a:bodyPr/>
                    <a:lstStyle/>
                    <a:p>
                      <a:pPr algn="ctr" fontAlgn="ctr"/>
                      <a:r>
                        <a:rPr lang="es-MX" sz="800" b="0" i="0" u="none" strike="noStrike" dirty="0" smtClean="0">
                          <a:solidFill>
                            <a:srgbClr val="000000"/>
                          </a:solidFill>
                          <a:effectLst/>
                          <a:latin typeface="Calibri" panose="020F0502020204030204" pitchFamily="34" charset="0"/>
                        </a:rPr>
                        <a:t>Dic-15</a:t>
                      </a:r>
                      <a:endParaRPr lang="es-MX" sz="800" b="0" i="0" u="none" strike="noStrike" dirty="0">
                        <a:solidFill>
                          <a:srgbClr val="000000"/>
                        </a:solidFill>
                        <a:effectLst/>
                        <a:latin typeface="Calibri" panose="020F0502020204030204" pitchFamily="34" charset="0"/>
                      </a:endParaRPr>
                    </a:p>
                  </a:txBody>
                  <a:tcPr marL="7339" marR="7339" marT="7339" marB="0" anchor="ctr">
                    <a:solidFill>
                      <a:srgbClr val="93CDDD"/>
                    </a:solidFill>
                  </a:tcPr>
                </a:tc>
              </a:tr>
              <a:tr h="168625">
                <a:tc>
                  <a:txBody>
                    <a:bodyPr/>
                    <a:lstStyle/>
                    <a:p>
                      <a:pPr algn="ctr" fontAlgn="b"/>
                      <a:r>
                        <a:rPr lang="es-MX" sz="800" u="none" strike="noStrike" dirty="0">
                          <a:effectLst/>
                        </a:rPr>
                        <a:t>1-04</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Estados Unidos de América</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c>
                  <a:txBody>
                    <a:bodyPr/>
                    <a:lstStyle/>
                    <a:p>
                      <a:pPr algn="ctr" fontAlgn="ctr"/>
                      <a:endParaRPr lang="es-MX" sz="800" b="0" i="0" u="none" strike="noStrike" dirty="0">
                        <a:solidFill>
                          <a:srgbClr val="000000"/>
                        </a:solidFill>
                        <a:effectLst/>
                        <a:latin typeface="Calibri" panose="020F0502020204030204" pitchFamily="34" charset="0"/>
                      </a:endParaRPr>
                    </a:p>
                  </a:txBody>
                  <a:tcPr marL="7339" marR="7339" marT="7339" marB="0" anchor="ctr">
                    <a:solidFill>
                      <a:srgbClr val="E9EDF4"/>
                    </a:solidFill>
                  </a:tcPr>
                </a:tc>
              </a:tr>
              <a:tr h="191483">
                <a:tc>
                  <a:txBody>
                    <a:bodyPr/>
                    <a:lstStyle/>
                    <a:p>
                      <a:pPr algn="ctr" fontAlgn="b"/>
                      <a:r>
                        <a:rPr lang="es-MX" sz="800" u="none" strike="noStrike" dirty="0">
                          <a:effectLst/>
                        </a:rPr>
                        <a:t>1-05</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México</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MX" sz="800" b="0" i="0" u="none" strike="noStrike" dirty="0">
                        <a:solidFill>
                          <a:srgbClr val="000000"/>
                        </a:solidFill>
                        <a:effectLst/>
                        <a:latin typeface="Calibri" panose="020F0502020204030204" pitchFamily="34" charset="0"/>
                      </a:endParaRPr>
                    </a:p>
                  </a:txBody>
                  <a:tcPr marL="7339" marR="7339" marT="7339" marB="0" anchor="ctr">
                    <a:solidFill>
                      <a:schemeClr val="accent5">
                        <a:lumMod val="60000"/>
                        <a:lumOff val="40000"/>
                      </a:schemeClr>
                    </a:solidFill>
                  </a:tcPr>
                </a:tc>
              </a:tr>
              <a:tr h="191483">
                <a:tc>
                  <a:txBody>
                    <a:bodyPr/>
                    <a:lstStyle/>
                    <a:p>
                      <a:pPr algn="ctr" fontAlgn="b"/>
                      <a:r>
                        <a:rPr lang="es-MX" sz="800" u="none" strike="noStrike" dirty="0">
                          <a:effectLst/>
                        </a:rPr>
                        <a:t>1-06</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México</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Revisión pruebas de </a:t>
                      </a:r>
                      <a:r>
                        <a:rPr lang="es-MX" sz="800" u="none" strike="noStrike" dirty="0" smtClean="0">
                          <a:effectLst/>
                        </a:rPr>
                        <a:t>color (Cumplida)</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800" b="0" i="0" u="none" strike="noStrike" kern="1200" dirty="0" smtClean="0">
                          <a:solidFill>
                            <a:srgbClr val="000000"/>
                          </a:solidFill>
                          <a:effectLst/>
                          <a:latin typeface="Calibri" panose="020F0502020204030204" pitchFamily="34" charset="0"/>
                          <a:ea typeface="+mn-ea"/>
                          <a:cs typeface="+mn-cs"/>
                        </a:rPr>
                        <a:t>Definición NFRS en la</a:t>
                      </a:r>
                      <a:r>
                        <a:rPr lang="es-MX" sz="800" b="0" i="0" u="none" strike="noStrike" kern="1200" baseline="0" dirty="0" smtClean="0">
                          <a:solidFill>
                            <a:srgbClr val="000000"/>
                          </a:solidFill>
                          <a:effectLst/>
                          <a:latin typeface="Calibri" panose="020F0502020204030204" pitchFamily="34" charset="0"/>
                          <a:ea typeface="+mn-ea"/>
                          <a:cs typeface="+mn-cs"/>
                        </a:rPr>
                        <a:t> liga</a:t>
                      </a:r>
                      <a:endParaRPr lang="es-MX" sz="800" b="0" i="0" u="none" strike="noStrike" kern="1200" dirty="0" smtClean="0">
                        <a:solidFill>
                          <a:srgbClr val="000000"/>
                        </a:solidFill>
                        <a:effectLst/>
                        <a:latin typeface="Calibri" panose="020F0502020204030204" pitchFamily="34" charset="0"/>
                        <a:ea typeface="+mn-ea"/>
                        <a:cs typeface="+mn-cs"/>
                      </a:endParaRPr>
                    </a:p>
                  </a:txBody>
                  <a:tcPr marL="7339" marR="7339" marT="7339" marB="0" anchor="b">
                    <a:solidFill>
                      <a:srgbClr val="E9EDF4"/>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800" u="none" strike="noStrike" dirty="0" smtClean="0">
                          <a:effectLst/>
                        </a:rPr>
                        <a:t>Dic-15</a:t>
                      </a:r>
                    </a:p>
                  </a:txBody>
                  <a:tcPr marL="7339" marR="7339" marT="7339" marB="0" anchor="ctr">
                    <a:solidFill>
                      <a:srgbClr val="E9EDF4"/>
                    </a:solidFill>
                  </a:tcPr>
                </a:tc>
              </a:tr>
              <a:tr h="486724">
                <a:tc>
                  <a:txBody>
                    <a:bodyPr/>
                    <a:lstStyle/>
                    <a:p>
                      <a:pPr algn="ctr" fontAlgn="b"/>
                      <a:r>
                        <a:rPr lang="es-MX" sz="800" u="none" strike="noStrike" dirty="0" smtClean="0">
                          <a:effectLst/>
                        </a:rPr>
                        <a:t>1-07</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Cuba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Revisión pruebas de </a:t>
                      </a:r>
                      <a:r>
                        <a:rPr lang="es-MX" sz="800" u="none" strike="noStrike" dirty="0" smtClean="0">
                          <a:effectLst/>
                        </a:rPr>
                        <a:t>color (Cumplida)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b="0" i="0" u="none" strike="noStrike" dirty="0" smtClean="0">
                          <a:solidFill>
                            <a:srgbClr val="000000"/>
                          </a:solidFill>
                          <a:effectLst/>
                          <a:latin typeface="Calibri" panose="020F0502020204030204" pitchFamily="34" charset="0"/>
                        </a:rPr>
                        <a:t>Generación de nueva prueba de color en base a información proporcionada por Cuba en octubre de 2014</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ctr"/>
                      <a:r>
                        <a:rPr lang="es-MX" sz="800" b="0" i="0" u="none" strike="noStrike" dirty="0" smtClean="0">
                          <a:solidFill>
                            <a:srgbClr val="000000"/>
                          </a:solidFill>
                          <a:effectLst/>
                          <a:latin typeface="Calibri" panose="020F0502020204030204" pitchFamily="34" charset="0"/>
                        </a:rPr>
                        <a:t>Ago-15</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r>
              <a:tr h="574452">
                <a:tc>
                  <a:txBody>
                    <a:bodyPr/>
                    <a:lstStyle/>
                    <a:p>
                      <a:pPr algn="ctr" fontAlgn="b"/>
                      <a:r>
                        <a:rPr lang="es-MX" sz="800" u="none" strike="noStrike" kern="1200" dirty="0">
                          <a:solidFill>
                            <a:schemeClr val="dk1"/>
                          </a:solidFill>
                          <a:effectLst/>
                          <a:latin typeface="+mn-lt"/>
                          <a:ea typeface="+mn-ea"/>
                          <a:cs typeface="+mn-cs"/>
                        </a:rPr>
                        <a:t>1-08</a:t>
                      </a:r>
                    </a:p>
                  </a:txBody>
                  <a:tcPr marL="7339" marR="7339" marT="7339" marB="0" anchor="b"/>
                </a:tc>
                <a:tc>
                  <a:txBody>
                    <a:bodyPr/>
                    <a:lstStyle/>
                    <a:p>
                      <a:pPr algn="ctr" fontAlgn="b"/>
                      <a:r>
                        <a:rPr lang="es-MX" sz="800" u="none" strike="noStrike" kern="1200" dirty="0">
                          <a:solidFill>
                            <a:schemeClr val="dk1"/>
                          </a:solidFill>
                          <a:effectLst/>
                          <a:latin typeface="+mn-lt"/>
                          <a:ea typeface="+mn-ea"/>
                          <a:cs typeface="+mn-cs"/>
                        </a:rPr>
                        <a:t>Cuba</a:t>
                      </a:r>
                    </a:p>
                  </a:txBody>
                  <a:tcPr marL="7339" marR="7339" marT="7339" marB="0" anchor="b"/>
                </a:tc>
                <a:tc>
                  <a:txBody>
                    <a:bodyPr/>
                    <a:lstStyle/>
                    <a:p>
                      <a:pPr marL="0" algn="ctr" defTabSz="914400" rtl="0" eaLnBrk="1" fontAlgn="b" latinLnBrk="0" hangingPunct="1"/>
                      <a:r>
                        <a:rPr lang="es-MX" sz="800" u="none" strike="noStrike" kern="1200" dirty="0">
                          <a:solidFill>
                            <a:schemeClr val="dk1"/>
                          </a:solidFill>
                          <a:effectLst/>
                          <a:latin typeface="+mn-lt"/>
                          <a:ea typeface="+mn-ea"/>
                          <a:cs typeface="+mn-cs"/>
                        </a:rPr>
                        <a:t>100</a:t>
                      </a:r>
                    </a:p>
                  </a:txBody>
                  <a:tcPr marL="7339" marR="7339" marT="7339" marB="0" anchor="b"/>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kern="1200" dirty="0">
                          <a:solidFill>
                            <a:schemeClr val="dk1"/>
                          </a:solidFill>
                          <a:effectLst/>
                          <a:latin typeface="+mn-lt"/>
                          <a:ea typeface="+mn-ea"/>
                          <a:cs typeface="+mn-cs"/>
                        </a:rPr>
                        <a:t>Revisión pruebas de </a:t>
                      </a:r>
                      <a:r>
                        <a:rPr lang="es-MX" sz="800" u="none" strike="noStrike" kern="1200" dirty="0" smtClean="0">
                          <a:solidFill>
                            <a:schemeClr val="dk1"/>
                          </a:solidFill>
                          <a:effectLst/>
                          <a:latin typeface="+mn-lt"/>
                          <a:ea typeface="+mn-ea"/>
                          <a:cs typeface="+mn-cs"/>
                        </a:rPr>
                        <a:t>color (Cumplida)</a:t>
                      </a:r>
                      <a:endParaRPr lang="es-MX" sz="800" u="none" strike="noStrike" kern="1200" dirty="0">
                        <a:solidFill>
                          <a:schemeClr val="dk1"/>
                        </a:solidFill>
                        <a:effectLst/>
                        <a:latin typeface="+mn-lt"/>
                        <a:ea typeface="+mn-ea"/>
                        <a:cs typeface="+mn-cs"/>
                      </a:endParaRPr>
                    </a:p>
                  </a:txBody>
                  <a:tcPr marL="7339" marR="7339" marT="7339" marB="0" anchor="b"/>
                </a:tc>
                <a:tc>
                  <a:txBody>
                    <a:bodyPr/>
                    <a:lstStyle/>
                    <a:p>
                      <a:pPr algn="ctr" fontAlgn="b"/>
                      <a:r>
                        <a:rPr lang="es-MX" sz="800" b="0" i="0" u="none" strike="noStrike" dirty="0" smtClean="0">
                          <a:solidFill>
                            <a:srgbClr val="000000"/>
                          </a:solidFill>
                          <a:effectLst/>
                          <a:latin typeface="Calibri" panose="020F0502020204030204" pitchFamily="34" charset="0"/>
                        </a:rPr>
                        <a:t>Generación de nueva prueba de color en base a información proporcionada por Cuba en octubre de 2014</a:t>
                      </a:r>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c>
                  <a:txBody>
                    <a:bodyPr/>
                    <a:lstStyle/>
                    <a:p>
                      <a:pPr algn="ctr" fontAlgn="ctr"/>
                      <a:r>
                        <a:rPr lang="es-MX" sz="800" b="0" i="0" u="none" strike="noStrike" dirty="0" smtClean="0">
                          <a:solidFill>
                            <a:srgbClr val="000000"/>
                          </a:solidFill>
                          <a:effectLst/>
                          <a:latin typeface="Calibri" panose="020F0502020204030204" pitchFamily="34" charset="0"/>
                        </a:rPr>
                        <a:t>Ago-15</a:t>
                      </a:r>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r>
              <a:tr h="191483">
                <a:tc>
                  <a:txBody>
                    <a:bodyPr/>
                    <a:lstStyle/>
                    <a:p>
                      <a:pPr algn="ctr" fontAlgn="b"/>
                      <a:r>
                        <a:rPr lang="es-MX" sz="800" u="none" strike="noStrike" dirty="0">
                          <a:effectLst/>
                        </a:rPr>
                        <a:t>1-09</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Estados Unidos de América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s-MX" sz="800" b="0" i="0" u="none" strike="noStrike" dirty="0" smtClean="0">
                        <a:solidFill>
                          <a:srgbClr val="000000"/>
                        </a:solidFill>
                        <a:effectLst/>
                        <a:latin typeface="Calibri" panose="020F0502020204030204" pitchFamily="34" charset="0"/>
                      </a:endParaRPr>
                    </a:p>
                  </a:txBody>
                  <a:tcPr marL="7339" marR="7339" marT="7339" marB="0" anchor="b">
                    <a:solidFill>
                      <a:srgbClr val="93CD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MX" sz="800" b="0" i="0" u="none" strike="noStrike" dirty="0" smtClean="0">
                        <a:solidFill>
                          <a:srgbClr val="000000"/>
                        </a:solidFill>
                        <a:effectLst/>
                        <a:latin typeface="Calibri" panose="020F0502020204030204" pitchFamily="34" charset="0"/>
                      </a:endParaRPr>
                    </a:p>
                  </a:txBody>
                  <a:tcPr marL="7339" marR="7339" marT="7339" marB="0" anchor="ctr">
                    <a:solidFill>
                      <a:srgbClr val="93CDDD"/>
                    </a:solidFill>
                  </a:tcPr>
                </a:tc>
              </a:tr>
              <a:tr h="368310">
                <a:tc>
                  <a:txBody>
                    <a:bodyPr/>
                    <a:lstStyle/>
                    <a:p>
                      <a:pPr algn="ctr" fontAlgn="b"/>
                      <a:r>
                        <a:rPr lang="es-MX" sz="800" u="none" strike="noStrike" dirty="0">
                          <a:effectLst/>
                        </a:rPr>
                        <a:t>1-10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Holanda</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80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smtClean="0">
                          <a:effectLst/>
                        </a:rPr>
                        <a:t>No se dispone de información, por lo que no se tienen </a:t>
                      </a:r>
                      <a:r>
                        <a:rPr lang="es-MX" sz="800" u="none" strike="noStrike" dirty="0">
                          <a:effectLst/>
                        </a:rPr>
                        <a:t>avances</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800" b="0" i="0" u="none" strike="noStrike" dirty="0" smtClean="0">
                          <a:solidFill>
                            <a:srgbClr val="000000"/>
                          </a:solidFill>
                          <a:effectLst/>
                          <a:latin typeface="Calibri" panose="020F0502020204030204" pitchFamily="34" charset="0"/>
                        </a:rPr>
                        <a:t>Recibir la información por parte del Coordinador científico y concluir compilación</a:t>
                      </a:r>
                    </a:p>
                  </a:txBody>
                  <a:tcPr marL="7339" marR="7339" marT="7339" marB="0" anchor="b">
                    <a:solidFill>
                      <a:srgbClr val="E9EDF4"/>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800" b="0" i="0" u="none" strike="noStrike" dirty="0" smtClean="0">
                          <a:solidFill>
                            <a:srgbClr val="000000"/>
                          </a:solidFill>
                          <a:effectLst/>
                          <a:latin typeface="Calibri" panose="020F0502020204030204" pitchFamily="34" charset="0"/>
                        </a:rPr>
                        <a:t>Dic-16</a:t>
                      </a:r>
                    </a:p>
                  </a:txBody>
                  <a:tcPr marL="7339" marR="7339" marT="7339" marB="0" anchor="ctr">
                    <a:solidFill>
                      <a:srgbClr val="E9EDF4"/>
                    </a:solidFill>
                  </a:tcPr>
                </a:tc>
              </a:tr>
              <a:tr h="191483">
                <a:tc>
                  <a:txBody>
                    <a:bodyPr/>
                    <a:lstStyle/>
                    <a:p>
                      <a:pPr algn="ctr" fontAlgn="b"/>
                      <a:r>
                        <a:rPr lang="es-MX" sz="800" u="none" strike="noStrike" dirty="0">
                          <a:effectLst/>
                        </a:rPr>
                        <a:t>1-11</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México</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s-MX" sz="800" b="0" i="0" u="none" strike="noStrike" dirty="0" smtClean="0">
                        <a:solidFill>
                          <a:srgbClr val="000000"/>
                        </a:solidFill>
                        <a:effectLst/>
                        <a:latin typeface="Calibri" panose="020F0502020204030204" pitchFamily="34" charset="0"/>
                      </a:endParaRPr>
                    </a:p>
                  </a:txBody>
                  <a:tcPr marL="7339" marR="7339" marT="7339" marB="0" anchor="b">
                    <a:solidFill>
                      <a:srgbClr val="93CD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MX" sz="800" b="0" i="0" u="none" strike="noStrike" dirty="0" smtClean="0">
                        <a:solidFill>
                          <a:srgbClr val="000000"/>
                        </a:solidFill>
                        <a:effectLst/>
                        <a:latin typeface="Calibri" panose="020F0502020204030204" pitchFamily="34" charset="0"/>
                      </a:endParaRPr>
                    </a:p>
                  </a:txBody>
                  <a:tcPr marL="7339" marR="7339" marT="7339" marB="0" anchor="ctr">
                    <a:solidFill>
                      <a:srgbClr val="93CDDD"/>
                    </a:solidFill>
                  </a:tcPr>
                </a:tc>
              </a:tr>
              <a:tr h="373394">
                <a:tc>
                  <a:txBody>
                    <a:bodyPr/>
                    <a:lstStyle/>
                    <a:p>
                      <a:pPr algn="ctr" fontAlgn="b"/>
                      <a:r>
                        <a:rPr lang="es-MX" sz="800" u="none" strike="noStrike" dirty="0">
                          <a:effectLst/>
                        </a:rPr>
                        <a:t>1-12</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Costa Rica</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smtClean="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Bajo revisión, pendiente </a:t>
                      </a:r>
                      <a:r>
                        <a:rPr lang="es-MX" sz="800" u="none" strike="noStrike" dirty="0" smtClean="0">
                          <a:effectLst/>
                        </a:rPr>
                        <a:t>actualizaciones  por parte de Costa Rica en coordinación con la</a:t>
                      </a:r>
                      <a:r>
                        <a:rPr lang="es-MX" sz="800" u="none" strike="noStrike" baseline="0" dirty="0" smtClean="0">
                          <a:effectLst/>
                        </a:rPr>
                        <a:t> Presidencia del Comité.</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b="0" i="0" u="none" strike="noStrike" dirty="0" smtClean="0">
                          <a:solidFill>
                            <a:srgbClr val="000000"/>
                          </a:solidFill>
                          <a:effectLst/>
                          <a:latin typeface="Calibri" panose="020F0502020204030204" pitchFamily="34" charset="0"/>
                        </a:rPr>
                        <a:t>Concluir reedición </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ctr"/>
                      <a:r>
                        <a:rPr lang="es-MX" sz="800" b="0" i="0" u="none" strike="noStrike" dirty="0" smtClean="0">
                          <a:solidFill>
                            <a:srgbClr val="000000"/>
                          </a:solidFill>
                          <a:effectLst/>
                          <a:latin typeface="Calibri" panose="020F0502020204030204" pitchFamily="34" charset="0"/>
                        </a:rPr>
                        <a:t>Dic-16</a:t>
                      </a:r>
                      <a:endParaRPr lang="es-MX" sz="800" b="0" i="0" u="none" strike="noStrike" dirty="0">
                        <a:solidFill>
                          <a:srgbClr val="000000"/>
                        </a:solidFill>
                        <a:effectLst/>
                        <a:latin typeface="Calibri" panose="020F0502020204030204" pitchFamily="34" charset="0"/>
                      </a:endParaRPr>
                    </a:p>
                  </a:txBody>
                  <a:tcPr marL="7339" marR="7339" marT="7339" marB="0" anchor="ctr"/>
                </a:tc>
              </a:tr>
              <a:tr h="486724">
                <a:tc>
                  <a:txBody>
                    <a:bodyPr/>
                    <a:lstStyle/>
                    <a:p>
                      <a:pPr algn="ctr" fontAlgn="b"/>
                      <a:r>
                        <a:rPr lang="es-MX" sz="800" u="none" strike="noStrike" dirty="0">
                          <a:effectLst/>
                        </a:rPr>
                        <a:t>1-13</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Colombia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smtClean="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Proceso de </a:t>
                      </a:r>
                      <a:r>
                        <a:rPr lang="es-MX" sz="800" u="none" strike="noStrike" dirty="0" smtClean="0">
                          <a:effectLst/>
                        </a:rPr>
                        <a:t>re-edición (Cumplida)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800" b="0" i="0" u="none" strike="noStrike" dirty="0" smtClean="0">
                          <a:solidFill>
                            <a:srgbClr val="000000"/>
                          </a:solidFill>
                          <a:effectLst/>
                          <a:latin typeface="Calibri" panose="020F0502020204030204" pitchFamily="34" charset="0"/>
                        </a:rPr>
                        <a:t>Generación de nueva prueba de color en base a información proporcionada por Cuba en octubre de 2014</a:t>
                      </a:r>
                    </a:p>
                  </a:txBody>
                  <a:tcPr marL="7339" marR="7339" marT="7339" marB="0" anchor="b">
                    <a:solidFill>
                      <a:schemeClr val="accent5">
                        <a:lumMod val="60000"/>
                        <a:lumOff val="40000"/>
                      </a:schemeClr>
                    </a:solidFill>
                  </a:tcPr>
                </a:tc>
                <a:tc>
                  <a:txBody>
                    <a:bodyPr/>
                    <a:lstStyle/>
                    <a:p>
                      <a:pPr algn="ctr" fontAlgn="ctr"/>
                      <a:r>
                        <a:rPr lang="es-MX" sz="800" b="0" i="0" u="none" strike="noStrike" dirty="0" smtClean="0">
                          <a:solidFill>
                            <a:srgbClr val="000000"/>
                          </a:solidFill>
                          <a:effectLst/>
                          <a:latin typeface="Calibri" panose="020F0502020204030204" pitchFamily="34" charset="0"/>
                        </a:rPr>
                        <a:t>Ago-15</a:t>
                      </a:r>
                      <a:endParaRPr lang="es-MX" sz="800" b="0" i="0" u="none" strike="noStrike" dirty="0">
                        <a:solidFill>
                          <a:srgbClr val="000000"/>
                        </a:solidFill>
                        <a:effectLst/>
                        <a:latin typeface="Calibri" panose="020F0502020204030204" pitchFamily="34" charset="0"/>
                      </a:endParaRPr>
                    </a:p>
                  </a:txBody>
                  <a:tcPr marL="7339" marR="7339" marT="7339" marB="0" anchor="ctr">
                    <a:solidFill>
                      <a:schemeClr val="accent5">
                        <a:lumMod val="60000"/>
                        <a:lumOff val="40000"/>
                      </a:schemeClr>
                    </a:solidFill>
                  </a:tcPr>
                </a:tc>
              </a:tr>
              <a:tr h="191483">
                <a:tc>
                  <a:txBody>
                    <a:bodyPr/>
                    <a:lstStyle/>
                    <a:p>
                      <a:pPr algn="ctr" fontAlgn="b"/>
                      <a:r>
                        <a:rPr lang="es-MX" sz="800" u="none" strike="noStrike" dirty="0">
                          <a:effectLst/>
                        </a:rPr>
                        <a:t>1-14</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Colombia / Venezuela</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smtClean="0">
                          <a:effectLst/>
                        </a:rPr>
                        <a:t>En proceso </a:t>
                      </a:r>
                      <a:r>
                        <a:rPr lang="es-MX" sz="800" u="none" strike="noStrike" dirty="0">
                          <a:effectLst/>
                        </a:rPr>
                        <a:t>de </a:t>
                      </a:r>
                      <a:r>
                        <a:rPr lang="es-MX" sz="800" u="none" strike="noStrike" dirty="0" smtClean="0">
                          <a:effectLst/>
                        </a:rPr>
                        <a:t>re-edición por parte</a:t>
                      </a:r>
                      <a:r>
                        <a:rPr lang="es-MX" sz="800" u="none" strike="noStrike" baseline="0" dirty="0" smtClean="0">
                          <a:effectLst/>
                        </a:rPr>
                        <a:t> de Venezuela</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800" b="0" i="0" u="none" strike="noStrike" dirty="0" smtClean="0">
                          <a:solidFill>
                            <a:srgbClr val="000000"/>
                          </a:solidFill>
                          <a:effectLst/>
                          <a:latin typeface="Calibri" panose="020F0502020204030204" pitchFamily="34" charset="0"/>
                        </a:rPr>
                        <a:t>Concluir reedición</a:t>
                      </a:r>
                    </a:p>
                  </a:txBody>
                  <a:tcPr marL="7339" marR="7339" marT="7339" marB="0" anchor="b">
                    <a:solidFill>
                      <a:srgbClr val="E9EDF4"/>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800" b="0" i="0" u="none" strike="noStrike" dirty="0" smtClean="0">
                          <a:solidFill>
                            <a:srgbClr val="000000"/>
                          </a:solidFill>
                          <a:effectLst/>
                          <a:latin typeface="Calibri" panose="020F0502020204030204" pitchFamily="34" charset="0"/>
                        </a:rPr>
                        <a:t>Dic-16</a:t>
                      </a:r>
                    </a:p>
                  </a:txBody>
                  <a:tcPr marL="7339" marR="7339" marT="7339" marB="0" anchor="ctr">
                    <a:solidFill>
                      <a:srgbClr val="E9EDF4"/>
                    </a:solidFill>
                  </a:tcPr>
                </a:tc>
              </a:tr>
              <a:tr h="191483">
                <a:tc>
                  <a:txBody>
                    <a:bodyPr/>
                    <a:lstStyle/>
                    <a:p>
                      <a:pPr algn="ctr" fontAlgn="b"/>
                      <a:r>
                        <a:rPr lang="es-MX" sz="800" u="none" strike="noStrike" dirty="0">
                          <a:effectLst/>
                        </a:rPr>
                        <a:t>1-15</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Venezuela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smtClean="0">
                          <a:effectLst/>
                        </a:rPr>
                        <a:t>En proceso </a:t>
                      </a:r>
                      <a:r>
                        <a:rPr lang="es-MX" sz="800" u="none" strike="noStrike" dirty="0">
                          <a:effectLst/>
                        </a:rPr>
                        <a:t>de </a:t>
                      </a:r>
                      <a:r>
                        <a:rPr lang="es-MX" sz="800" u="none" strike="noStrike" dirty="0" smtClean="0">
                          <a:effectLst/>
                        </a:rPr>
                        <a:t>re-edición por parte</a:t>
                      </a:r>
                      <a:r>
                        <a:rPr lang="es-MX" sz="800" u="none" strike="noStrike" baseline="0" dirty="0" smtClean="0">
                          <a:effectLst/>
                        </a:rPr>
                        <a:t> de Venezuela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b="0" i="0" u="none" strike="noStrike" dirty="0" smtClean="0">
                          <a:solidFill>
                            <a:srgbClr val="000000"/>
                          </a:solidFill>
                          <a:effectLst/>
                          <a:latin typeface="Calibri" panose="020F0502020204030204" pitchFamily="34" charset="0"/>
                        </a:rPr>
                        <a:t>Concluir reedición</a:t>
                      </a:r>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93CD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800" b="0" i="0" u="none" strike="noStrike" dirty="0" smtClean="0">
                          <a:solidFill>
                            <a:srgbClr val="000000"/>
                          </a:solidFill>
                          <a:effectLst/>
                          <a:latin typeface="Calibri" panose="020F0502020204030204" pitchFamily="34" charset="0"/>
                        </a:rPr>
                        <a:t>Dic-16</a:t>
                      </a:r>
                    </a:p>
                  </a:txBody>
                  <a:tcPr marL="7339" marR="7339" marT="7339" marB="0" anchor="ctr">
                    <a:solidFill>
                      <a:srgbClr val="93CDDD"/>
                    </a:solidFill>
                  </a:tcPr>
                </a:tc>
              </a:tr>
              <a:tr h="368310">
                <a:tc>
                  <a:txBody>
                    <a:bodyPr/>
                    <a:lstStyle/>
                    <a:p>
                      <a:pPr algn="ctr" fontAlgn="b"/>
                      <a:r>
                        <a:rPr lang="es-MX" sz="800" u="none" strike="noStrike" dirty="0">
                          <a:effectLst/>
                        </a:rPr>
                        <a:t>1-16</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Surinam</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80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smtClean="0">
                          <a:effectLst/>
                        </a:rPr>
                        <a:t>No se dispone de información, por lo que no se tienen avances</a:t>
                      </a:r>
                    </a:p>
                  </a:txBody>
                  <a:tcPr marL="7339" marR="7339" marT="7339" marB="0" anchor="b"/>
                </a:tc>
                <a:tc>
                  <a:txBody>
                    <a:bodyPr/>
                    <a:lstStyle/>
                    <a:p>
                      <a:pPr algn="ctr" fontAlgn="b"/>
                      <a:r>
                        <a:rPr lang="es-MX" sz="800" b="0" i="0" u="none" strike="noStrike" dirty="0" smtClean="0">
                          <a:solidFill>
                            <a:srgbClr val="000000"/>
                          </a:solidFill>
                          <a:effectLst/>
                          <a:latin typeface="Calibri" panose="020F0502020204030204" pitchFamily="34" charset="0"/>
                        </a:rPr>
                        <a:t>Recibir la información por parte del Coordinador científico  y concluir compilación</a:t>
                      </a:r>
                      <a:endParaRPr lang="es-MX" sz="800" b="0" i="0" u="none" strike="noStrike" dirty="0">
                        <a:solidFill>
                          <a:srgbClr val="000000"/>
                        </a:solidFill>
                        <a:effectLst/>
                        <a:latin typeface="Calibri" panose="020F0502020204030204" pitchFamily="34" charset="0"/>
                      </a:endParaRPr>
                    </a:p>
                  </a:txBody>
                  <a:tcPr marL="7339" marR="7339" marT="7339" marB="0" anchor="b">
                    <a:solidFill>
                      <a:srgbClr val="E9EDF4"/>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800" b="0" i="0" u="none" strike="noStrike" dirty="0" smtClean="0">
                          <a:solidFill>
                            <a:srgbClr val="000000"/>
                          </a:solidFill>
                          <a:effectLst/>
                          <a:latin typeface="Calibri" panose="020F0502020204030204" pitchFamily="34" charset="0"/>
                        </a:rPr>
                        <a:t>Dic-16</a:t>
                      </a:r>
                    </a:p>
                  </a:txBody>
                  <a:tcPr marL="7339" marR="7339" marT="7339" marB="0" anchor="ctr">
                    <a:solidFill>
                      <a:srgbClr val="E9EDF4"/>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261045" y="620688"/>
            <a:ext cx="8568952" cy="1152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MX" dirty="0" smtClean="0">
                <a:solidFill>
                  <a:srgbClr val="003362"/>
                </a:solidFill>
                <a:latin typeface="Helvetica" pitchFamily="34" charset="0"/>
                <a:ea typeface="+mj-ea"/>
                <a:cs typeface="Helvetica" pitchFamily="34" charset="0"/>
              </a:rPr>
              <a:t>Como parte de la difusión del proyecto, el INEGI en </a:t>
            </a:r>
            <a:r>
              <a:rPr lang="es-MX" dirty="0">
                <a:solidFill>
                  <a:srgbClr val="003362"/>
                </a:solidFill>
                <a:latin typeface="Helvetica" pitchFamily="34" charset="0"/>
                <a:ea typeface="+mj-ea"/>
                <a:cs typeface="Helvetica" pitchFamily="34" charset="0"/>
              </a:rPr>
              <a:t>el presente año </a:t>
            </a:r>
            <a:r>
              <a:rPr lang="es-MX" dirty="0" smtClean="0">
                <a:solidFill>
                  <a:srgbClr val="003362"/>
                </a:solidFill>
                <a:latin typeface="Helvetica" pitchFamily="34" charset="0"/>
                <a:ea typeface="+mj-ea"/>
                <a:cs typeface="Helvetica" pitchFamily="34" charset="0"/>
              </a:rPr>
              <a:t>se creó en el portal de INEGI, un espacio dedicado al proyecto IBCCA, con </a:t>
            </a:r>
            <a:r>
              <a:rPr lang="es-MX" dirty="0">
                <a:solidFill>
                  <a:srgbClr val="003362"/>
                </a:solidFill>
                <a:latin typeface="Helvetica" pitchFamily="34" charset="0"/>
                <a:ea typeface="+mj-ea"/>
                <a:cs typeface="Helvetica" pitchFamily="34" charset="0"/>
              </a:rPr>
              <a:t>objeto de </a:t>
            </a:r>
            <a:r>
              <a:rPr lang="es-MX" dirty="0" smtClean="0">
                <a:solidFill>
                  <a:srgbClr val="003362"/>
                </a:solidFill>
                <a:latin typeface="Helvetica" pitchFamily="34" charset="0"/>
                <a:ea typeface="+mj-ea"/>
                <a:cs typeface="Helvetica" pitchFamily="34" charset="0"/>
              </a:rPr>
              <a:t>difundir a los diversos usuarios de información del relieve submarino los </a:t>
            </a:r>
            <a:r>
              <a:rPr lang="es-MX" dirty="0">
                <a:solidFill>
                  <a:srgbClr val="003362"/>
                </a:solidFill>
                <a:latin typeface="Helvetica" pitchFamily="34" charset="0"/>
                <a:ea typeface="+mj-ea"/>
                <a:cs typeface="Helvetica" pitchFamily="34" charset="0"/>
              </a:rPr>
              <a:t>avances </a:t>
            </a:r>
            <a:r>
              <a:rPr lang="es-MX" dirty="0" smtClean="0">
                <a:solidFill>
                  <a:srgbClr val="003362"/>
                </a:solidFill>
                <a:latin typeface="Helvetica" pitchFamily="34" charset="0"/>
                <a:ea typeface="+mj-ea"/>
                <a:cs typeface="Helvetica" pitchFamily="34" charset="0"/>
              </a:rPr>
              <a:t>y la disponibilidad de </a:t>
            </a:r>
            <a:r>
              <a:rPr lang="es-MX" dirty="0">
                <a:solidFill>
                  <a:srgbClr val="003362"/>
                </a:solidFill>
                <a:latin typeface="Helvetica" pitchFamily="34" charset="0"/>
                <a:ea typeface="+mj-ea"/>
                <a:cs typeface="Helvetica" pitchFamily="34" charset="0"/>
              </a:rPr>
              <a:t>la información batimétrica de las hojas que se encuentran </a:t>
            </a:r>
            <a:r>
              <a:rPr lang="es-MX" dirty="0" smtClean="0">
                <a:solidFill>
                  <a:srgbClr val="003362"/>
                </a:solidFill>
                <a:latin typeface="Helvetica" pitchFamily="34" charset="0"/>
                <a:ea typeface="+mj-ea"/>
                <a:cs typeface="Helvetica" pitchFamily="34" charset="0"/>
              </a:rPr>
              <a:t>liberadas por los coordinadores científicos.</a:t>
            </a:r>
          </a:p>
          <a:p>
            <a:pPr algn="just"/>
            <a:endParaRPr lang="es-MX" sz="500" dirty="0" smtClean="0">
              <a:solidFill>
                <a:srgbClr val="003362"/>
              </a:solidFill>
              <a:latin typeface="Helvetica" pitchFamily="34" charset="0"/>
              <a:ea typeface="+mj-ea"/>
              <a:cs typeface="Helvetica" pitchFamily="34" charset="0"/>
            </a:endParaRPr>
          </a:p>
          <a:p>
            <a:pPr algn="just"/>
            <a:r>
              <a:rPr lang="es-MX" dirty="0" smtClean="0">
                <a:solidFill>
                  <a:srgbClr val="003362"/>
                </a:solidFill>
                <a:latin typeface="Helvetica" pitchFamily="34" charset="0"/>
                <a:ea typeface="+mj-ea"/>
                <a:cs typeface="Helvetica" pitchFamily="34" charset="0"/>
              </a:rPr>
              <a:t>Para acceder a la </a:t>
            </a:r>
            <a:r>
              <a:rPr lang="es-MX" dirty="0">
                <a:solidFill>
                  <a:srgbClr val="003362"/>
                </a:solidFill>
                <a:latin typeface="Helvetica" pitchFamily="34" charset="0"/>
                <a:ea typeface="+mj-ea"/>
                <a:cs typeface="Helvetica" pitchFamily="34" charset="0"/>
              </a:rPr>
              <a:t>información </a:t>
            </a:r>
            <a:r>
              <a:rPr lang="es-MX" dirty="0" smtClean="0">
                <a:solidFill>
                  <a:srgbClr val="003362"/>
                </a:solidFill>
                <a:latin typeface="Helvetica" pitchFamily="34" charset="0"/>
                <a:ea typeface="+mj-ea"/>
                <a:cs typeface="Helvetica" pitchFamily="34" charset="0"/>
              </a:rPr>
              <a:t>del Proyecto </a:t>
            </a:r>
            <a:r>
              <a:rPr lang="es-MX" dirty="0">
                <a:solidFill>
                  <a:srgbClr val="003362"/>
                </a:solidFill>
                <a:latin typeface="Helvetica" pitchFamily="34" charset="0"/>
                <a:ea typeface="+mj-ea"/>
                <a:cs typeface="Helvetica" pitchFamily="34" charset="0"/>
              </a:rPr>
              <a:t>IBCCA </a:t>
            </a:r>
            <a:r>
              <a:rPr lang="es-MX" dirty="0" smtClean="0">
                <a:solidFill>
                  <a:srgbClr val="003362"/>
                </a:solidFill>
                <a:latin typeface="Helvetica" pitchFamily="34" charset="0"/>
                <a:ea typeface="+mj-ea"/>
                <a:cs typeface="Helvetica" pitchFamily="34" charset="0"/>
              </a:rPr>
              <a:t>es a través </a:t>
            </a:r>
            <a:r>
              <a:rPr lang="es-MX" dirty="0">
                <a:solidFill>
                  <a:srgbClr val="003362"/>
                </a:solidFill>
                <a:latin typeface="Helvetica" pitchFamily="34" charset="0"/>
                <a:ea typeface="+mj-ea"/>
                <a:cs typeface="Helvetica" pitchFamily="34" charset="0"/>
              </a:rPr>
              <a:t>del </a:t>
            </a:r>
            <a:r>
              <a:rPr lang="es-MX" dirty="0" smtClean="0">
                <a:solidFill>
                  <a:srgbClr val="003362"/>
                </a:solidFill>
                <a:latin typeface="Helvetica" pitchFamily="34" charset="0"/>
                <a:ea typeface="+mj-ea"/>
                <a:cs typeface="Helvetica" pitchFamily="34" charset="0"/>
              </a:rPr>
              <a:t>link:</a:t>
            </a:r>
          </a:p>
          <a:p>
            <a:pPr algn="just"/>
            <a:endParaRPr lang="es-MX" sz="300" dirty="0">
              <a:solidFill>
                <a:srgbClr val="003362"/>
              </a:solidFill>
              <a:latin typeface="Helvetica" pitchFamily="34" charset="0"/>
              <a:ea typeface="+mj-ea"/>
              <a:cs typeface="Helvetica" pitchFamily="34" charset="0"/>
            </a:endParaRPr>
          </a:p>
          <a:p>
            <a:pPr algn="just"/>
            <a:r>
              <a:rPr lang="es-MX" sz="1400" dirty="0">
                <a:solidFill>
                  <a:srgbClr val="003362"/>
                </a:solidFill>
                <a:latin typeface="Helvetica" pitchFamily="34" charset="0"/>
                <a:ea typeface="+mj-ea"/>
                <a:cs typeface="Helvetica" pitchFamily="34" charset="0"/>
                <a:hlinkClick r:id="rId2"/>
              </a:rPr>
              <a:t>http://www.inegi.org.mx/geo/contenidos/datosrelieve/submarino/batrimetrica_int.aspx</a:t>
            </a:r>
            <a:endParaRPr lang="es-MX" sz="1400" dirty="0">
              <a:solidFill>
                <a:srgbClr val="003362"/>
              </a:solidFill>
              <a:latin typeface="Helvetica" pitchFamily="34" charset="0"/>
              <a:ea typeface="+mj-ea"/>
              <a:cs typeface="Helvetica" pitchFamily="34" charset="0"/>
            </a:endParaRPr>
          </a:p>
          <a:p>
            <a:pPr algn="just"/>
            <a:endParaRPr lang="es-MX" sz="1600" dirty="0">
              <a:solidFill>
                <a:srgbClr val="003362"/>
              </a:solidFill>
              <a:latin typeface="Helvetica" pitchFamily="34" charset="0"/>
              <a:ea typeface="+mj-ea"/>
              <a:cs typeface="Helvetica" pitchFamily="34" charset="0"/>
            </a:endParaRPr>
          </a:p>
          <a:p>
            <a:pPr algn="just"/>
            <a:endParaRPr lang="es-MX" dirty="0">
              <a:solidFill>
                <a:srgbClr val="003362"/>
              </a:solidFill>
              <a:latin typeface="Helvetica" pitchFamily="34" charset="0"/>
              <a:ea typeface="+mj-ea"/>
              <a:cs typeface="Helvetica" pitchFamily="34" charset="0"/>
            </a:endParaRPr>
          </a:p>
          <a:p>
            <a:pPr algn="just"/>
            <a:endParaRPr lang="es-MX" dirty="0" smtClean="0">
              <a:solidFill>
                <a:srgbClr val="003362"/>
              </a:solidFill>
              <a:latin typeface="Helvetica" pitchFamily="34" charset="0"/>
              <a:ea typeface="+mj-ea"/>
              <a:cs typeface="Helvetica" pitchFamily="34" charset="0"/>
            </a:endParaRPr>
          </a:p>
        </p:txBody>
      </p:sp>
      <p:sp>
        <p:nvSpPr>
          <p:cNvPr id="4" name="3 Rectángulo"/>
          <p:cNvSpPr/>
          <p:nvPr/>
        </p:nvSpPr>
        <p:spPr>
          <a:xfrm>
            <a:off x="179512" y="44624"/>
            <a:ext cx="8712968" cy="461665"/>
          </a:xfrm>
          <a:prstGeom prst="rect">
            <a:avLst/>
          </a:prstGeom>
        </p:spPr>
        <p:txBody>
          <a:bodyPr wrap="square">
            <a:spAutoFit/>
          </a:bodyPr>
          <a:lstStyle/>
          <a:p>
            <a:r>
              <a:rPr lang="es-MX" sz="2400" b="1" dirty="0" smtClean="0">
                <a:solidFill>
                  <a:srgbClr val="003362"/>
                </a:solidFill>
                <a:effectLst>
                  <a:outerShdw blurRad="38100" dist="38100" dir="2700000" algn="tl">
                    <a:srgbClr val="000000">
                      <a:alpha val="43137"/>
                    </a:srgbClr>
                  </a:outerShdw>
                </a:effectLst>
                <a:latin typeface="Helvetica" pitchFamily="34" charset="0"/>
                <a:ea typeface="+mj-ea"/>
                <a:cs typeface="Helvetica" pitchFamily="34" charset="0"/>
              </a:rPr>
              <a:t>Generación </a:t>
            </a:r>
            <a:r>
              <a:rPr lang="es-MX" sz="2400" b="1" dirty="0">
                <a:solidFill>
                  <a:srgbClr val="003362"/>
                </a:solidFill>
                <a:effectLst>
                  <a:outerShdw blurRad="38100" dist="38100" dir="2700000" algn="tl">
                    <a:srgbClr val="000000">
                      <a:alpha val="43137"/>
                    </a:srgbClr>
                  </a:outerShdw>
                </a:effectLst>
                <a:latin typeface="Helvetica" pitchFamily="34" charset="0"/>
                <a:ea typeface="+mj-ea"/>
                <a:cs typeface="Helvetica" pitchFamily="34" charset="0"/>
              </a:rPr>
              <a:t>de un sitio en Internet para el proyecto </a:t>
            </a:r>
            <a:r>
              <a:rPr lang="es-MX" sz="2400" b="1" dirty="0" smtClean="0">
                <a:solidFill>
                  <a:srgbClr val="003362"/>
                </a:solidFill>
                <a:effectLst>
                  <a:outerShdw blurRad="38100" dist="38100" dir="2700000" algn="tl">
                    <a:srgbClr val="000000">
                      <a:alpha val="43137"/>
                    </a:srgbClr>
                  </a:outerShdw>
                </a:effectLst>
                <a:latin typeface="Helvetica" pitchFamily="34" charset="0"/>
                <a:ea typeface="+mj-ea"/>
                <a:cs typeface="Helvetica" pitchFamily="34" charset="0"/>
              </a:rPr>
              <a:t>IBCCA</a:t>
            </a:r>
            <a:endParaRPr lang="es-MX" sz="2400" b="1" dirty="0">
              <a:solidFill>
                <a:srgbClr val="003362"/>
              </a:solidFill>
              <a:effectLst>
                <a:outerShdw blurRad="38100" dist="38100" dir="2700000" algn="tl">
                  <a:srgbClr val="000000">
                    <a:alpha val="43137"/>
                  </a:srgbClr>
                </a:outerShdw>
              </a:effectLst>
              <a:latin typeface="Helvetica" pitchFamily="34" charset="0"/>
              <a:ea typeface="+mj-ea"/>
              <a:cs typeface="Helvetica" pitchFamily="34" charset="0"/>
            </a:endParaRPr>
          </a:p>
        </p:txBody>
      </p:sp>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1720" y="2708920"/>
            <a:ext cx="4772077" cy="406449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239912" y="396842"/>
            <a:ext cx="8568952" cy="1152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MX" dirty="0" smtClean="0">
                <a:solidFill>
                  <a:srgbClr val="003362"/>
                </a:solidFill>
                <a:latin typeface="Helvetica" pitchFamily="34" charset="0"/>
                <a:ea typeface="+mj-ea"/>
                <a:cs typeface="Helvetica" pitchFamily="34" charset="0"/>
              </a:rPr>
              <a:t>Esta sección de IBCCA en el portal INEGI fue diseñada </a:t>
            </a:r>
            <a:r>
              <a:rPr lang="es-MX" dirty="0">
                <a:solidFill>
                  <a:srgbClr val="003362"/>
                </a:solidFill>
                <a:latin typeface="Helvetica" pitchFamily="34" charset="0"/>
                <a:ea typeface="+mj-ea"/>
                <a:cs typeface="Helvetica" pitchFamily="34" charset="0"/>
              </a:rPr>
              <a:t>considerando el contexto global de los proyectos regionales que están en desarrollo bajo los auspicios de la Comisión Oceanográfica Intergubernamental (COI) y la Organización Hidrográfica Internacional (OHI), </a:t>
            </a:r>
            <a:r>
              <a:rPr lang="es-MX" dirty="0" smtClean="0">
                <a:solidFill>
                  <a:srgbClr val="003362"/>
                </a:solidFill>
                <a:latin typeface="Helvetica" pitchFamily="34" charset="0"/>
                <a:ea typeface="+mj-ea"/>
                <a:cs typeface="Helvetica" pitchFamily="34" charset="0"/>
              </a:rPr>
              <a:t>y para </a:t>
            </a:r>
            <a:r>
              <a:rPr lang="es-MX" dirty="0">
                <a:solidFill>
                  <a:srgbClr val="003362"/>
                </a:solidFill>
                <a:latin typeface="Helvetica" pitchFamily="34" charset="0"/>
                <a:ea typeface="+mj-ea"/>
                <a:cs typeface="Helvetica" pitchFamily="34" charset="0"/>
              </a:rPr>
              <a:t>lo cual </a:t>
            </a:r>
            <a:r>
              <a:rPr lang="es-MX" dirty="0" smtClean="0">
                <a:solidFill>
                  <a:srgbClr val="003362"/>
                </a:solidFill>
                <a:latin typeface="Helvetica" pitchFamily="34" charset="0"/>
                <a:ea typeface="+mj-ea"/>
                <a:cs typeface="Helvetica" pitchFamily="34" charset="0"/>
              </a:rPr>
              <a:t>también se integraron </a:t>
            </a:r>
            <a:r>
              <a:rPr lang="es-MX" dirty="0">
                <a:solidFill>
                  <a:srgbClr val="003362"/>
                </a:solidFill>
                <a:latin typeface="Helvetica" pitchFamily="34" charset="0"/>
                <a:ea typeface="+mj-ea"/>
                <a:cs typeface="Helvetica" pitchFamily="34" charset="0"/>
              </a:rPr>
              <a:t>links a </a:t>
            </a:r>
            <a:r>
              <a:rPr lang="es-MX" dirty="0" smtClean="0">
                <a:solidFill>
                  <a:srgbClr val="003362"/>
                </a:solidFill>
                <a:latin typeface="Helvetica" pitchFamily="34" charset="0"/>
                <a:ea typeface="+mj-ea"/>
                <a:cs typeface="Helvetica" pitchFamily="34" charset="0"/>
              </a:rPr>
              <a:t>la los sitios de GEBCO </a:t>
            </a:r>
            <a:r>
              <a:rPr lang="es-MX" dirty="0">
                <a:solidFill>
                  <a:srgbClr val="003362"/>
                </a:solidFill>
                <a:latin typeface="Helvetica" pitchFamily="34" charset="0"/>
                <a:ea typeface="+mj-ea"/>
                <a:cs typeface="Helvetica" pitchFamily="34" charset="0"/>
              </a:rPr>
              <a:t>y </a:t>
            </a:r>
            <a:r>
              <a:rPr lang="es-MX" dirty="0" smtClean="0">
                <a:solidFill>
                  <a:srgbClr val="003362"/>
                </a:solidFill>
                <a:latin typeface="Helvetica" pitchFamily="34" charset="0"/>
                <a:ea typeface="+mj-ea"/>
                <a:cs typeface="Helvetica" pitchFamily="34" charset="0"/>
              </a:rPr>
              <a:t>del </a:t>
            </a:r>
            <a:r>
              <a:rPr lang="es-MX" dirty="0">
                <a:solidFill>
                  <a:srgbClr val="003362"/>
                </a:solidFill>
                <a:latin typeface="Helvetica" pitchFamily="34" charset="0"/>
                <a:ea typeface="+mj-ea"/>
                <a:cs typeface="Helvetica" pitchFamily="34" charset="0"/>
              </a:rPr>
              <a:t>NGDC, para la consulta de informes relacionados con las diferentes reuniones </a:t>
            </a:r>
            <a:r>
              <a:rPr lang="es-MX" dirty="0" smtClean="0">
                <a:solidFill>
                  <a:srgbClr val="003362"/>
                </a:solidFill>
                <a:latin typeface="Helvetica" pitchFamily="34" charset="0"/>
                <a:ea typeface="+mj-ea"/>
                <a:cs typeface="Helvetica" pitchFamily="34" charset="0"/>
              </a:rPr>
              <a:t>de IBCCA</a:t>
            </a:r>
            <a:r>
              <a:rPr lang="es-MX" dirty="0">
                <a:solidFill>
                  <a:srgbClr val="003362"/>
                </a:solidFill>
                <a:latin typeface="Helvetica" pitchFamily="34" charset="0"/>
                <a:ea typeface="+mj-ea"/>
                <a:cs typeface="Helvetica" pitchFamily="34" charset="0"/>
              </a:rPr>
              <a:t>.</a:t>
            </a:r>
          </a:p>
          <a:p>
            <a:pPr algn="just"/>
            <a:endParaRPr lang="es-MX" dirty="0">
              <a:solidFill>
                <a:srgbClr val="003362"/>
              </a:solidFill>
              <a:latin typeface="Helvetica" pitchFamily="34" charset="0"/>
              <a:ea typeface="+mj-ea"/>
              <a:cs typeface="Helvetica" pitchFamily="34" charset="0"/>
            </a:endParaRPr>
          </a:p>
          <a:p>
            <a:pPr algn="just"/>
            <a:endParaRPr lang="es-MX" dirty="0">
              <a:solidFill>
                <a:srgbClr val="003362"/>
              </a:solidFill>
              <a:latin typeface="Helvetica" pitchFamily="34" charset="0"/>
              <a:ea typeface="+mj-ea"/>
              <a:cs typeface="Helvetica" pitchFamily="34" charset="0"/>
            </a:endParaRPr>
          </a:p>
          <a:p>
            <a:pPr algn="just"/>
            <a:endParaRPr lang="es-MX" dirty="0" smtClean="0">
              <a:solidFill>
                <a:srgbClr val="003362"/>
              </a:solidFill>
              <a:latin typeface="Helvetica" pitchFamily="34" charset="0"/>
              <a:ea typeface="+mj-ea"/>
              <a:cs typeface="Helvetica" pitchFamily="34" charset="0"/>
            </a:endParaRPr>
          </a:p>
        </p:txBody>
      </p:sp>
      <p:sp>
        <p:nvSpPr>
          <p:cNvPr id="2" name="Rectángulo 1"/>
          <p:cNvSpPr/>
          <p:nvPr/>
        </p:nvSpPr>
        <p:spPr>
          <a:xfrm>
            <a:off x="4674488" y="2276872"/>
            <a:ext cx="4320480" cy="492443"/>
          </a:xfrm>
          <a:prstGeom prst="rect">
            <a:avLst/>
          </a:prstGeom>
        </p:spPr>
        <p:txBody>
          <a:bodyPr wrap="square">
            <a:spAutoFit/>
          </a:bodyPr>
          <a:lstStyle/>
          <a:p>
            <a:pPr algn="r"/>
            <a:r>
              <a:rPr lang="es-MX" sz="1300" dirty="0">
                <a:hlinkClick r:id="rId2"/>
              </a:rPr>
              <a:t>http://</a:t>
            </a:r>
            <a:r>
              <a:rPr lang="es-MX" sz="1300" dirty="0" smtClean="0">
                <a:hlinkClick r:id="rId2"/>
              </a:rPr>
              <a:t>www.ngdc.noaa.gov/mgg/ibcca/html/meetings.htm</a:t>
            </a:r>
            <a:endParaRPr lang="es-MX" sz="1300" dirty="0" smtClean="0"/>
          </a:p>
          <a:p>
            <a:pPr algn="r"/>
            <a:endParaRPr lang="es-MX" sz="1300" dirty="0"/>
          </a:p>
        </p:txBody>
      </p:sp>
      <p:sp>
        <p:nvSpPr>
          <p:cNvPr id="3" name="Rectángulo 2"/>
          <p:cNvSpPr/>
          <p:nvPr/>
        </p:nvSpPr>
        <p:spPr>
          <a:xfrm>
            <a:off x="168776" y="2272516"/>
            <a:ext cx="4572000" cy="292388"/>
          </a:xfrm>
          <a:prstGeom prst="rect">
            <a:avLst/>
          </a:prstGeom>
        </p:spPr>
        <p:txBody>
          <a:bodyPr>
            <a:spAutoFit/>
          </a:bodyPr>
          <a:lstStyle/>
          <a:p>
            <a:r>
              <a:rPr lang="es-MX" sz="1300" dirty="0">
                <a:solidFill>
                  <a:srgbClr val="003362"/>
                </a:solidFill>
                <a:latin typeface="Helvetica" pitchFamily="34" charset="0"/>
                <a:cs typeface="Helvetica" pitchFamily="34" charset="0"/>
                <a:hlinkClick r:id="rId3"/>
              </a:rPr>
              <a:t>http://www.gebco.net/regional_mapping/mapping_projects/</a:t>
            </a:r>
            <a:endParaRPr lang="es-MX" sz="1300" dirty="0">
              <a:solidFill>
                <a:srgbClr val="003362"/>
              </a:solidFill>
              <a:latin typeface="Helvetica" pitchFamily="34" charset="0"/>
              <a:cs typeface="Helvetica" pitchFamily="34" charset="0"/>
            </a:endParaRPr>
          </a:p>
        </p:txBody>
      </p:sp>
      <p:pic>
        <p:nvPicPr>
          <p:cNvPr id="6" name="Imagen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1432" y="2571839"/>
            <a:ext cx="4023754" cy="4178973"/>
          </a:xfrm>
          <a:prstGeom prst="rect">
            <a:avLst/>
          </a:prstGeom>
        </p:spPr>
      </p:pic>
      <p:pic>
        <p:nvPicPr>
          <p:cNvPr id="9" name="Imagen 8"/>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282336" y="2610813"/>
            <a:ext cx="3960000" cy="4140000"/>
          </a:xfrm>
          <a:prstGeom prst="rect">
            <a:avLst/>
          </a:prstGeom>
        </p:spPr>
      </p:pic>
      <p:sp>
        <p:nvSpPr>
          <p:cNvPr id="10" name="Rectángulo 9"/>
          <p:cNvSpPr/>
          <p:nvPr/>
        </p:nvSpPr>
        <p:spPr>
          <a:xfrm>
            <a:off x="4242336" y="6468576"/>
            <a:ext cx="72008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721334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251520" y="332656"/>
            <a:ext cx="8568952" cy="1152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MX" dirty="0" smtClean="0">
                <a:solidFill>
                  <a:srgbClr val="003362"/>
                </a:solidFill>
                <a:latin typeface="Helvetica" pitchFamily="34" charset="0"/>
                <a:ea typeface="+mj-ea"/>
                <a:cs typeface="Helvetica" pitchFamily="34" charset="0"/>
              </a:rPr>
              <a:t>Adicionalmente se informa a los usuarios sobre los países integrantes del Comité Editorial de la IBCCA así como los funcionarios que encabezan el proyecto.</a:t>
            </a:r>
            <a:endParaRPr lang="es-MX" dirty="0">
              <a:solidFill>
                <a:srgbClr val="003362"/>
              </a:solidFill>
              <a:latin typeface="Helvetica" pitchFamily="34" charset="0"/>
              <a:ea typeface="+mj-ea"/>
              <a:cs typeface="Helvetica" pitchFamily="34" charset="0"/>
            </a:endParaRPr>
          </a:p>
          <a:p>
            <a:pPr algn="just"/>
            <a:endParaRPr lang="es-MX" dirty="0">
              <a:solidFill>
                <a:srgbClr val="003362"/>
              </a:solidFill>
              <a:latin typeface="Helvetica" pitchFamily="34" charset="0"/>
              <a:ea typeface="+mj-ea"/>
              <a:cs typeface="Helvetica" pitchFamily="34" charset="0"/>
            </a:endParaRPr>
          </a:p>
          <a:p>
            <a:pPr algn="just"/>
            <a:endParaRPr lang="es-MX" dirty="0" smtClean="0">
              <a:solidFill>
                <a:srgbClr val="003362"/>
              </a:solidFill>
              <a:latin typeface="Helvetica" pitchFamily="34" charset="0"/>
              <a:ea typeface="+mj-ea"/>
              <a:cs typeface="Helvetica"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475657" y="1104632"/>
            <a:ext cx="5972472" cy="47690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79404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395536" y="332656"/>
            <a:ext cx="8568952" cy="1152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MX" dirty="0" smtClean="0">
                <a:solidFill>
                  <a:srgbClr val="003362"/>
                </a:solidFill>
                <a:latin typeface="Helvetica" pitchFamily="34" charset="0"/>
                <a:ea typeface="+mj-ea"/>
                <a:cs typeface="Helvetica" pitchFamily="34" charset="0"/>
              </a:rPr>
              <a:t>Otro punto que consideró el INEGI fue el dar a conocer las áreas de responsabilidad que competen al proyecto IBCCA (16 cartas u hojas).</a:t>
            </a:r>
          </a:p>
          <a:p>
            <a:pPr algn="just"/>
            <a:endParaRPr lang="es-MX" dirty="0">
              <a:solidFill>
                <a:srgbClr val="003362"/>
              </a:solidFill>
              <a:latin typeface="Helvetica" pitchFamily="34" charset="0"/>
              <a:ea typeface="+mj-ea"/>
              <a:cs typeface="Helvetica" pitchFamily="34" charset="0"/>
            </a:endParaRPr>
          </a:p>
          <a:p>
            <a:pPr algn="just"/>
            <a:endParaRPr lang="es-MX" dirty="0">
              <a:solidFill>
                <a:srgbClr val="003362"/>
              </a:solidFill>
              <a:latin typeface="Helvetica" pitchFamily="34" charset="0"/>
              <a:ea typeface="+mj-ea"/>
              <a:cs typeface="Helvetica" pitchFamily="34" charset="0"/>
            </a:endParaRPr>
          </a:p>
          <a:p>
            <a:pPr algn="just"/>
            <a:endParaRPr lang="es-MX" dirty="0" smtClean="0">
              <a:solidFill>
                <a:srgbClr val="003362"/>
              </a:solidFill>
              <a:latin typeface="Helvetica" pitchFamily="34" charset="0"/>
              <a:ea typeface="+mj-ea"/>
              <a:cs typeface="Helvetica" pitchFamily="34" charset="0"/>
            </a:endParaRPr>
          </a:p>
        </p:txBody>
      </p:sp>
      <p:pic>
        <p:nvPicPr>
          <p:cNvPr id="4" name="3 Imagen"/>
          <p:cNvPicPr/>
          <p:nvPr/>
        </p:nvPicPr>
        <p:blipFill>
          <a:blip r:embed="rId2" cstate="print"/>
          <a:stretch>
            <a:fillRect/>
          </a:stretch>
        </p:blipFill>
        <p:spPr>
          <a:xfrm>
            <a:off x="971600" y="1313314"/>
            <a:ext cx="7128792" cy="4563958"/>
          </a:xfrm>
          <a:prstGeom prst="rect">
            <a:avLst/>
          </a:prstGeom>
        </p:spPr>
      </p:pic>
    </p:spTree>
    <p:extLst>
      <p:ext uri="{BB962C8B-B14F-4D97-AF65-F5344CB8AC3E}">
        <p14:creationId xmlns:p14="http://schemas.microsoft.com/office/powerpoint/2010/main" val="4279404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324651" y="404664"/>
            <a:ext cx="8568952" cy="1152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MX" dirty="0" smtClean="0">
                <a:solidFill>
                  <a:srgbClr val="003362"/>
                </a:solidFill>
                <a:latin typeface="Helvetica" pitchFamily="34" charset="0"/>
                <a:ea typeface="+mj-ea"/>
                <a:cs typeface="Helvetica" pitchFamily="34" charset="0"/>
              </a:rPr>
              <a:t>Así como mostrar los avances que tienen las hojas en sus procesos de edición y liberación.</a:t>
            </a:r>
          </a:p>
          <a:p>
            <a:pPr algn="just"/>
            <a:endParaRPr lang="es-MX" dirty="0">
              <a:solidFill>
                <a:srgbClr val="003362"/>
              </a:solidFill>
              <a:latin typeface="Helvetica" pitchFamily="34" charset="0"/>
              <a:ea typeface="+mj-ea"/>
              <a:cs typeface="Helvetica" pitchFamily="34" charset="0"/>
            </a:endParaRPr>
          </a:p>
          <a:p>
            <a:pPr algn="just"/>
            <a:endParaRPr lang="es-MX" dirty="0">
              <a:solidFill>
                <a:srgbClr val="003362"/>
              </a:solidFill>
              <a:latin typeface="Helvetica" pitchFamily="34" charset="0"/>
              <a:ea typeface="+mj-ea"/>
              <a:cs typeface="Helvetica" pitchFamily="34" charset="0"/>
            </a:endParaRPr>
          </a:p>
          <a:p>
            <a:pPr algn="just"/>
            <a:endParaRPr lang="es-MX" dirty="0" smtClean="0">
              <a:solidFill>
                <a:srgbClr val="003362"/>
              </a:solidFill>
              <a:latin typeface="Helvetica" pitchFamily="34" charset="0"/>
              <a:ea typeface="+mj-ea"/>
              <a:cs typeface="Helvetica" pitchFamily="34" charset="0"/>
            </a:endParaRPr>
          </a:p>
        </p:txBody>
      </p:sp>
      <p:pic>
        <p:nvPicPr>
          <p:cNvPr id="5" name="4 Imagen"/>
          <p:cNvPicPr/>
          <p:nvPr/>
        </p:nvPicPr>
        <p:blipFill rotWithShape="1">
          <a:blip r:embed="rId2" cstate="print"/>
          <a:srcRect/>
          <a:stretch/>
        </p:blipFill>
        <p:spPr bwMode="auto">
          <a:xfrm>
            <a:off x="1405895" y="1264920"/>
            <a:ext cx="6406465" cy="4569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9404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395536" y="548680"/>
            <a:ext cx="8568952" cy="1152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MX" dirty="0" smtClean="0">
                <a:solidFill>
                  <a:srgbClr val="003362"/>
                </a:solidFill>
                <a:latin typeface="Helvetica" pitchFamily="34" charset="0"/>
                <a:ea typeface="+mj-ea"/>
                <a:cs typeface="Helvetica" pitchFamily="34" charset="0"/>
              </a:rPr>
              <a:t>Y el objetivo y disponibilidad de información, la cual se puede descargar desde el portal sin generar costo alguno.</a:t>
            </a:r>
          </a:p>
        </p:txBody>
      </p:sp>
      <p:pic>
        <p:nvPicPr>
          <p:cNvPr id="4" name="3 Imagen"/>
          <p:cNvPicPr/>
          <p:nvPr/>
        </p:nvPicPr>
        <p:blipFill>
          <a:blip r:embed="rId2" cstate="print"/>
          <a:stretch>
            <a:fillRect/>
          </a:stretch>
        </p:blipFill>
        <p:spPr>
          <a:xfrm>
            <a:off x="899593" y="1484785"/>
            <a:ext cx="7155080" cy="4368864"/>
          </a:xfrm>
          <a:prstGeom prst="rect">
            <a:avLst/>
          </a:prstGeom>
        </p:spPr>
      </p:pic>
    </p:spTree>
    <p:extLst>
      <p:ext uri="{BB962C8B-B14F-4D97-AF65-F5344CB8AC3E}">
        <p14:creationId xmlns:p14="http://schemas.microsoft.com/office/powerpoint/2010/main" val="4279404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179512" y="1124744"/>
            <a:ext cx="8568952" cy="1812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MX" dirty="0" smtClean="0">
                <a:solidFill>
                  <a:srgbClr val="003362"/>
                </a:solidFill>
                <a:latin typeface="Helvetica" pitchFamily="34" charset="0"/>
                <a:ea typeface="+mj-ea"/>
                <a:cs typeface="Helvetica" pitchFamily="34" charset="0"/>
              </a:rPr>
              <a:t>En </a:t>
            </a:r>
            <a:r>
              <a:rPr lang="es-MX" dirty="0">
                <a:solidFill>
                  <a:srgbClr val="003362"/>
                </a:solidFill>
                <a:latin typeface="Helvetica" pitchFamily="34" charset="0"/>
                <a:ea typeface="+mj-ea"/>
                <a:cs typeface="Helvetica" pitchFamily="34" charset="0"/>
              </a:rPr>
              <a:t>el presente año </a:t>
            </a:r>
            <a:r>
              <a:rPr lang="es-MX" dirty="0" smtClean="0">
                <a:solidFill>
                  <a:srgbClr val="003362"/>
                </a:solidFill>
                <a:latin typeface="Helvetica" pitchFamily="34" charset="0"/>
                <a:ea typeface="+mj-ea"/>
                <a:cs typeface="Helvetica" pitchFamily="34" charset="0"/>
              </a:rPr>
              <a:t>se dio continuidad a la comunicación establecida </a:t>
            </a:r>
            <a:r>
              <a:rPr lang="es-MX" dirty="0">
                <a:solidFill>
                  <a:srgbClr val="003362"/>
                </a:solidFill>
                <a:latin typeface="Helvetica" pitchFamily="34" charset="0"/>
                <a:ea typeface="+mj-ea"/>
                <a:cs typeface="Helvetica" pitchFamily="34" charset="0"/>
              </a:rPr>
              <a:t>en </a:t>
            </a:r>
            <a:r>
              <a:rPr lang="es-MX" dirty="0" smtClean="0">
                <a:solidFill>
                  <a:srgbClr val="003362"/>
                </a:solidFill>
                <a:latin typeface="Helvetica" pitchFamily="34" charset="0"/>
                <a:ea typeface="+mj-ea"/>
                <a:cs typeface="Helvetica" pitchFamily="34" charset="0"/>
              </a:rPr>
              <a:t>2013 con los miembros del Comité Editorial de Colombia</a:t>
            </a:r>
            <a:r>
              <a:rPr lang="es-MX" dirty="0">
                <a:solidFill>
                  <a:srgbClr val="003362"/>
                </a:solidFill>
                <a:latin typeface="Helvetica" pitchFamily="34" charset="0"/>
                <a:ea typeface="+mj-ea"/>
                <a:cs typeface="Helvetica" pitchFamily="34" charset="0"/>
              </a:rPr>
              <a:t>, </a:t>
            </a:r>
            <a:r>
              <a:rPr lang="es-MX" dirty="0" smtClean="0">
                <a:solidFill>
                  <a:srgbClr val="003362"/>
                </a:solidFill>
                <a:latin typeface="Helvetica" pitchFamily="34" charset="0"/>
                <a:ea typeface="+mj-ea"/>
                <a:cs typeface="Helvetica" pitchFamily="34" charset="0"/>
              </a:rPr>
              <a:t>Cuba y </a:t>
            </a:r>
            <a:r>
              <a:rPr lang="es-MX" dirty="0">
                <a:solidFill>
                  <a:srgbClr val="003362"/>
                </a:solidFill>
                <a:latin typeface="Helvetica" pitchFamily="34" charset="0"/>
                <a:ea typeface="+mj-ea"/>
                <a:cs typeface="Helvetica" pitchFamily="34" charset="0"/>
              </a:rPr>
              <a:t>Costa </a:t>
            </a:r>
            <a:r>
              <a:rPr lang="es-MX" dirty="0" smtClean="0">
                <a:solidFill>
                  <a:srgbClr val="003362"/>
                </a:solidFill>
                <a:latin typeface="Helvetica" pitchFamily="34" charset="0"/>
                <a:ea typeface="+mj-ea"/>
                <a:cs typeface="Helvetica" pitchFamily="34" charset="0"/>
              </a:rPr>
              <a:t>Rica para el seguimiento y fortalecimiento del intercambio de información en los trabajos del proceso de Edición Cartográfica en el INEGI.</a:t>
            </a:r>
          </a:p>
          <a:p>
            <a:pPr algn="just"/>
            <a:endParaRPr lang="es-MX" dirty="0" smtClean="0">
              <a:solidFill>
                <a:srgbClr val="003362"/>
              </a:solidFill>
              <a:latin typeface="Helvetica" pitchFamily="34" charset="0"/>
              <a:ea typeface="+mj-ea"/>
              <a:cs typeface="Helvetica" pitchFamily="34" charset="0"/>
            </a:endParaRPr>
          </a:p>
          <a:p>
            <a:pPr algn="just"/>
            <a:r>
              <a:rPr lang="es-MX" dirty="0" smtClean="0">
                <a:solidFill>
                  <a:srgbClr val="003362"/>
                </a:solidFill>
                <a:latin typeface="Helvetica" pitchFamily="34" charset="0"/>
                <a:ea typeface="+mj-ea"/>
                <a:cs typeface="Helvetica" pitchFamily="34" charset="0"/>
              </a:rPr>
              <a:t>A nivel general el avance en 2014 con Colombia y Cuba,  es el siguiente:</a:t>
            </a:r>
          </a:p>
          <a:p>
            <a:pPr algn="just"/>
            <a:endParaRPr lang="es-MX" dirty="0">
              <a:solidFill>
                <a:srgbClr val="003362"/>
              </a:solidFill>
              <a:latin typeface="Helvetica" pitchFamily="34" charset="0"/>
              <a:ea typeface="+mj-ea"/>
              <a:cs typeface="Helvetica" pitchFamily="34" charset="0"/>
            </a:endParaRPr>
          </a:p>
          <a:p>
            <a:pPr algn="just"/>
            <a:endParaRPr lang="es-MX" dirty="0" smtClean="0">
              <a:solidFill>
                <a:srgbClr val="003362"/>
              </a:solidFill>
              <a:latin typeface="Helvetica" pitchFamily="34" charset="0"/>
              <a:ea typeface="+mj-ea"/>
              <a:cs typeface="Helvetica" pitchFamily="34" charset="0"/>
            </a:endParaRPr>
          </a:p>
        </p:txBody>
      </p:sp>
      <p:sp>
        <p:nvSpPr>
          <p:cNvPr id="4" name="3 Rectángulo"/>
          <p:cNvSpPr/>
          <p:nvPr/>
        </p:nvSpPr>
        <p:spPr>
          <a:xfrm>
            <a:off x="179512" y="44624"/>
            <a:ext cx="8712968" cy="461665"/>
          </a:xfrm>
          <a:prstGeom prst="rect">
            <a:avLst/>
          </a:prstGeom>
        </p:spPr>
        <p:txBody>
          <a:bodyPr wrap="square">
            <a:spAutoFit/>
          </a:bodyPr>
          <a:lstStyle/>
          <a:p>
            <a:pPr algn="ctr"/>
            <a:r>
              <a:rPr lang="es-MX" sz="2400" b="1" dirty="0" smtClean="0">
                <a:solidFill>
                  <a:srgbClr val="003362"/>
                </a:solidFill>
                <a:effectLst>
                  <a:outerShdw blurRad="38100" dist="38100" dir="2700000" algn="tl">
                    <a:srgbClr val="000000">
                      <a:alpha val="43137"/>
                    </a:srgbClr>
                  </a:outerShdw>
                </a:effectLst>
                <a:latin typeface="Helvetica" pitchFamily="34" charset="0"/>
                <a:ea typeface="+mj-ea"/>
                <a:cs typeface="Helvetica" pitchFamily="34" charset="0"/>
              </a:rPr>
              <a:t>Avance general de las cartas del proyecto IBCCA en 2014</a:t>
            </a:r>
            <a:endParaRPr lang="es-MX" sz="2400" b="1" dirty="0">
              <a:solidFill>
                <a:srgbClr val="003362"/>
              </a:solidFill>
              <a:effectLst>
                <a:outerShdw blurRad="38100" dist="38100" dir="2700000" algn="tl">
                  <a:srgbClr val="000000">
                    <a:alpha val="43137"/>
                  </a:srgbClr>
                </a:outerShdw>
              </a:effectLst>
              <a:latin typeface="Helvetica" pitchFamily="34" charset="0"/>
              <a:ea typeface="+mj-ea"/>
              <a:cs typeface="Helvetica" pitchFamily="34" charset="0"/>
            </a:endParaRPr>
          </a:p>
        </p:txBody>
      </p:sp>
      <p:graphicFrame>
        <p:nvGraphicFramePr>
          <p:cNvPr id="5" name="Tabla 1"/>
          <p:cNvGraphicFramePr>
            <a:graphicFrameLocks noGrp="1"/>
          </p:cNvGraphicFramePr>
          <p:nvPr>
            <p:extLst>
              <p:ext uri="{D42A27DB-BD31-4B8C-83A1-F6EECF244321}">
                <p14:modId xmlns:p14="http://schemas.microsoft.com/office/powerpoint/2010/main" val="2853155339"/>
              </p:ext>
            </p:extLst>
          </p:nvPr>
        </p:nvGraphicFramePr>
        <p:xfrm>
          <a:off x="251518" y="3671278"/>
          <a:ext cx="8640961" cy="1197882"/>
        </p:xfrm>
        <a:graphic>
          <a:graphicData uri="http://schemas.openxmlformats.org/drawingml/2006/table">
            <a:tbl>
              <a:tblPr>
                <a:tableStyleId>{5C22544A-7EE6-4342-B048-85BDC9FD1C3A}</a:tableStyleId>
              </a:tblPr>
              <a:tblGrid>
                <a:gridCol w="616478"/>
                <a:gridCol w="1849432"/>
                <a:gridCol w="1243231"/>
                <a:gridCol w="616478"/>
                <a:gridCol w="1849432"/>
                <a:gridCol w="1849432"/>
                <a:gridCol w="616478"/>
              </a:tblGrid>
              <a:tr h="105029">
                <a:tc gridSpan="7">
                  <a:txBody>
                    <a:bodyPr/>
                    <a:lstStyle/>
                    <a:p>
                      <a:pPr algn="ctr" fontAlgn="b"/>
                      <a:r>
                        <a:rPr lang="es-MX" sz="800" u="none" strike="noStrike" dirty="0">
                          <a:effectLst/>
                        </a:rPr>
                        <a:t>Estado de avance IBCCA</a:t>
                      </a:r>
                      <a:endParaRPr lang="es-MX" sz="800" b="1"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15086">
                <a:tc>
                  <a:txBody>
                    <a:bodyPr/>
                    <a:lstStyle/>
                    <a:p>
                      <a:pPr algn="ctr" fontAlgn="ctr"/>
                      <a:r>
                        <a:rPr lang="es-MX" sz="800" u="none" strike="noStrike" dirty="0">
                          <a:effectLst/>
                        </a:rPr>
                        <a:t>Hoja</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ctr"/>
                      <a:r>
                        <a:rPr lang="es-MX" sz="800" u="none" strike="noStrike" dirty="0">
                          <a:effectLst/>
                        </a:rPr>
                        <a:t>Responsable</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b"/>
                      <a:r>
                        <a:rPr lang="es-MX" sz="800" u="none" strike="noStrike" dirty="0">
                          <a:effectLst/>
                        </a:rPr>
                        <a:t>100% Avance Edición / Vectorial</a:t>
                      </a:r>
                      <a:endParaRPr lang="es-MX" sz="800" b="1"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ctr"/>
                      <a:r>
                        <a:rPr lang="es-MX" sz="800" u="none" strike="noStrike" dirty="0">
                          <a:effectLst/>
                        </a:rPr>
                        <a:t>Impresión</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ctr"/>
                      <a:r>
                        <a:rPr lang="es-MX" sz="800" u="none" strike="noStrike" dirty="0">
                          <a:effectLst/>
                        </a:rPr>
                        <a:t>Observaciones</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ctr"/>
                      <a:r>
                        <a:rPr lang="es-MX" sz="800" u="none" strike="noStrike" dirty="0">
                          <a:effectLst/>
                        </a:rPr>
                        <a:t>Actividad 2014</a:t>
                      </a:r>
                      <a:endParaRPr lang="es-MX" sz="800" b="1" i="0" u="none" strike="noStrike" dirty="0">
                        <a:solidFill>
                          <a:srgbClr val="000000"/>
                        </a:solidFill>
                        <a:effectLst/>
                        <a:latin typeface="Calibri" panose="020F0502020204030204" pitchFamily="34" charset="0"/>
                      </a:endParaRPr>
                    </a:p>
                  </a:txBody>
                  <a:tcPr marL="7339" marR="7339" marT="7339" marB="0" anchor="ctr"/>
                </a:tc>
                <a:tc>
                  <a:txBody>
                    <a:bodyPr/>
                    <a:lstStyle/>
                    <a:p>
                      <a:pPr algn="ctr" fontAlgn="b"/>
                      <a:r>
                        <a:rPr lang="es-MX" sz="800" u="none" strike="noStrike" dirty="0" smtClean="0">
                          <a:effectLst/>
                        </a:rPr>
                        <a:t>Fecha factible de </a:t>
                      </a:r>
                      <a:r>
                        <a:rPr lang="es-MX" sz="800" u="none" strike="noStrike" dirty="0">
                          <a:effectLst/>
                        </a:rPr>
                        <a:t>término</a:t>
                      </a:r>
                      <a:endParaRPr lang="es-MX" sz="800" b="1" i="0" u="none" strike="noStrike" dirty="0">
                        <a:solidFill>
                          <a:srgbClr val="000000"/>
                        </a:solidFill>
                        <a:effectLst/>
                        <a:latin typeface="Calibri" panose="020F0502020204030204" pitchFamily="34" charset="0"/>
                      </a:endParaRPr>
                    </a:p>
                  </a:txBody>
                  <a:tcPr marL="7339" marR="7339" marT="7339" marB="0" anchor="b"/>
                </a:tc>
              </a:tr>
              <a:tr h="162069">
                <a:tc>
                  <a:txBody>
                    <a:bodyPr/>
                    <a:lstStyle/>
                    <a:p>
                      <a:pPr algn="ctr" fontAlgn="b"/>
                      <a:r>
                        <a:rPr lang="es-MX" sz="800" u="none" strike="noStrike" dirty="0">
                          <a:effectLst/>
                        </a:rPr>
                        <a:t>1-07</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Cuba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Revisión pruebas de color</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Se recibieron observaciones en octubre de 2014, en proceso de </a:t>
                      </a:r>
                      <a:r>
                        <a:rPr lang="es-MX" sz="800" u="none" strike="noStrike" dirty="0" smtClean="0">
                          <a:effectLst/>
                        </a:rPr>
                        <a:t>reedición</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ctr"/>
                      <a:r>
                        <a:rPr lang="es-MX" sz="800" u="none" strike="noStrike" dirty="0">
                          <a:effectLst/>
                        </a:rPr>
                        <a:t>dic-15</a:t>
                      </a:r>
                      <a:endParaRPr lang="es-MX" sz="800" b="0" i="0" u="none" strike="noStrike" dirty="0">
                        <a:solidFill>
                          <a:srgbClr val="000000"/>
                        </a:solidFill>
                        <a:effectLst/>
                        <a:latin typeface="Calibri" panose="020F0502020204030204" pitchFamily="34" charset="0"/>
                      </a:endParaRPr>
                    </a:p>
                  </a:txBody>
                  <a:tcPr marL="7339" marR="7339" marT="7339" marB="0" anchor="ctr">
                    <a:solidFill>
                      <a:schemeClr val="accent5">
                        <a:lumMod val="60000"/>
                        <a:lumOff val="40000"/>
                      </a:schemeClr>
                    </a:solidFill>
                  </a:tcPr>
                </a:tc>
              </a:tr>
              <a:tr h="181501">
                <a:tc>
                  <a:txBody>
                    <a:bodyPr/>
                    <a:lstStyle/>
                    <a:p>
                      <a:pPr algn="ctr" fontAlgn="b"/>
                      <a:r>
                        <a:rPr lang="es-MX" sz="800" u="none" strike="noStrike" dirty="0">
                          <a:effectLst/>
                        </a:rPr>
                        <a:t>1-08</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Cuba</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dirty="0">
                          <a:effectLst/>
                        </a:rPr>
                        <a:t>Revisión pruebas de color</a:t>
                      </a:r>
                      <a:endParaRPr lang="es-MX" sz="800" b="0" i="0" u="none" strike="noStrike" dirty="0">
                        <a:solidFill>
                          <a:srgbClr val="000000"/>
                        </a:solidFill>
                        <a:effectLst/>
                        <a:latin typeface="Calibri" panose="020F0502020204030204" pitchFamily="34" charset="0"/>
                      </a:endParaRPr>
                    </a:p>
                  </a:txBody>
                  <a:tcPr marL="7339" marR="7339" marT="7339" marB="0" anchor="b"/>
                </a:tc>
                <a:tc>
                  <a:txBody>
                    <a:bodyPr/>
                    <a:lstStyle/>
                    <a:p>
                      <a:pPr algn="ctr" fontAlgn="b"/>
                      <a:r>
                        <a:rPr lang="es-MX" sz="800" u="none" strike="noStrike" kern="1200" dirty="0">
                          <a:solidFill>
                            <a:schemeClr val="dk1"/>
                          </a:solidFill>
                          <a:effectLst/>
                          <a:latin typeface="+mn-lt"/>
                          <a:ea typeface="+mn-ea"/>
                          <a:cs typeface="+mn-cs"/>
                        </a:rPr>
                        <a:t>Se recibieron observaciones en octubre de 2014, en proceso de </a:t>
                      </a:r>
                      <a:r>
                        <a:rPr lang="es-MX" sz="800" u="none" strike="noStrike" kern="1200" dirty="0" smtClean="0">
                          <a:solidFill>
                            <a:schemeClr val="dk1"/>
                          </a:solidFill>
                          <a:effectLst/>
                          <a:latin typeface="+mn-lt"/>
                          <a:ea typeface="+mn-ea"/>
                          <a:cs typeface="+mn-cs"/>
                        </a:rPr>
                        <a:t>reedición</a:t>
                      </a:r>
                      <a:endParaRPr lang="es-MX" sz="800" u="none" strike="noStrike" kern="1200" dirty="0">
                        <a:solidFill>
                          <a:schemeClr val="dk1"/>
                        </a:solidFill>
                        <a:effectLst/>
                        <a:latin typeface="+mn-lt"/>
                        <a:ea typeface="+mn-ea"/>
                        <a:cs typeface="+mn-cs"/>
                      </a:endParaRPr>
                    </a:p>
                  </a:txBody>
                  <a:tcPr marL="7339" marR="7339" marT="7339" marB="0" anchor="b">
                    <a:solidFill>
                      <a:srgbClr val="E9EDF4"/>
                    </a:solidFill>
                  </a:tcPr>
                </a:tc>
                <a:tc>
                  <a:txBody>
                    <a:bodyPr/>
                    <a:lstStyle/>
                    <a:p>
                      <a:pPr algn="ctr" fontAlgn="ctr"/>
                      <a:r>
                        <a:rPr lang="es-MX" sz="800" u="none" strike="noStrike" dirty="0">
                          <a:effectLst/>
                        </a:rPr>
                        <a:t>dic-15</a:t>
                      </a:r>
                      <a:endParaRPr lang="es-MX" sz="800" b="0" i="0" u="none" strike="noStrike" dirty="0">
                        <a:solidFill>
                          <a:srgbClr val="000000"/>
                        </a:solidFill>
                        <a:effectLst/>
                        <a:latin typeface="Calibri" panose="020F0502020204030204" pitchFamily="34" charset="0"/>
                      </a:endParaRPr>
                    </a:p>
                  </a:txBody>
                  <a:tcPr marL="7339" marR="7339" marT="7339" marB="0" anchor="ctr">
                    <a:solidFill>
                      <a:srgbClr val="E9EDF4"/>
                    </a:solidFill>
                  </a:tcPr>
                </a:tc>
              </a:tr>
              <a:tr h="199555">
                <a:tc>
                  <a:txBody>
                    <a:bodyPr/>
                    <a:lstStyle/>
                    <a:p>
                      <a:pPr algn="ctr" fontAlgn="b"/>
                      <a:r>
                        <a:rPr lang="es-MX" sz="800" u="none" strike="noStrike" dirty="0">
                          <a:effectLst/>
                        </a:rPr>
                        <a:t>1-13</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Colombia</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smtClean="0">
                          <a:effectLst/>
                        </a:rPr>
                        <a:t>100</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l" fontAlgn="b"/>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Proceso de re-edición</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b"/>
                      <a:r>
                        <a:rPr lang="es-MX" sz="800" u="none" strike="noStrike" dirty="0">
                          <a:effectLst/>
                        </a:rPr>
                        <a:t>Se recibieron observaciones en abril de 2014, en proceso de re-edición</a:t>
                      </a:r>
                      <a:endParaRPr lang="es-MX" sz="800" b="0" i="0" u="none" strike="noStrike" dirty="0">
                        <a:solidFill>
                          <a:srgbClr val="000000"/>
                        </a:solidFill>
                        <a:effectLst/>
                        <a:latin typeface="Calibri" panose="020F0502020204030204" pitchFamily="34" charset="0"/>
                      </a:endParaRPr>
                    </a:p>
                  </a:txBody>
                  <a:tcPr marL="7339" marR="7339" marT="7339" marB="0" anchor="b">
                    <a:solidFill>
                      <a:schemeClr val="accent5">
                        <a:lumMod val="60000"/>
                        <a:lumOff val="40000"/>
                      </a:schemeClr>
                    </a:solidFill>
                  </a:tcPr>
                </a:tc>
                <a:tc>
                  <a:txBody>
                    <a:bodyPr/>
                    <a:lstStyle/>
                    <a:p>
                      <a:pPr algn="ctr" fontAlgn="ctr"/>
                      <a:r>
                        <a:rPr lang="es-MX" sz="800" u="none" strike="noStrike" dirty="0">
                          <a:effectLst/>
                        </a:rPr>
                        <a:t>dic-15</a:t>
                      </a:r>
                      <a:endParaRPr lang="es-MX" sz="800" b="0" i="0" u="none" strike="noStrike" dirty="0">
                        <a:solidFill>
                          <a:srgbClr val="000000"/>
                        </a:solidFill>
                        <a:effectLst/>
                        <a:latin typeface="Calibri" panose="020F0502020204030204" pitchFamily="34" charset="0"/>
                      </a:endParaRPr>
                    </a:p>
                  </a:txBody>
                  <a:tcPr marL="7339" marR="7339" marT="7339" marB="0" anchor="ctr">
                    <a:solidFill>
                      <a:schemeClr val="accent5">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261045" y="764704"/>
            <a:ext cx="8568952" cy="1152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MX" b="1" dirty="0" smtClean="0">
                <a:solidFill>
                  <a:srgbClr val="003362"/>
                </a:solidFill>
                <a:latin typeface="Helvetica" pitchFamily="34" charset="0"/>
                <a:cs typeface="Helvetica" pitchFamily="34" charset="0"/>
              </a:rPr>
              <a:t>Hojas 1-07 y 1-08 del área de responsabilidad de Cuba.</a:t>
            </a:r>
          </a:p>
          <a:p>
            <a:pPr algn="just"/>
            <a:endParaRPr lang="es-MX" dirty="0" smtClean="0">
              <a:solidFill>
                <a:srgbClr val="003362"/>
              </a:solidFill>
              <a:latin typeface="Helvetica" pitchFamily="34" charset="0"/>
              <a:cs typeface="Helvetica" pitchFamily="34" charset="0"/>
            </a:endParaRPr>
          </a:p>
          <a:p>
            <a:pPr algn="just"/>
            <a:r>
              <a:rPr lang="es-MX" dirty="0" smtClean="0">
                <a:solidFill>
                  <a:srgbClr val="003362"/>
                </a:solidFill>
                <a:latin typeface="Helvetica" pitchFamily="34" charset="0"/>
                <a:cs typeface="Helvetica" pitchFamily="34" charset="0"/>
              </a:rPr>
              <a:t>En la 5ª CHIE, la delegación Cubana entregó a la Delegación Mexicana, un  disco compacto con las observaciones a las hojas 1-07 y 1-08 de IBCCA, así también entregó a la </a:t>
            </a:r>
            <a:r>
              <a:rPr lang="es-MX" dirty="0" smtClean="0">
                <a:solidFill>
                  <a:srgbClr val="003362"/>
                </a:solidFill>
                <a:latin typeface="Helvetica" pitchFamily="34" charset="0"/>
                <a:ea typeface="+mj-ea"/>
                <a:cs typeface="Helvetica" pitchFamily="34" charset="0"/>
              </a:rPr>
              <a:t>Presidencia del Comité Editorial (Delegación de Colombia)  copia de las mismas para hacerlas llegar al Editor Principal.</a:t>
            </a:r>
          </a:p>
          <a:p>
            <a:pPr algn="just"/>
            <a:endParaRPr lang="es-MX" dirty="0" smtClean="0">
              <a:solidFill>
                <a:srgbClr val="003362"/>
              </a:solidFill>
              <a:latin typeface="Helvetica" pitchFamily="34" charset="0"/>
              <a:ea typeface="+mj-ea"/>
              <a:cs typeface="Helvetica" pitchFamily="34" charset="0"/>
            </a:endParaRPr>
          </a:p>
          <a:p>
            <a:pPr algn="just"/>
            <a:r>
              <a:rPr lang="es-MX" dirty="0" smtClean="0">
                <a:solidFill>
                  <a:srgbClr val="003362"/>
                </a:solidFill>
                <a:latin typeface="Helvetica" pitchFamily="34" charset="0"/>
                <a:ea typeface="+mj-ea"/>
                <a:cs typeface="Helvetica" pitchFamily="34" charset="0"/>
              </a:rPr>
              <a:t>Los cambios solicitados por Cuba implican modificaciones a los archivos vectoriales de ambas hojas, y se requiere el envío </a:t>
            </a:r>
            <a:r>
              <a:rPr lang="es-MX" dirty="0">
                <a:solidFill>
                  <a:srgbClr val="003362"/>
                </a:solidFill>
                <a:latin typeface="Helvetica" pitchFamily="34" charset="0"/>
                <a:ea typeface="+mj-ea"/>
                <a:cs typeface="Helvetica" pitchFamily="34" charset="0"/>
              </a:rPr>
              <a:t>de información </a:t>
            </a:r>
            <a:r>
              <a:rPr lang="es-MX" dirty="0" smtClean="0">
                <a:solidFill>
                  <a:srgbClr val="003362"/>
                </a:solidFill>
                <a:latin typeface="Helvetica" pitchFamily="34" charset="0"/>
                <a:ea typeface="+mj-ea"/>
                <a:cs typeface="Helvetica" pitchFamily="34" charset="0"/>
              </a:rPr>
              <a:t>vectorial al Editor Principal para proceder a la corrección de las cubiertas de:</a:t>
            </a:r>
          </a:p>
          <a:p>
            <a:pPr algn="just"/>
            <a:endParaRPr lang="es-MX" dirty="0">
              <a:solidFill>
                <a:srgbClr val="003362"/>
              </a:solidFill>
              <a:latin typeface="Helvetica" pitchFamily="34" charset="0"/>
              <a:ea typeface="+mj-ea"/>
              <a:cs typeface="Helvetica" pitchFamily="34" charset="0"/>
            </a:endParaRPr>
          </a:p>
          <a:p>
            <a:pPr algn="just"/>
            <a:endParaRPr lang="es-MX" dirty="0">
              <a:solidFill>
                <a:srgbClr val="003362"/>
              </a:solidFill>
              <a:latin typeface="Helvetica" pitchFamily="34" charset="0"/>
              <a:ea typeface="+mj-ea"/>
              <a:cs typeface="Helvetica" pitchFamily="34" charset="0"/>
            </a:endParaRPr>
          </a:p>
          <a:p>
            <a:pPr algn="just"/>
            <a:endParaRPr lang="es-MX" dirty="0" smtClean="0">
              <a:solidFill>
                <a:srgbClr val="003362"/>
              </a:solidFill>
              <a:latin typeface="Helvetica" pitchFamily="34" charset="0"/>
              <a:ea typeface="+mj-ea"/>
              <a:cs typeface="Helvetica" pitchFamily="34" charset="0"/>
            </a:endParaRPr>
          </a:p>
        </p:txBody>
      </p:sp>
      <p:sp>
        <p:nvSpPr>
          <p:cNvPr id="10" name="1 Título"/>
          <p:cNvSpPr txBox="1">
            <a:spLocks/>
          </p:cNvSpPr>
          <p:nvPr/>
        </p:nvSpPr>
        <p:spPr bwMode="auto">
          <a:xfrm>
            <a:off x="3003590" y="3717033"/>
            <a:ext cx="3096344" cy="1152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just">
              <a:buFontTx/>
              <a:buChar char="-"/>
            </a:pPr>
            <a:r>
              <a:rPr lang="es-MX" dirty="0" smtClean="0">
                <a:solidFill>
                  <a:srgbClr val="003362"/>
                </a:solidFill>
                <a:latin typeface="Helvetica" pitchFamily="34" charset="0"/>
                <a:ea typeface="+mj-ea"/>
                <a:cs typeface="Helvetica" pitchFamily="34" charset="0"/>
              </a:rPr>
              <a:t>Línea de costa</a:t>
            </a:r>
          </a:p>
          <a:p>
            <a:pPr marL="285750" indent="-285750" algn="just">
              <a:buFontTx/>
              <a:buChar char="-"/>
            </a:pPr>
            <a:r>
              <a:rPr lang="es-MX" dirty="0" smtClean="0">
                <a:solidFill>
                  <a:srgbClr val="003362"/>
                </a:solidFill>
                <a:latin typeface="Helvetica" pitchFamily="34" charset="0"/>
                <a:ea typeface="+mj-ea"/>
                <a:cs typeface="Helvetica" pitchFamily="34" charset="0"/>
              </a:rPr>
              <a:t>Rangos batimétricos</a:t>
            </a:r>
          </a:p>
          <a:p>
            <a:pPr marL="285750" indent="-285750" algn="just">
              <a:buFontTx/>
              <a:buChar char="-"/>
            </a:pPr>
            <a:r>
              <a:rPr lang="es-MX" dirty="0" smtClean="0">
                <a:solidFill>
                  <a:srgbClr val="003362"/>
                </a:solidFill>
                <a:latin typeface="Helvetica" pitchFamily="34" charset="0"/>
                <a:ea typeface="+mj-ea"/>
                <a:cs typeface="Helvetica" pitchFamily="34" charset="0"/>
              </a:rPr>
              <a:t>Rangos topográficos</a:t>
            </a:r>
          </a:p>
          <a:p>
            <a:pPr marL="285750" indent="-285750" algn="just">
              <a:buFontTx/>
              <a:buChar char="-"/>
            </a:pPr>
            <a:r>
              <a:rPr lang="es-MX" dirty="0" smtClean="0">
                <a:solidFill>
                  <a:srgbClr val="003362"/>
                </a:solidFill>
                <a:latin typeface="Helvetica" pitchFamily="34" charset="0"/>
                <a:ea typeface="+mj-ea"/>
                <a:cs typeface="Helvetica" pitchFamily="34" charset="0"/>
              </a:rPr>
              <a:t>Asentamientos humanos </a:t>
            </a:r>
          </a:p>
          <a:p>
            <a:pPr marL="285750" indent="-285750" algn="just">
              <a:buFontTx/>
              <a:buChar char="-"/>
            </a:pPr>
            <a:r>
              <a:rPr lang="es-MX" dirty="0" smtClean="0">
                <a:solidFill>
                  <a:srgbClr val="003362"/>
                </a:solidFill>
                <a:latin typeface="Helvetica" pitchFamily="34" charset="0"/>
                <a:ea typeface="+mj-ea"/>
                <a:cs typeface="Helvetica" pitchFamily="34" charset="0"/>
              </a:rPr>
              <a:t>Topónimos</a:t>
            </a:r>
          </a:p>
          <a:p>
            <a:pPr algn="just"/>
            <a:endParaRPr lang="es-MX" dirty="0">
              <a:solidFill>
                <a:srgbClr val="003362"/>
              </a:solidFill>
              <a:latin typeface="Helvetica" pitchFamily="34" charset="0"/>
              <a:ea typeface="+mj-ea"/>
              <a:cs typeface="Helvetica" pitchFamily="34" charset="0"/>
            </a:endParaRPr>
          </a:p>
          <a:p>
            <a:pPr algn="just"/>
            <a:endParaRPr lang="es-MX" dirty="0">
              <a:solidFill>
                <a:srgbClr val="003362"/>
              </a:solidFill>
              <a:latin typeface="Helvetica" pitchFamily="34" charset="0"/>
              <a:ea typeface="+mj-ea"/>
              <a:cs typeface="Helvetica" pitchFamily="34" charset="0"/>
            </a:endParaRPr>
          </a:p>
          <a:p>
            <a:pPr algn="just"/>
            <a:endParaRPr lang="es-MX" dirty="0" smtClean="0">
              <a:solidFill>
                <a:srgbClr val="003362"/>
              </a:solidFill>
              <a:latin typeface="Helvetica" pitchFamily="34" charset="0"/>
              <a:ea typeface="+mj-ea"/>
              <a:cs typeface="Helvetic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tillaCM_blanca_10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15872</TotalTime>
  <Words>1874</Words>
  <Application>Microsoft Office PowerPoint</Application>
  <PresentationFormat>On-screen Show (4:3)</PresentationFormat>
  <Paragraphs>332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plantillaCM_blanca_1024</vt:lpstr>
      <vt:lpstr>Reporte del Editor Principal del Proyecto de la Carta Batimétrica Internacional del Mar Caribe y Golfo de México (IBCCA)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inegi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INEGI blanco</dc:title>
  <dc:creator>blanca.figueroa</dc:creator>
  <cp:lastModifiedBy>Alberto P. Costa Neves</cp:lastModifiedBy>
  <cp:revision>1455</cp:revision>
  <dcterms:created xsi:type="dcterms:W3CDTF">2010-04-22T21:12:03Z</dcterms:created>
  <dcterms:modified xsi:type="dcterms:W3CDTF">2015-02-03T12:51:41Z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ies>
</file>