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6781" r:id="rId66"/>
  </p:sldMasterIdLst>
  <p:notesMasterIdLst>
    <p:notesMasterId r:id="rId73"/>
  </p:notesMasterIdLst>
  <p:handoutMasterIdLst>
    <p:handoutMasterId r:id="rId74"/>
  </p:handoutMasterIdLst>
  <p:sldIdLst>
    <p:sldId id="666" r:id="rId67"/>
    <p:sldId id="667" r:id="rId68"/>
    <p:sldId id="671" r:id="rId69"/>
    <p:sldId id="668" r:id="rId70"/>
    <p:sldId id="669" r:id="rId71"/>
    <p:sldId id="670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0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pos="7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4E00"/>
    <a:srgbClr val="A44200"/>
    <a:srgbClr val="8F3900"/>
    <a:srgbClr val="0073B4"/>
    <a:srgbClr val="438EB7"/>
    <a:srgbClr val="00B9F2"/>
    <a:srgbClr val="007AC2"/>
    <a:srgbClr val="C0E8FF"/>
    <a:srgbClr val="C8EBFF"/>
    <a:srgbClr val="053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8" autoAdjust="0"/>
    <p:restoredTop sz="95595" autoAdjust="0"/>
  </p:normalViewPr>
  <p:slideViewPr>
    <p:cSldViewPr snapToGrid="0" snapToObjects="1" showGuides="1">
      <p:cViewPr>
        <p:scale>
          <a:sx n="108" d="100"/>
          <a:sy n="108" d="100"/>
        </p:scale>
        <p:origin x="-58" y="-58"/>
      </p:cViewPr>
      <p:guideLst>
        <p:guide orient="horz" pos="430"/>
        <p:guide orient="horz" pos="3888"/>
        <p:guide pos="431"/>
        <p:guide pos="7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18" d="100"/>
        <a:sy n="318" d="100"/>
      </p:scale>
      <p:origin x="0" y="0"/>
    </p:cViewPr>
  </p:sorterViewPr>
  <p:notesViewPr>
    <p:cSldViewPr snapToGrid="0" snapToObjects="1">
      <p:cViewPr varScale="1">
        <p:scale>
          <a:sx n="142" d="100"/>
          <a:sy n="142" d="100"/>
        </p:scale>
        <p:origin x="-466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slide" Target="slides/slide2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slideMaster" Target="slideMasters/slideMaster1.xml"/><Relationship Id="rId7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slide" Target="slides/slide3.xml"/><Relationship Id="rId77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6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slide" Target="slides/slide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slide" Target="slides/slide4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openxmlformats.org/officeDocument/2006/relationships/slide" Target="slides/slide5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4AB64-BB16-014D-AF59-00877FFB5348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ED56D-3A20-2943-930A-2361A9DDC1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1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5498D241-0AB7-BC44-80E8-F0A20AF46E9E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3E7143C0-4F23-B545-9533-520B5A87CA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6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33121" y="2428193"/>
            <a:ext cx="8525773" cy="914400"/>
          </a:xfrm>
        </p:spPr>
        <p:txBody>
          <a:bodyPr rIns="0" anchor="b">
            <a:noAutofit/>
          </a:bodyPr>
          <a:lstStyle>
            <a:lvl1pPr algn="ctr">
              <a:defRPr sz="3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28802" y="3465218"/>
            <a:ext cx="8534401" cy="91440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  <p:pic>
        <p:nvPicPr>
          <p:cNvPr id="7" name="Picture 6" descr="esri-10GlobeLogo_No-r_sRGBRev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4330" y="365138"/>
            <a:ext cx="2168737" cy="96764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gradFill flip="none" rotWithShape="1">
          <a:gsLst>
            <a:gs pos="1000">
              <a:srgbClr val="0078C3"/>
            </a:gs>
            <a:gs pos="100000">
              <a:srgbClr val="0A144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10"/>
          <p:cNvSpPr/>
          <p:nvPr/>
        </p:nvSpPr>
        <p:spPr bwMode="auto">
          <a:xfrm flipH="1">
            <a:off x="2" y="2"/>
            <a:ext cx="5497956" cy="6865697"/>
          </a:xfrm>
          <a:custGeom>
            <a:avLst/>
            <a:gdLst>
              <a:gd name="connsiteX0" fmla="*/ 0 w 5497956"/>
              <a:gd name="connsiteY0" fmla="*/ 0 h 6858000"/>
              <a:gd name="connsiteX1" fmla="*/ 5497956 w 5497956"/>
              <a:gd name="connsiteY1" fmla="*/ 0 h 6858000"/>
              <a:gd name="connsiteX2" fmla="*/ 5497956 w 5497956"/>
              <a:gd name="connsiteY2" fmla="*/ 6858000 h 6858000"/>
              <a:gd name="connsiteX3" fmla="*/ 0 w 5497956"/>
              <a:gd name="connsiteY3" fmla="*/ 6858000 h 6858000"/>
              <a:gd name="connsiteX4" fmla="*/ 0 w 5497956"/>
              <a:gd name="connsiteY4" fmla="*/ 0 h 6858000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5497956 w 5497956"/>
              <a:gd name="connsiteY2" fmla="*/ 6858000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56" h="6865697">
                <a:moveTo>
                  <a:pt x="0" y="0"/>
                </a:moveTo>
                <a:lnTo>
                  <a:pt x="5497956" y="0"/>
                </a:lnTo>
                <a:lnTo>
                  <a:pt x="5497956" y="6858000"/>
                </a:lnTo>
                <a:lnTo>
                  <a:pt x="2747818" y="68656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8" name="Parallelogram 10"/>
          <p:cNvSpPr/>
          <p:nvPr/>
        </p:nvSpPr>
        <p:spPr bwMode="auto">
          <a:xfrm rot="16200000" flipH="1" flipV="1">
            <a:off x="4707461" y="-626537"/>
            <a:ext cx="2777078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0" name="Picture Placeholder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84213" y="1757365"/>
            <a:ext cx="5943600" cy="3343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aseline="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insert Picture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76872" y="3582548"/>
            <a:ext cx="4527741" cy="338554"/>
          </a:xfr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6872" y="2348112"/>
            <a:ext cx="4527741" cy="1169551"/>
          </a:xfrm>
        </p:spPr>
        <p:txBody>
          <a:bodyPr wrap="square"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8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 smtClean="0"/>
              <a:t>Click to </a:t>
            </a:r>
            <a:r>
              <a:rPr kumimoji="0" lang="en-US" dirty="0"/>
              <a:t>Edit </a:t>
            </a:r>
            <a:br>
              <a:rPr kumimoji="0" lang="en-US" dirty="0"/>
            </a:br>
            <a:r>
              <a:rPr kumimoji="0" lang="en-US" dirty="0" smtClean="0"/>
              <a:t>Demo </a:t>
            </a:r>
            <a:r>
              <a:rPr kumimoji="0" lang="en-US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552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_User Scree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User Screens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79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305" y="1990427"/>
            <a:ext cx="10367433" cy="1477328"/>
          </a:xfrm>
        </p:spPr>
        <p:txBody>
          <a:bodyPr anchor="b"/>
          <a:lstStyle>
            <a:lvl1pPr>
              <a:spcAft>
                <a:spcPts val="0"/>
              </a:spcAft>
              <a:defRPr sz="9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BIG Word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305" y="3467761"/>
            <a:ext cx="10367433" cy="615553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lang="en-US" sz="4000" b="1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Smaller 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52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284" y="2625443"/>
            <a:ext cx="7315200" cy="461665"/>
          </a:xfrm>
        </p:spPr>
        <p:txBody>
          <a:bodyPr anchor="b"/>
          <a:lstStyle>
            <a:lvl1pPr>
              <a:spcAft>
                <a:spcPts val="0"/>
              </a:spcAft>
              <a:defRPr sz="30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“Quote”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3683197"/>
            <a:ext cx="7315200" cy="400110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>
              <a:spcAft>
                <a:spcPts val="0"/>
              </a:spcAft>
              <a:buFontTx/>
              <a:buNone/>
              <a:defRPr lang="en-US" sz="2600" b="0" baseline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326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—w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1" y="5716588"/>
            <a:ext cx="12192000" cy="11414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2627" y="6041067"/>
            <a:ext cx="6322948" cy="4572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r">
              <a:defRPr sz="2600" b="1" baseline="0"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613591" y="5934015"/>
            <a:ext cx="3962400" cy="67130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Sub Heading/Description Goes Here </a:t>
            </a:r>
            <a:br>
              <a:rPr lang="en-US" dirty="0" smtClean="0"/>
            </a:br>
            <a:r>
              <a:rPr lang="en-US" dirty="0" smtClean="0"/>
              <a:t>(2 lines max)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315199" y="6058694"/>
            <a:ext cx="0" cy="457200"/>
          </a:xfrm>
          <a:prstGeom prst="line">
            <a:avLst/>
          </a:prstGeom>
          <a:noFill/>
          <a:ln w="317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03871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subject—w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1" y="5943600"/>
            <a:ext cx="12192000" cy="9144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6186944"/>
            <a:ext cx="10890504" cy="21544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 anchorCtr="0">
            <a:spAutoFit/>
          </a:bodyPr>
          <a:lstStyle>
            <a:lvl1pPr>
              <a:defRPr sz="1400" b="0" baseline="0"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Subject | Description (this line of text is the least important item on this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30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su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1" y="6186944"/>
            <a:ext cx="10363200" cy="21544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 anchorCtr="0">
            <a:spAutoFit/>
          </a:bodyPr>
          <a:lstStyle>
            <a:lvl1pPr>
              <a:defRPr sz="14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Subject | Description (this line of text is the least important item on this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78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sri">
    <p:bg>
      <p:bgPr>
        <a:solidFill>
          <a:schemeClr val="bg2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ri-10GlobeLogo_TagLockup5_Slide_s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152" y="2085337"/>
            <a:ext cx="4188457" cy="2404872"/>
          </a:xfrm>
          <a:prstGeom prst="rect">
            <a:avLst/>
          </a:prstGeom>
        </p:spPr>
      </p:pic>
      <p:sp>
        <p:nvSpPr>
          <p:cNvPr id="3" name="Parallelogram 10"/>
          <p:cNvSpPr/>
          <p:nvPr/>
        </p:nvSpPr>
        <p:spPr bwMode="auto">
          <a:xfrm rot="5400000" flipV="1">
            <a:off x="5295904" y="-38097"/>
            <a:ext cx="1600198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gradFill flip="none" rotWithShape="1">
            <a:gsLst>
              <a:gs pos="100000">
                <a:srgbClr val="00B9F2"/>
              </a:gs>
              <a:gs pos="10000">
                <a:srgbClr val="053264"/>
              </a:gs>
            </a:gsLst>
            <a:lin ang="378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5" name="Parallelogram 10"/>
          <p:cNvSpPr/>
          <p:nvPr/>
        </p:nvSpPr>
        <p:spPr bwMode="auto">
          <a:xfrm flipH="1" flipV="1">
            <a:off x="1" y="0"/>
            <a:ext cx="3325091" cy="6865698"/>
          </a:xfrm>
          <a:custGeom>
            <a:avLst/>
            <a:gdLst>
              <a:gd name="connsiteX0" fmla="*/ 0 w 5497956"/>
              <a:gd name="connsiteY0" fmla="*/ 0 h 6858000"/>
              <a:gd name="connsiteX1" fmla="*/ 5497956 w 5497956"/>
              <a:gd name="connsiteY1" fmla="*/ 0 h 6858000"/>
              <a:gd name="connsiteX2" fmla="*/ 5497956 w 5497956"/>
              <a:gd name="connsiteY2" fmla="*/ 6858000 h 6858000"/>
              <a:gd name="connsiteX3" fmla="*/ 0 w 5497956"/>
              <a:gd name="connsiteY3" fmla="*/ 6858000 h 6858000"/>
              <a:gd name="connsiteX4" fmla="*/ 0 w 5497956"/>
              <a:gd name="connsiteY4" fmla="*/ 0 h 6858000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5497956 w 5497956"/>
              <a:gd name="connsiteY2" fmla="*/ 6858000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56" h="6865697">
                <a:moveTo>
                  <a:pt x="0" y="0"/>
                </a:moveTo>
                <a:lnTo>
                  <a:pt x="5497956" y="0"/>
                </a:lnTo>
                <a:lnTo>
                  <a:pt x="5497956" y="6858000"/>
                </a:lnTo>
                <a:lnTo>
                  <a:pt x="2747818" y="68656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6245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14400" y="1828800"/>
            <a:ext cx="10369296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2625" y="682625"/>
            <a:ext cx="10826496" cy="369332"/>
          </a:xfrm>
        </p:spPr>
        <p:txBody>
          <a:bodyPr/>
          <a:lstStyle>
            <a:lvl1pPr>
              <a:defRPr lang="en-US" sz="2400" b="1" kern="1200" spc="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2625" y="1097311"/>
            <a:ext cx="10826496" cy="246221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Subtitle (optional)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914400" y="1828804"/>
            <a:ext cx="10369296" cy="3427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2625"/>
            <a:ext cx="10826496" cy="369332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28800"/>
            <a:ext cx="10369296" cy="3429000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defRPr sz="1400"/>
            </a:lvl4pPr>
            <a:lvl5pPr>
              <a:lnSpc>
                <a:spcPts val="18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87265" y="6177085"/>
            <a:ext cx="10826495" cy="215444"/>
          </a:xfrm>
        </p:spPr>
        <p:txBody>
          <a:bodyPr anchor="b">
            <a:sp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Pts val="1100"/>
              <a:buFont typeface="Arial"/>
              <a:buNone/>
              <a:tabLst/>
              <a:defRPr lang="en-US" sz="14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Edit Tagline (optional)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2625"/>
            <a:ext cx="10826496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1"/>
          <p:cNvSpPr>
            <a:spLocks noGrp="1"/>
          </p:cNvSpPr>
          <p:nvPr>
            <p:ph sz="quarter" idx="18"/>
          </p:nvPr>
        </p:nvSpPr>
        <p:spPr>
          <a:xfrm>
            <a:off x="914400" y="1828800"/>
            <a:ext cx="10369296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6410" y="1514615"/>
            <a:ext cx="1219201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 dirty="0" smtClean="0"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1097311"/>
            <a:ext cx="10826496" cy="246221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1600" b="1" kern="1200" dirty="0" smtClean="0">
                <a:solidFill>
                  <a:srgbClr val="94E6FF"/>
                </a:solidFill>
                <a:latin typeface="+mj-lt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Click to Edit Subtitle (optional)</a:t>
            </a:r>
            <a:endParaRPr lang="en-US" dirty="0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6185356"/>
            <a:ext cx="10826496" cy="215444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400" b="0" i="1" baseline="0">
                <a:solidFill>
                  <a:schemeClr val="tx2"/>
                </a:solidFill>
              </a:defRPr>
            </a:lvl1pPr>
            <a:lvl2pPr marL="0" indent="0" algn="r">
              <a:buNone/>
              <a:defRPr sz="1600"/>
            </a:lvl2pPr>
            <a:lvl3pPr marL="0" indent="0" algn="r">
              <a:buNone/>
              <a:defRPr sz="1600"/>
            </a:lvl3pPr>
            <a:lvl4pPr marL="0" indent="0" algn="r">
              <a:buNone/>
              <a:defRPr sz="1600"/>
            </a:lvl4pPr>
            <a:lvl5pPr marL="0" indent="0" algn="r">
              <a:buNone/>
              <a:defRPr sz="1600"/>
            </a:lvl5pPr>
          </a:lstStyle>
          <a:p>
            <a:pPr lvl="0"/>
            <a:r>
              <a:rPr lang="en-US" dirty="0" smtClean="0"/>
              <a:t>Click to Edit Tagline (optional)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76410" y="1514615"/>
            <a:ext cx="1219201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4739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out Graphic (center justifi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rgbClr val="0078C3"/>
            </a:gs>
            <a:gs pos="100000">
              <a:srgbClr val="0A144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10"/>
          <p:cNvSpPr/>
          <p:nvPr/>
        </p:nvSpPr>
        <p:spPr bwMode="auto">
          <a:xfrm flipV="1">
            <a:off x="8866909" y="0"/>
            <a:ext cx="3325091" cy="6865698"/>
          </a:xfrm>
          <a:custGeom>
            <a:avLst/>
            <a:gdLst>
              <a:gd name="connsiteX0" fmla="*/ 0 w 5497956"/>
              <a:gd name="connsiteY0" fmla="*/ 0 h 6858000"/>
              <a:gd name="connsiteX1" fmla="*/ 5497956 w 5497956"/>
              <a:gd name="connsiteY1" fmla="*/ 0 h 6858000"/>
              <a:gd name="connsiteX2" fmla="*/ 5497956 w 5497956"/>
              <a:gd name="connsiteY2" fmla="*/ 6858000 h 6858000"/>
              <a:gd name="connsiteX3" fmla="*/ 0 w 5497956"/>
              <a:gd name="connsiteY3" fmla="*/ 6858000 h 6858000"/>
              <a:gd name="connsiteX4" fmla="*/ 0 w 5497956"/>
              <a:gd name="connsiteY4" fmla="*/ 0 h 6858000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5497956 w 5497956"/>
              <a:gd name="connsiteY2" fmla="*/ 6858000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56" h="6865697">
                <a:moveTo>
                  <a:pt x="0" y="0"/>
                </a:moveTo>
                <a:lnTo>
                  <a:pt x="5497956" y="0"/>
                </a:lnTo>
                <a:lnTo>
                  <a:pt x="5497956" y="6858000"/>
                </a:lnTo>
                <a:lnTo>
                  <a:pt x="2747818" y="68656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0" name="Parallelogram 10"/>
          <p:cNvSpPr/>
          <p:nvPr/>
        </p:nvSpPr>
        <p:spPr bwMode="auto">
          <a:xfrm rot="5400000" flipH="1">
            <a:off x="5083849" y="-5083848"/>
            <a:ext cx="2024302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2" name="Parallelogram 10"/>
          <p:cNvSpPr/>
          <p:nvPr/>
        </p:nvSpPr>
        <p:spPr bwMode="auto">
          <a:xfrm rot="16200000" flipH="1" flipV="1">
            <a:off x="5083850" y="-250149"/>
            <a:ext cx="2024302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2" y="3512743"/>
            <a:ext cx="8221903" cy="338554"/>
          </a:xfr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</a:t>
            </a:r>
            <a:r>
              <a:rPr lang="en-US" dirty="0"/>
              <a:t>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2732670"/>
            <a:ext cx="8683723" cy="738664"/>
          </a:xfrm>
        </p:spPr>
        <p:txBody>
          <a:bodyPr wrap="square"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48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 smtClean="0"/>
              <a:t>Click to Edit Section </a:t>
            </a:r>
            <a:r>
              <a:rPr kumimoji="0" lang="en-US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485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5000">
              <a:srgbClr val="053264"/>
            </a:gs>
            <a:gs pos="0">
              <a:srgbClr val="00B9F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6496" cy="36933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10361957" cy="3429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782" r:id="rId1"/>
    <p:sldLayoutId id="2147486783" r:id="rId2"/>
    <p:sldLayoutId id="2147486784" r:id="rId3"/>
    <p:sldLayoutId id="2147486785" r:id="rId4"/>
    <p:sldLayoutId id="2147486786" r:id="rId5"/>
    <p:sldLayoutId id="2147486787" r:id="rId6"/>
    <p:sldLayoutId id="2147486788" r:id="rId7"/>
    <p:sldLayoutId id="2147486789" r:id="rId8"/>
    <p:sldLayoutId id="2147486790" r:id="rId9"/>
    <p:sldLayoutId id="2147486791" r:id="rId10"/>
    <p:sldLayoutId id="2147486792" r:id="rId11"/>
    <p:sldLayoutId id="2147486793" r:id="rId12"/>
    <p:sldLayoutId id="2147486794" r:id="rId13"/>
    <p:sldLayoutId id="2147486795" r:id="rId14"/>
    <p:sldLayoutId id="2147486796" r:id="rId15"/>
    <p:sldLayoutId id="2147486797" r:id="rId16"/>
    <p:sldLayoutId id="2147486798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176213" indent="-176213" algn="l" defTabSz="4572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Arial"/>
        <a:buChar char="•"/>
        <a:defRPr sz="20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457200" indent="-173736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800" b="1" kern="1200">
          <a:solidFill>
            <a:schemeClr val="tx1"/>
          </a:solidFill>
          <a:latin typeface="+mn-lt"/>
          <a:ea typeface="+mn-ea"/>
          <a:cs typeface="Arial"/>
        </a:defRPr>
      </a:lvl2pPr>
      <a:lvl3pPr marL="795528" indent="-173736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Arial"/>
        </a:defRPr>
      </a:lvl3pPr>
      <a:lvl4pPr marL="1216152" indent="-173736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400" b="1" kern="1200">
          <a:solidFill>
            <a:schemeClr val="tx1"/>
          </a:solidFill>
          <a:latin typeface="+mn-lt"/>
          <a:ea typeface="+mn-ea"/>
          <a:cs typeface="Arial"/>
        </a:defRPr>
      </a:lvl4pPr>
      <a:lvl5pPr marL="1546225" indent="-176213" algn="l" defTabSz="457200" rtl="0" eaLnBrk="1" latinLnBrk="0" hangingPunct="1">
        <a:lnSpc>
          <a:spcPts val="19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lang="en-US" sz="1400" b="1" kern="1200" dirty="0">
          <a:solidFill>
            <a:schemeClr val="tx1"/>
          </a:solidFill>
          <a:latin typeface="+mn-lt"/>
          <a:ea typeface="+mn-ea"/>
          <a:cs typeface="Arial"/>
        </a:defRPr>
      </a:lvl5pPr>
      <a:lvl6pPr marL="1773238" indent="-177800" algn="l" defTabSz="401638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4313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hyperlink" Target="mailto:rponce@esri.com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rponce@esri.com" TargetMode="Externa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ho_coul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0256" y1="89861" x2="50256" y2="8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00" y="151637"/>
            <a:ext cx="1414971" cy="1857990"/>
          </a:xfrm>
          <a:prstGeom prst="rect">
            <a:avLst/>
          </a:prstGeom>
        </p:spPr>
      </p:pic>
      <p:pic>
        <p:nvPicPr>
          <p:cNvPr id="1025" name="Picture 1" descr="logo_color_t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6477" y="713355"/>
            <a:ext cx="900113" cy="91440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79894" y="653933"/>
            <a:ext cx="7165215" cy="99511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sz="1600" b="1" dirty="0"/>
              <a:t>The Radio Technical Commission for Maritime Services </a:t>
            </a:r>
            <a:endParaRPr lang="en-US" sz="1600" b="1" dirty="0" smtClean="0"/>
          </a:p>
          <a:p>
            <a:pPr algn="ctr" eaLnBrk="0" hangingPunct="0">
              <a:lnSpc>
                <a:spcPts val="1800"/>
              </a:lnSpc>
            </a:pPr>
            <a:r>
              <a:rPr lang="en-US" sz="1600" b="1" dirty="0" smtClean="0"/>
              <a:t>Report to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sz="1600" b="1" dirty="0" smtClean="0"/>
              <a:t>MACHC-15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sz="1600" b="1" dirty="0" err="1" smtClean="0"/>
              <a:t>Manzanillo</a:t>
            </a:r>
            <a:r>
              <a:rPr lang="en-US" sz="1600" b="1" dirty="0" smtClean="0"/>
              <a:t>, Mexico</a:t>
            </a:r>
          </a:p>
          <a:p>
            <a:pPr algn="ctr" eaLnBrk="0" hangingPunct="0">
              <a:lnSpc>
                <a:spcPts val="1800"/>
              </a:lnSpc>
            </a:pPr>
            <a:endParaRPr lang="en-US" sz="16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673971" y="5867367"/>
            <a:ext cx="2658969" cy="43505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sz="1400" b="1" dirty="0" smtClean="0">
                <a:ea typeface="+mn-ea"/>
                <a:cs typeface="+mn-cs"/>
              </a:rPr>
              <a:t>Rafael Ponce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sz="1400" b="1" dirty="0" smtClean="0">
                <a:hlinkClick r:id="rId5"/>
              </a:rPr>
              <a:t>rponce@esri.com</a:t>
            </a:r>
            <a:r>
              <a:rPr lang="en-US" sz="1400" b="1" dirty="0" smtClean="0"/>
              <a:t> </a:t>
            </a:r>
            <a:endParaRPr lang="en-US" sz="1400" b="1" dirty="0" smtClean="0">
              <a:ea typeface="+mn-ea"/>
              <a:cs typeface="+mn-cs"/>
            </a:endParaRPr>
          </a:p>
        </p:txBody>
      </p:sp>
      <p:pic>
        <p:nvPicPr>
          <p:cNvPr id="2" name="Picture 1" descr="MACHC Region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8165" y="1809303"/>
            <a:ext cx="6231264" cy="4058064"/>
          </a:xfrm>
          <a:prstGeom prst="rect">
            <a:avLst/>
          </a:prstGeom>
        </p:spPr>
      </p:pic>
      <p:pic>
        <p:nvPicPr>
          <p:cNvPr id="5" name="Picture 4" descr="Photo on 11-7-14 at 5.25 PM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240031" y="3668577"/>
            <a:ext cx="1187812" cy="20459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 descr="Photo on 11-7-14 at 5.31 PM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4827" y="3723324"/>
            <a:ext cx="1232603" cy="199118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49160023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facts about RTCM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5800" y="1299676"/>
            <a:ext cx="10826496" cy="5284942"/>
          </a:xfrm>
        </p:spPr>
        <p:txBody>
          <a:bodyPr/>
          <a:lstStyle/>
          <a:p>
            <a:r>
              <a:rPr lang="en-US" sz="1600" dirty="0" smtClean="0"/>
              <a:t>More than 130 member organizations</a:t>
            </a:r>
          </a:p>
          <a:p>
            <a:r>
              <a:rPr lang="en-US" sz="1600" dirty="0" smtClean="0"/>
              <a:t>Involvement with </a:t>
            </a:r>
          </a:p>
          <a:p>
            <a:pPr lvl="1"/>
            <a:r>
              <a:rPr lang="en-US" sz="1400" dirty="0" smtClean="0"/>
              <a:t>International Maritime Organization (IMO)</a:t>
            </a:r>
          </a:p>
          <a:p>
            <a:pPr lvl="1"/>
            <a:r>
              <a:rPr lang="en-US" sz="1400" dirty="0" err="1" smtClean="0"/>
              <a:t>Cospas-Sarsat</a:t>
            </a:r>
            <a:endParaRPr lang="en-US" sz="1400" dirty="0" smtClean="0"/>
          </a:p>
          <a:p>
            <a:pPr lvl="1"/>
            <a:r>
              <a:rPr lang="en-US" sz="1400" dirty="0" smtClean="0"/>
              <a:t>International Electro-technical Commission (IEC)</a:t>
            </a:r>
          </a:p>
          <a:p>
            <a:pPr lvl="1"/>
            <a:r>
              <a:rPr lang="en-US" sz="1400" dirty="0" smtClean="0"/>
              <a:t>International Organization of Standards (ISO)</a:t>
            </a:r>
          </a:p>
          <a:p>
            <a:pPr lvl="1"/>
            <a:r>
              <a:rPr lang="en-US" sz="1400" dirty="0" smtClean="0"/>
              <a:t>European Telecommunication Standards (ETSI)</a:t>
            </a:r>
          </a:p>
          <a:p>
            <a:pPr lvl="1"/>
            <a:r>
              <a:rPr lang="en-US" sz="1400" dirty="0" smtClean="0"/>
              <a:t>International Loran Association</a:t>
            </a:r>
          </a:p>
          <a:p>
            <a:r>
              <a:rPr lang="en-US" sz="1600" dirty="0" smtClean="0"/>
              <a:t>Contribute to relevant work of:</a:t>
            </a:r>
          </a:p>
          <a:p>
            <a:pPr lvl="1"/>
            <a:r>
              <a:rPr lang="en-US" sz="1400" dirty="0" smtClean="0"/>
              <a:t>The International Hydrographic Organization (IHO)</a:t>
            </a:r>
          </a:p>
          <a:p>
            <a:pPr lvl="1"/>
            <a:r>
              <a:rPr lang="en-US" sz="1400" dirty="0" smtClean="0"/>
              <a:t>The International </a:t>
            </a:r>
            <a:r>
              <a:rPr lang="en-US" sz="1400" dirty="0" err="1" smtClean="0"/>
              <a:t>Telecomunications</a:t>
            </a:r>
            <a:r>
              <a:rPr lang="en-US" sz="1400" dirty="0" smtClean="0"/>
              <a:t> Union (ITU)</a:t>
            </a:r>
          </a:p>
          <a:p>
            <a:pPr lvl="1"/>
            <a:r>
              <a:rPr lang="en-US" sz="1400" dirty="0" smtClean="0"/>
              <a:t>The International Association of Aids to Navigation and Lighthouses Authorities (IALA)</a:t>
            </a:r>
          </a:p>
          <a:p>
            <a:pPr lvl="1"/>
            <a:r>
              <a:rPr lang="en-US" sz="1400" dirty="0" smtClean="0"/>
              <a:t>The </a:t>
            </a:r>
            <a:r>
              <a:rPr lang="en-US" sz="1400" dirty="0" err="1" smtClean="0"/>
              <a:t>Comité</a:t>
            </a:r>
            <a:r>
              <a:rPr lang="en-US" sz="1400" dirty="0" smtClean="0"/>
              <a:t> International Radio-Maritime (CIRM)</a:t>
            </a:r>
          </a:p>
          <a:p>
            <a:pPr lvl="1"/>
            <a:r>
              <a:rPr lang="en-US" sz="1400" dirty="0" smtClean="0"/>
              <a:t>The National Marine Electronics Association (NMEA)</a:t>
            </a:r>
          </a:p>
          <a:p>
            <a:pPr lvl="1"/>
            <a:r>
              <a:rPr lang="en-US" sz="1400" dirty="0" smtClean="0"/>
              <a:t>The Mobile Satellite Users Association (MSUA)</a:t>
            </a:r>
          </a:p>
          <a:p>
            <a:r>
              <a:rPr lang="en-US" sz="1600" dirty="0" smtClean="0"/>
              <a:t>15 Special Committees</a:t>
            </a:r>
          </a:p>
          <a:p>
            <a:r>
              <a:rPr lang="en-US" sz="1600" dirty="0"/>
              <a:t>5 different “Mailing Lists” (subject-specific interest groups)</a:t>
            </a:r>
          </a:p>
          <a:p>
            <a:endParaRPr lang="en-US" sz="1600" dirty="0"/>
          </a:p>
        </p:txBody>
      </p:sp>
      <p:pic>
        <p:nvPicPr>
          <p:cNvPr id="5" name="Picture 1" descr="logo_color_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6477" y="713355"/>
            <a:ext cx="900113" cy="91440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1671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1" y="1994006"/>
            <a:ext cx="9881120" cy="1477328"/>
          </a:xfrm>
        </p:spPr>
        <p:txBody>
          <a:bodyPr/>
          <a:lstStyle/>
          <a:p>
            <a:r>
              <a:rPr lang="en-US" dirty="0" smtClean="0"/>
              <a:t>Some activities relevant to IHO</a:t>
            </a:r>
            <a:endParaRPr lang="en-US" dirty="0"/>
          </a:p>
        </p:txBody>
      </p:sp>
      <p:pic>
        <p:nvPicPr>
          <p:cNvPr id="4" name="Picture 1" descr="logo_color_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6477" y="713355"/>
            <a:ext cx="900113" cy="91440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72100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e-Navigation Steering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6326" y="1429019"/>
            <a:ext cx="10369296" cy="5096809"/>
          </a:xfrm>
        </p:spPr>
        <p:txBody>
          <a:bodyPr/>
          <a:lstStyle/>
          <a:p>
            <a:r>
              <a:rPr lang="en-US" dirty="0" smtClean="0"/>
              <a:t>Evaluation of mobile platform technology</a:t>
            </a:r>
          </a:p>
          <a:p>
            <a:r>
              <a:rPr lang="en-US" sz="1800" dirty="0" smtClean="0"/>
              <a:t>The use of ENCs combined with AIS and other information</a:t>
            </a:r>
          </a:p>
          <a:p>
            <a:pPr lvl="1"/>
            <a:r>
              <a:rPr lang="en-US" sz="1600" dirty="0" smtClean="0"/>
              <a:t>Runtime technology</a:t>
            </a:r>
          </a:p>
          <a:p>
            <a:r>
              <a:rPr lang="en-US" sz="1800" dirty="0" smtClean="0"/>
              <a:t>Addressing recreational boaters mainly</a:t>
            </a:r>
          </a:p>
          <a:p>
            <a:r>
              <a:rPr lang="en-US" sz="1800" dirty="0" smtClean="0"/>
              <a:t>Perhaps also some commercial uses – unregulated Portable Pilot Units (PPUs) and handhelds for Masters and Mates</a:t>
            </a:r>
          </a:p>
          <a:p>
            <a:r>
              <a:rPr lang="en-US" sz="1800" dirty="0" smtClean="0"/>
              <a:t>Influenced by the US e-Navigation Strategic Action plan</a:t>
            </a:r>
          </a:p>
          <a:p>
            <a:r>
              <a:rPr lang="en-US" sz="1800" dirty="0" smtClean="0"/>
              <a:t>Focus areas:</a:t>
            </a:r>
          </a:p>
          <a:p>
            <a:pPr lvl="1"/>
            <a:r>
              <a:rPr lang="en-US" sz="1600" dirty="0" smtClean="0"/>
              <a:t>Improved connectivity</a:t>
            </a:r>
          </a:p>
          <a:p>
            <a:pPr lvl="1"/>
            <a:r>
              <a:rPr lang="en-US" sz="1600" dirty="0" smtClean="0"/>
              <a:t>Seamless data exchange</a:t>
            </a:r>
          </a:p>
          <a:p>
            <a:pPr lvl="1"/>
            <a:r>
              <a:rPr lang="en-US" sz="1600" dirty="0" smtClean="0"/>
              <a:t>System integration</a:t>
            </a:r>
          </a:p>
          <a:p>
            <a:pPr lvl="1"/>
            <a:r>
              <a:rPr lang="en-US" sz="1600" dirty="0" smtClean="0"/>
              <a:t>Human-machine interface</a:t>
            </a:r>
          </a:p>
          <a:p>
            <a:pPr lvl="1"/>
            <a:r>
              <a:rPr lang="en-US" sz="1600" dirty="0" smtClean="0"/>
              <a:t>Standards for components supporting the </a:t>
            </a:r>
            <a:r>
              <a:rPr lang="en-US" sz="1600" dirty="0" err="1" smtClean="0"/>
              <a:t>eNavigation</a:t>
            </a:r>
            <a:r>
              <a:rPr lang="en-US" sz="1600" dirty="0" smtClean="0"/>
              <a:t> framework</a:t>
            </a:r>
          </a:p>
          <a:p>
            <a:pPr lvl="1"/>
            <a:r>
              <a:rPr lang="en-US" sz="1600" dirty="0" smtClean="0"/>
              <a:t>Position, Navigation and Timing</a:t>
            </a:r>
            <a:endParaRPr lang="en-US" sz="1600" dirty="0"/>
          </a:p>
        </p:txBody>
      </p:sp>
      <p:pic>
        <p:nvPicPr>
          <p:cNvPr id="5" name="Picture 1" descr="logo_color_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6477" y="713355"/>
            <a:ext cx="900113" cy="91440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63650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6496" cy="738664"/>
          </a:xfrm>
        </p:spPr>
        <p:txBody>
          <a:bodyPr/>
          <a:lstStyle/>
          <a:p>
            <a:r>
              <a:rPr lang="en-US" dirty="0" smtClean="0"/>
              <a:t>Special Committee 104 Differential Global Navigation Satellite</a:t>
            </a:r>
            <a:br>
              <a:rPr lang="en-US" dirty="0" smtClean="0"/>
            </a:br>
            <a:r>
              <a:rPr lang="en-US" dirty="0" smtClean="0"/>
              <a:t>Systems (DGNSS)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Newly created Joint RTCM/NMEA Working Group</a:t>
            </a:r>
          </a:p>
          <a:p>
            <a:r>
              <a:rPr lang="en-US" dirty="0" smtClean="0"/>
              <a:t>For the development of new GPS/GNSS data messages</a:t>
            </a:r>
          </a:p>
          <a:p>
            <a:r>
              <a:rPr lang="en-US" dirty="0" smtClean="0"/>
              <a:t>It has 11 of the total SC 104 members</a:t>
            </a:r>
          </a:p>
          <a:p>
            <a:r>
              <a:rPr lang="en-US" dirty="0" smtClean="0"/>
              <a:t>Working Group tasks that can be beneficial to hydrographic surveys:</a:t>
            </a:r>
          </a:p>
          <a:p>
            <a:pPr lvl="1"/>
            <a:r>
              <a:rPr lang="en-US" dirty="0" smtClean="0"/>
              <a:t>PBV Position: Extend (GGA – fix information) sentence with covariance </a:t>
            </a:r>
            <a:r>
              <a:rPr lang="en-US" dirty="0"/>
              <a:t>information (accuracy)</a:t>
            </a:r>
            <a:endParaRPr lang="en-US" dirty="0" smtClean="0"/>
          </a:p>
          <a:p>
            <a:pPr lvl="1"/>
            <a:r>
              <a:rPr lang="en-US" dirty="0" smtClean="0"/>
              <a:t>PBV Baseline vector: Develop a new baseline vector sentence with covariance </a:t>
            </a:r>
            <a:r>
              <a:rPr lang="en-US" dirty="0"/>
              <a:t>information (accuracy) </a:t>
            </a:r>
          </a:p>
        </p:txBody>
      </p:sp>
      <p:pic>
        <p:nvPicPr>
          <p:cNvPr id="5" name="Picture 1" descr="logo_color_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6477" y="713355"/>
            <a:ext cx="900113" cy="91440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97322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184" y="2692639"/>
            <a:ext cx="4915607" cy="122285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sz="3600" b="1" dirty="0" smtClean="0"/>
              <a:t>Thank you</a:t>
            </a:r>
          </a:p>
          <a:p>
            <a:pPr algn="ctr" eaLnBrk="0" hangingPunct="0">
              <a:lnSpc>
                <a:spcPts val="1800"/>
              </a:lnSpc>
            </a:pPr>
            <a:endParaRPr lang="en-US" sz="2000" b="1" dirty="0"/>
          </a:p>
          <a:p>
            <a:pPr algn="ctr" eaLnBrk="0" hangingPunct="0">
              <a:lnSpc>
                <a:spcPts val="1800"/>
              </a:lnSpc>
            </a:pPr>
            <a:r>
              <a:rPr lang="en-US" sz="2000" b="1" dirty="0" smtClean="0"/>
              <a:t>Rafael Ponce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sz="2000" b="1" dirty="0" smtClean="0">
                <a:hlinkClick r:id="rId2"/>
              </a:rPr>
              <a:t>rponce@esri.com</a:t>
            </a:r>
            <a:r>
              <a:rPr lang="en-US" sz="2000" b="1" dirty="0" smtClean="0"/>
              <a:t> </a:t>
            </a:r>
          </a:p>
        </p:txBody>
      </p:sp>
      <p:pic>
        <p:nvPicPr>
          <p:cNvPr id="3" name="Picture 1" descr="logo_color_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6477" y="713355"/>
            <a:ext cx="900113" cy="91440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ho_coul.jp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0256" y1="89861" x2="50256" y2="8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00" y="151637"/>
            <a:ext cx="1414971" cy="1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0054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Esri_Corporate_Template">
  <a:themeElements>
    <a:clrScheme name="Esri Branding Colors 2013_Blue Background 1">
      <a:dk1>
        <a:sysClr val="windowText" lastClr="000000"/>
      </a:dk1>
      <a:lt1>
        <a:sysClr val="window" lastClr="FFFFFF"/>
      </a:lt1>
      <a:dk2>
        <a:srgbClr val="007AC2"/>
      </a:dk2>
      <a:lt2>
        <a:srgbClr val="FFFF96"/>
      </a:lt2>
      <a:accent1>
        <a:srgbClr val="35AC46"/>
      </a:accent1>
      <a:accent2>
        <a:srgbClr val="AAD04B"/>
      </a:accent2>
      <a:accent3>
        <a:srgbClr val="F89927"/>
      </a:accent3>
      <a:accent4>
        <a:srgbClr val="00B9F2"/>
      </a:accent4>
      <a:accent5>
        <a:srgbClr val="8E499B"/>
      </a:accent5>
      <a:accent6>
        <a:srgbClr val="BE9969"/>
      </a:accent6>
      <a:hlink>
        <a:srgbClr val="C0E8FF"/>
      </a:hlink>
      <a:folHlink>
        <a:srgbClr val="81D0FF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31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A70D44C-B768-49FE-A70F-C6199D3EE9A7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A2D97EB6-C9B5-45C6-85A6-D4FE6E1D985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D4E2A01F-BEC1-4558-9AD1-A87ED70D910B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22A42D4B-0AAE-44C9-A2EF-48BDE1C5260A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7147CA22-2BC4-4917-83D2-7CA4C34A80D4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C4AF463C-FA8B-436D-9853-3318650FDAB8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B0302D17-5923-4CC0-9EB4-0E57930F5A8E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A77C5B54-CA1C-4010-8D5D-ED406825EBB7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9E8787D6-C7B8-48EC-8C13-4069AE6320BD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E47732B9-9C1B-4723-B4AA-A21238C5DF44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6D2D132B-596B-4D69-A43B-566EB6C10C0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6EF6D11-DC4F-410C-A4BF-DF081B432591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EE9F405B-FE7A-4AB8-9CB8-9A75FBA69A95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D32008F3-64AC-45EB-A05B-F6120AE62290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C9037CA3-5499-457D-8238-F29CBEBDF14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2FE51124-E413-4DA5-9E06-A6EB32D0C127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E559A846-F914-4753-A2DC-D33AFE44114C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F6EFD530-1E3E-47B8-A55C-19EC63E3C655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AC4EB402-C456-4A26-8A92-B48606FF9264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2C9ABD96-756D-41D3-909F-6F7B4C6B6E1F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5B58CDD1-2BF6-415B-A256-DBBCC6A48D56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DB399249-DB96-4601-9BA5-97791613CF3A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6859AF2-E75C-459B-8657-EEEA80BC8153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EF0D8C03-B10D-4D20-AC38-CA6799A7A314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096117C4-1661-4D3B-B9F6-BC19E0F3E90B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905F88FE-324F-4FBE-89BB-9CEE04D6CACF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8EED6C1C-A455-42E4-8CBE-649F5A755068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FB58F897-2A4D-4309-8E20-83FD28E6FE27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33F5FE6F-FF86-471A-919E-6C74E3669390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C1BF2448-6CBA-44DB-9E22-BED59BA834DF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7684026F-E81F-4167-824A-3AA1BAEAE133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328DCA66-548E-4424-83E1-09FFD45EE4B0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352E5095-9B98-4AF0-9861-BDC020ABBCFC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E5F80E3B-5636-41B2-898D-5D17189605B7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9E56F111-9E55-4604-91C2-8352AE933430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DA46DABE-45F1-4E65-A939-497CB70F357D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4617AF64-94DB-48BB-8BE2-3BCF6B12593F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F29452FE-972E-43F8-B54C-969F4C69C00B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FDE85643-3216-4103-A1BD-63F5E1D42D73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C3102E66-5C5A-4AAF-9C94-24819091B61E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612F64FD-E61D-43DE-A84B-8FC0DA8FC26C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039A5E78-EC42-40DE-A05E-1C7FCA140310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53220D22-8257-492D-8F60-ECE474D7C478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4ADFB689-BC87-4869-ADD0-8C3555150450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9DC677B7-6D9E-42B7-AD1F-75D1804EAF7D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DE4ACD9E-0233-451D-890D-5732E05DB574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B7E6AAC2-10E8-4F0C-BCC5-34BD332F8972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5A1E471A-DB16-4174-9D85-6F159A344CDB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AB25B40B-929A-4CD0-B9AB-7142442027B6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18DF8D07-6137-4D85-8010-4650942E033A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4ADFB73A-380D-41FC-8C37-7155886326FA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71658D62-F010-45F1-9326-EDC465FED48E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998905D7-FE59-48DE-A74A-5B0009B7827F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2672FF5B-1ADC-45B0-9698-61421F5761E7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86B5FFB5-BF2F-45EA-BC75-C41726A8F251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EB8D7141-3508-4B4E-8051-37E3E4C09D17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AE5A340C-916E-449C-AA30-CD41B151A0D4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3E253610-1BBE-4C16-A1DA-4D6F07A3A74E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94844715-80D4-4BDB-8DF0-52D9314E2485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653D88A7-0F5E-41C5-A5C5-47DF37C594C5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3A5DA3C3-46A0-47F8-855A-99C7684A98A2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10846DB9-88C0-41D7-ACE4-BEC3A7488A03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D6F15B81-7660-4E9F-B613-8AA4F84B6DA3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55235559-86B9-428B-8DAF-8EE6262226D5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E940B40D-12DB-4BFA-BBB6-2269FD71FF9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Esri-corp_tmplt_16X9_071614.potx</Template>
  <TotalTime>0</TotalTime>
  <Words>287</Words>
  <Application>Microsoft Office PowerPoint</Application>
  <PresentationFormat>Custom</PresentationFormat>
  <Paragraphs>51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Esri_Corporate_Template</vt:lpstr>
      <vt:lpstr>PowerPoint Presentation</vt:lpstr>
      <vt:lpstr>Quick facts about RTCM</vt:lpstr>
      <vt:lpstr>Some activities relevant to IHO</vt:lpstr>
      <vt:lpstr>The e-Navigation Steering Committee</vt:lpstr>
      <vt:lpstr>Special Committee 104 Differential Global Navigation Satellite Systems (DGNSS)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2013-03-05T23:32:50Z</dcterms:created>
  <dcterms:modified xsi:type="dcterms:W3CDTF">2015-02-03T12:54:37Z</dcterms:modified>
</cp:coreProperties>
</file>