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444" r:id="rId5"/>
    <p:sldId id="545" r:id="rId6"/>
    <p:sldId id="546" r:id="rId7"/>
    <p:sldId id="547" r:id="rId8"/>
    <p:sldId id="548" r:id="rId9"/>
    <p:sldId id="549" r:id="rId10"/>
    <p:sldId id="550" r:id="rId11"/>
    <p:sldId id="476" r:id="rId12"/>
    <p:sldId id="479" r:id="rId13"/>
    <p:sldId id="526" r:id="rId14"/>
    <p:sldId id="530" r:id="rId15"/>
    <p:sldId id="469" r:id="rId16"/>
    <p:sldId id="490" r:id="rId17"/>
    <p:sldId id="489" r:id="rId18"/>
    <p:sldId id="492" r:id="rId19"/>
    <p:sldId id="491" r:id="rId20"/>
    <p:sldId id="493" r:id="rId21"/>
    <p:sldId id="495" r:id="rId22"/>
    <p:sldId id="496" r:id="rId23"/>
    <p:sldId id="506" r:id="rId24"/>
    <p:sldId id="507" r:id="rId25"/>
    <p:sldId id="529" r:id="rId26"/>
    <p:sldId id="498" r:id="rId27"/>
    <p:sldId id="500" r:id="rId28"/>
    <p:sldId id="508" r:id="rId29"/>
    <p:sldId id="501" r:id="rId30"/>
    <p:sldId id="505" r:id="rId31"/>
    <p:sldId id="502" r:id="rId32"/>
    <p:sldId id="509" r:id="rId33"/>
    <p:sldId id="503" r:id="rId34"/>
    <p:sldId id="504" r:id="rId35"/>
    <p:sldId id="510" r:id="rId36"/>
    <p:sldId id="466" r:id="rId37"/>
    <p:sldId id="467" r:id="rId38"/>
    <p:sldId id="532" r:id="rId39"/>
    <p:sldId id="485" r:id="rId40"/>
    <p:sldId id="488" r:id="rId41"/>
    <p:sldId id="462" r:id="rId42"/>
    <p:sldId id="463" r:id="rId43"/>
    <p:sldId id="464" r:id="rId44"/>
    <p:sldId id="465" r:id="rId45"/>
    <p:sldId id="482" r:id="rId46"/>
    <p:sldId id="511" r:id="rId47"/>
    <p:sldId id="536" r:id="rId48"/>
    <p:sldId id="514" r:id="rId49"/>
    <p:sldId id="537" r:id="rId50"/>
    <p:sldId id="538" r:id="rId51"/>
    <p:sldId id="539" r:id="rId52"/>
    <p:sldId id="483" r:id="rId53"/>
    <p:sldId id="487" r:id="rId54"/>
    <p:sldId id="477" r:id="rId55"/>
  </p:sldIdLst>
  <p:sldSz cx="9144000" cy="6858000" type="screen4x3"/>
  <p:notesSz cx="6858000" cy="9144000"/>
  <p:custDataLst>
    <p:tags r:id="rId57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orient="horz" pos="333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ONES GARCIA EFRAIN" initials="LGE" lastIdx="1" clrIdx="0">
    <p:extLst>
      <p:ext uri="{19B8F6BF-5375-455C-9EA6-DF929625EA0E}">
        <p15:presenceInfo xmlns:p15="http://schemas.microsoft.com/office/powerpoint/2012/main" userId="S-1-5-21-507921405-1004336348-725345543-2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003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0037" autoAdjust="0"/>
  </p:normalViewPr>
  <p:slideViewPr>
    <p:cSldViewPr showGuides="1">
      <p:cViewPr varScale="1">
        <p:scale>
          <a:sx n="67" d="100"/>
          <a:sy n="67" d="100"/>
        </p:scale>
        <p:origin x="1482" y="66"/>
      </p:cViewPr>
      <p:guideLst>
        <p:guide orient="horz" pos="2976"/>
        <p:guide orient="horz" pos="333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Resúmen!$AJ$25</c:f>
              <c:strCache>
                <c:ptCount val="1"/>
                <c:pt idx="0">
                  <c:v>average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Resúmen!$AI$26:$AI$35</c:f>
              <c:strCache>
                <c:ptCount val="10"/>
                <c:pt idx="0">
                  <c:v>Coordinación interinstitucional</c:v>
                </c:pt>
                <c:pt idx="1">
                  <c:v>Disponibilidad de Metadatos</c:v>
                </c:pt>
                <c:pt idx="2">
                  <c:v>Tecnología</c:v>
                </c:pt>
                <c:pt idx="3">
                  <c:v>Cultura IDE - educación</c:v>
                </c:pt>
                <c:pt idx="4">
                  <c:v>Servicios de Datos Espaciales</c:v>
                </c:pt>
                <c:pt idx="5">
                  <c:v>Políticas</c:v>
                </c:pt>
                <c:pt idx="6">
                  <c:v>Capital humano</c:v>
                </c:pt>
                <c:pt idx="7">
                  <c:v>Conectividad</c:v>
                </c:pt>
                <c:pt idx="8">
                  <c:v>Disponibilidad de Software Geoespacial</c:v>
                </c:pt>
                <c:pt idx="9">
                  <c:v>Conjuntos de datos espaciales</c:v>
                </c:pt>
              </c:strCache>
            </c:strRef>
          </c:cat>
          <c:val>
            <c:numRef>
              <c:f>Resúmen!$AJ$26:$AJ$35</c:f>
              <c:numCache>
                <c:formatCode>General</c:formatCode>
                <c:ptCount val="10"/>
                <c:pt idx="0">
                  <c:v>31</c:v>
                </c:pt>
                <c:pt idx="1">
                  <c:v>36</c:v>
                </c:pt>
                <c:pt idx="2">
                  <c:v>36</c:v>
                </c:pt>
                <c:pt idx="3">
                  <c:v>38</c:v>
                </c:pt>
                <c:pt idx="4">
                  <c:v>40</c:v>
                </c:pt>
                <c:pt idx="5">
                  <c:v>43</c:v>
                </c:pt>
                <c:pt idx="6">
                  <c:v>49</c:v>
                </c:pt>
                <c:pt idx="7">
                  <c:v>57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73242352"/>
        <c:axId val="273245096"/>
      </c:barChart>
      <c:catAx>
        <c:axId val="27324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73245096"/>
        <c:crosses val="autoZero"/>
        <c:auto val="1"/>
        <c:lblAlgn val="ctr"/>
        <c:lblOffset val="100"/>
        <c:noMultiLvlLbl val="0"/>
      </c:catAx>
      <c:valAx>
        <c:axId val="273245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324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Resúmen!$AH$4</c:f>
              <c:strCache>
                <c:ptCount val="1"/>
                <c:pt idx="0">
                  <c:v>inverso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02842805825807E-2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83549446886847E-2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078245274334582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67916263272335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757952820057031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3857587252210057"/>
                  <c:y val="-1.02243068000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647623808994769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6167185127578418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7426965786870241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7426965786870241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805685611651614"/>
                  <c:y val="-2.5560767000124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7846892673300851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8896709889377356"/>
                  <c:y val="-4.68608648261846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9106673332592675"/>
                  <c:y val="-7.6682301000372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910667333259267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.1994652710545389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9736563662238588"/>
                  <c:y val="-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Resúmen!$AG$5:$AG$21</c:f>
              <c:strCache>
                <c:ptCount val="17"/>
                <c:pt idx="0">
                  <c:v>Jamaica</c:v>
                </c:pt>
                <c:pt idx="1">
                  <c:v>Martinique</c:v>
                </c:pt>
                <c:pt idx="2">
                  <c:v>Bahamas</c:v>
                </c:pt>
                <c:pt idx="3">
                  <c:v>Guyana</c:v>
                </c:pt>
                <c:pt idx="4">
                  <c:v>Cuba</c:v>
                </c:pt>
                <c:pt idx="5">
                  <c:v>Suriname</c:v>
                </c:pt>
                <c:pt idx="6">
                  <c:v>Haïti</c:v>
                </c:pt>
                <c:pt idx="7">
                  <c:v>Trinidad and Tobago</c:v>
                </c:pt>
                <c:pt idx="8">
                  <c:v>Saint Kitts and Nevis</c:v>
                </c:pt>
                <c:pt idx="9">
                  <c:v>Barbados</c:v>
                </c:pt>
                <c:pt idx="10">
                  <c:v>Guadeloupe</c:v>
                </c:pt>
                <c:pt idx="11">
                  <c:v>Saint Lucia</c:v>
                </c:pt>
                <c:pt idx="12">
                  <c:v>Sint Maarten</c:v>
                </c:pt>
                <c:pt idx="13">
                  <c:v>Grenada</c:v>
                </c:pt>
                <c:pt idx="14">
                  <c:v>Dominica</c:v>
                </c:pt>
                <c:pt idx="15">
                  <c:v>República Dominicana</c:v>
                </c:pt>
                <c:pt idx="16">
                  <c:v>Saint Vincent and the Grenadines</c:v>
                </c:pt>
              </c:strCache>
            </c:strRef>
          </c:cat>
          <c:val>
            <c:numRef>
              <c:f>Resúmen!$AH$5:$AH$21</c:f>
              <c:numCache>
                <c:formatCode>0</c:formatCode>
                <c:ptCount val="17"/>
                <c:pt idx="0">
                  <c:v>32.885952380952375</c:v>
                </c:pt>
                <c:pt idx="1">
                  <c:v>35.513869047619039</c:v>
                </c:pt>
                <c:pt idx="2">
                  <c:v>37.196049783549782</c:v>
                </c:pt>
                <c:pt idx="3">
                  <c:v>45.46579365079365</c:v>
                </c:pt>
                <c:pt idx="4">
                  <c:v>46.061827485380114</c:v>
                </c:pt>
                <c:pt idx="5">
                  <c:v>50.678375104427737</c:v>
                </c:pt>
                <c:pt idx="6">
                  <c:v>51.250952380952384</c:v>
                </c:pt>
                <c:pt idx="7">
                  <c:v>58.066700083542187</c:v>
                </c:pt>
                <c:pt idx="8">
                  <c:v>61.173888888888889</c:v>
                </c:pt>
                <c:pt idx="9">
                  <c:v>61.266666666666666</c:v>
                </c:pt>
                <c:pt idx="10">
                  <c:v>63.281666666666666</c:v>
                </c:pt>
                <c:pt idx="11">
                  <c:v>63.483052503052505</c:v>
                </c:pt>
                <c:pt idx="12">
                  <c:v>64.072440476190479</c:v>
                </c:pt>
                <c:pt idx="13">
                  <c:v>66.997539682539681</c:v>
                </c:pt>
                <c:pt idx="14">
                  <c:v>67.214722222222221</c:v>
                </c:pt>
                <c:pt idx="15">
                  <c:v>68.40644841269841</c:v>
                </c:pt>
                <c:pt idx="16">
                  <c:v>68.682440476190465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3240784"/>
        <c:axId val="273241176"/>
        <c:axId val="0"/>
      </c:bar3DChart>
      <c:catAx>
        <c:axId val="27324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73241176"/>
        <c:crosses val="autoZero"/>
        <c:auto val="1"/>
        <c:lblAlgn val="ctr"/>
        <c:lblOffset val="100"/>
        <c:noMultiLvlLbl val="0"/>
      </c:catAx>
      <c:valAx>
        <c:axId val="273241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324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ABCEB-D1A9-4799-9AF7-E8E4E1682439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4737F28-C354-4AE2-B7D1-C8DB904FC08E}">
      <dgm:prSet phldrT="[Texto]"/>
      <dgm:spPr/>
      <dgm:t>
        <a:bodyPr/>
        <a:lstStyle/>
        <a:p>
          <a:r>
            <a:rPr lang="es-MX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s-MX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160A0-CBCA-4D24-BCB9-699F834FB61F}" type="parTrans" cxnId="{85DF0CE0-7B7A-4B6B-8FC6-C578273D3EF1}">
      <dgm:prSet/>
      <dgm:spPr/>
      <dgm:t>
        <a:bodyPr/>
        <a:lstStyle/>
        <a:p>
          <a:endParaRPr lang="es-MX"/>
        </a:p>
      </dgm:t>
    </dgm:pt>
    <dgm:pt modelId="{F6722D47-DAE2-4347-9D91-99050915ED09}" type="sibTrans" cxnId="{85DF0CE0-7B7A-4B6B-8FC6-C578273D3EF1}">
      <dgm:prSet/>
      <dgm:spPr/>
      <dgm:t>
        <a:bodyPr/>
        <a:lstStyle/>
        <a:p>
          <a:endParaRPr lang="es-MX"/>
        </a:p>
      </dgm:t>
    </dgm:pt>
    <dgm:pt modelId="{4E0F4495-448D-4C10-9AC1-8352E8B22F02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Elemento fundamental para la toma de decisiones 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53AA7-9354-4082-9272-A4926288F5C0}" type="parTrans" cxnId="{F4F661AC-13AA-4B33-9333-7ED129EF7576}">
      <dgm:prSet/>
      <dgm:spPr/>
      <dgm:t>
        <a:bodyPr/>
        <a:lstStyle/>
        <a:p>
          <a:endParaRPr lang="es-MX"/>
        </a:p>
      </dgm:t>
    </dgm:pt>
    <dgm:pt modelId="{E14C8A80-81C1-4831-98F6-BDBF0542F745}" type="sibTrans" cxnId="{F4F661AC-13AA-4B33-9333-7ED129EF7576}">
      <dgm:prSet/>
      <dgm:spPr/>
      <dgm:t>
        <a:bodyPr/>
        <a:lstStyle/>
        <a:p>
          <a:endParaRPr lang="es-MX"/>
        </a:p>
      </dgm:t>
    </dgm:pt>
    <dgm:pt modelId="{9129CE8B-6D1A-44E2-8EE4-7B41BF38A575}">
      <dgm:prSet phldrT="[Texto]"/>
      <dgm:spPr/>
      <dgm:t>
        <a:bodyPr/>
        <a:lstStyle/>
        <a:p>
          <a:r>
            <a:rPr lang="es-MX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Visión</a:t>
          </a:r>
          <a:endParaRPr lang="es-MX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5B6D6-0165-4A5B-9D09-53FB4E2904D6}" type="parTrans" cxnId="{CCB61A8F-E70C-4381-899B-E027A539D9D2}">
      <dgm:prSet/>
      <dgm:spPr/>
      <dgm:t>
        <a:bodyPr/>
        <a:lstStyle/>
        <a:p>
          <a:endParaRPr lang="es-MX"/>
        </a:p>
      </dgm:t>
    </dgm:pt>
    <dgm:pt modelId="{8BBDB17D-1D18-4079-AD20-350E316EB45D}" type="sibTrans" cxnId="{CCB61A8F-E70C-4381-899B-E027A539D9D2}">
      <dgm:prSet/>
      <dgm:spPr/>
      <dgm:t>
        <a:bodyPr/>
        <a:lstStyle/>
        <a:p>
          <a:endParaRPr lang="es-MX"/>
        </a:p>
      </dgm:t>
    </dgm:pt>
    <dgm:pt modelId="{F490B2D5-CF38-4E17-907F-5C3954236873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Herramientas verdaderamente útiles basadas en: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236B3-814D-4407-9C60-9563ACCAC3D1}" type="parTrans" cxnId="{892B9CBE-62A8-409F-99C1-778A30519138}">
      <dgm:prSet/>
      <dgm:spPr/>
      <dgm:t>
        <a:bodyPr/>
        <a:lstStyle/>
        <a:p>
          <a:endParaRPr lang="es-MX"/>
        </a:p>
      </dgm:t>
    </dgm:pt>
    <dgm:pt modelId="{AE79C26D-D30A-416A-944A-E7F3B2844CFA}" type="sibTrans" cxnId="{892B9CBE-62A8-409F-99C1-778A30519138}">
      <dgm:prSet/>
      <dgm:spPr/>
      <dgm:t>
        <a:bodyPr/>
        <a:lstStyle/>
        <a:p>
          <a:endParaRPr lang="es-MX"/>
        </a:p>
      </dgm:t>
    </dgm:pt>
    <dgm:pt modelId="{632ED455-0650-4A7D-A9EB-3CA3B031B0B3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Mejoran la resiliencia ante los riesgos naturales y antropológicos.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26BAE-D189-4D14-8192-B595BFA02040}" type="parTrans" cxnId="{6CABDFA6-9539-4DDF-B3F7-42BD66F224D3}">
      <dgm:prSet/>
      <dgm:spPr/>
      <dgm:t>
        <a:bodyPr/>
        <a:lstStyle/>
        <a:p>
          <a:endParaRPr lang="es-MX"/>
        </a:p>
      </dgm:t>
    </dgm:pt>
    <dgm:pt modelId="{467438E2-A707-49C9-B0E4-2548265F7FB5}" type="sibTrans" cxnId="{6CABDFA6-9539-4DDF-B3F7-42BD66F224D3}">
      <dgm:prSet/>
      <dgm:spPr/>
      <dgm:t>
        <a:bodyPr/>
        <a:lstStyle/>
        <a:p>
          <a:endParaRPr lang="es-MX"/>
        </a:p>
      </dgm:t>
    </dgm:pt>
    <dgm:pt modelId="{FCEFC81A-F9D6-45B1-B64C-FCA1E06695D0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El conocimiento y dominio de la información </a:t>
          </a:r>
          <a:r>
            <a:rPr lang="es-MX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geoespacial</a:t>
          </a:r>
          <a:endParaRPr lang="es-MX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740C0-449C-490B-AD29-94027E9B287A}" type="parTrans" cxnId="{7AD6F9AE-2C5F-4550-B5DB-194EA71DF08A}">
      <dgm:prSet/>
      <dgm:spPr/>
      <dgm:t>
        <a:bodyPr/>
        <a:lstStyle/>
        <a:p>
          <a:endParaRPr lang="es-MX"/>
        </a:p>
      </dgm:t>
    </dgm:pt>
    <dgm:pt modelId="{073DC86C-1827-46CF-B09E-CE845E46C46A}" type="sibTrans" cxnId="{7AD6F9AE-2C5F-4550-B5DB-194EA71DF08A}">
      <dgm:prSet/>
      <dgm:spPr/>
      <dgm:t>
        <a:bodyPr/>
        <a:lstStyle/>
        <a:p>
          <a:endParaRPr lang="es-MX"/>
        </a:p>
      </dgm:t>
    </dgm:pt>
    <dgm:pt modelId="{87D9FD6C-8B07-495C-B126-BF659A744951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La incorporación y aplicación de estándares en sus procesos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FFCFB-94E3-456D-8CD0-D6FCA168BF68}" type="parTrans" cxnId="{38596178-00E7-4C27-9497-433A1E39838C}">
      <dgm:prSet/>
      <dgm:spPr/>
      <dgm:t>
        <a:bodyPr/>
        <a:lstStyle/>
        <a:p>
          <a:endParaRPr lang="es-MX"/>
        </a:p>
      </dgm:t>
    </dgm:pt>
    <dgm:pt modelId="{D83F2081-9A41-45F8-9ABF-8B347A673532}" type="sibTrans" cxnId="{38596178-00E7-4C27-9497-433A1E39838C}">
      <dgm:prSet/>
      <dgm:spPr/>
      <dgm:t>
        <a:bodyPr/>
        <a:lstStyle/>
        <a:p>
          <a:endParaRPr lang="es-MX"/>
        </a:p>
      </dgm:t>
    </dgm:pt>
    <dgm:pt modelId="{D77C6A15-E1B6-44C4-9AB6-812182088997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La organización e integración de información</a:t>
          </a:r>
          <a:r>
            <a:rPr lang="es-MX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geográfica </a:t>
          </a: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en bases de datos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F08EC-C35A-4532-9A27-A424D578E6CB}" type="parTrans" cxnId="{D5BB87BE-D018-4326-ABBC-A42FEE3C4421}">
      <dgm:prSet/>
      <dgm:spPr/>
      <dgm:t>
        <a:bodyPr/>
        <a:lstStyle/>
        <a:p>
          <a:endParaRPr lang="es-MX"/>
        </a:p>
      </dgm:t>
    </dgm:pt>
    <dgm:pt modelId="{5BBB1ECF-6D7F-41B3-BF22-A865050B721A}" type="sibTrans" cxnId="{D5BB87BE-D018-4326-ABBC-A42FEE3C4421}">
      <dgm:prSet/>
      <dgm:spPr/>
      <dgm:t>
        <a:bodyPr/>
        <a:lstStyle/>
        <a:p>
          <a:endParaRPr lang="es-MX"/>
        </a:p>
      </dgm:t>
    </dgm:pt>
    <dgm:pt modelId="{CF0EEEE5-5F05-4C23-B6CD-6F70C39BEB7B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La promoción y difusión de información en </a:t>
          </a:r>
          <a:r>
            <a:rPr lang="es-MX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Geoportales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0CCB7-2D94-46F7-8833-A67C9EB9D789}" type="parTrans" cxnId="{93DF2C61-67F9-4C1E-AB62-9E8326F01CC4}">
      <dgm:prSet/>
      <dgm:spPr/>
      <dgm:t>
        <a:bodyPr/>
        <a:lstStyle/>
        <a:p>
          <a:endParaRPr lang="es-MX"/>
        </a:p>
      </dgm:t>
    </dgm:pt>
    <dgm:pt modelId="{E48A0FF4-C1B9-4952-B26E-2367A679DCE4}" type="sibTrans" cxnId="{93DF2C61-67F9-4C1E-AB62-9E8326F01CC4}">
      <dgm:prSet/>
      <dgm:spPr/>
      <dgm:t>
        <a:bodyPr/>
        <a:lstStyle/>
        <a:p>
          <a:endParaRPr lang="es-MX"/>
        </a:p>
      </dgm:t>
    </dgm:pt>
    <dgm:pt modelId="{45801841-4A10-4DF1-8E29-2C5F02DFB44C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La adopción de mejores prácticas, en un entorno de aprendizaje constante y elevado sentido de servicio y responsabilidad de quienes participan.</a:t>
          </a:r>
          <a:endParaRPr lang="es-MX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51364-E706-4832-841E-4E78DF2B9366}" type="parTrans" cxnId="{68D4B103-4640-4D5D-B7D7-ABAF80CD78CC}">
      <dgm:prSet/>
      <dgm:spPr/>
      <dgm:t>
        <a:bodyPr/>
        <a:lstStyle/>
        <a:p>
          <a:endParaRPr lang="es-MX"/>
        </a:p>
      </dgm:t>
    </dgm:pt>
    <dgm:pt modelId="{6A3CB228-B10D-472A-8D1C-97653ABA303B}" type="sibTrans" cxnId="{68D4B103-4640-4D5D-B7D7-ABAF80CD78CC}">
      <dgm:prSet/>
      <dgm:spPr/>
      <dgm:t>
        <a:bodyPr/>
        <a:lstStyle/>
        <a:p>
          <a:endParaRPr lang="es-MX"/>
        </a:p>
      </dgm:t>
    </dgm:pt>
    <dgm:pt modelId="{C44CFA48-5233-4E21-B185-7D41AC626911}" type="pres">
      <dgm:prSet presAssocID="{21EABCEB-D1A9-4799-9AF7-E8E4E16824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4D2FD5E-6BFF-4F0E-A822-75B7993FDC89}" type="pres">
      <dgm:prSet presAssocID="{44737F28-C354-4AE2-B7D1-C8DB904FC08E}" presName="linNode" presStyleCnt="0"/>
      <dgm:spPr/>
    </dgm:pt>
    <dgm:pt modelId="{F90F2501-76BA-4F55-87AA-7F4EE9C73ACD}" type="pres">
      <dgm:prSet presAssocID="{44737F28-C354-4AE2-B7D1-C8DB904FC08E}" presName="parTx" presStyleLbl="revTx" presStyleIdx="0" presStyleCnt="2" custScaleX="53907" custLinFactY="-71782" custLinFactNeighborX="-4268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4B7305-4291-4B2A-A00C-F68A6F69BFB9}" type="pres">
      <dgm:prSet presAssocID="{44737F28-C354-4AE2-B7D1-C8DB904FC08E}" presName="bracket" presStyleLbl="parChTrans1D1" presStyleIdx="0" presStyleCnt="2" custScaleX="27947" custScaleY="110242" custLinFactNeighborX="-7428" custLinFactNeighborY="-69388"/>
      <dgm:spPr/>
    </dgm:pt>
    <dgm:pt modelId="{8B99D373-55A2-430F-AE02-FCD6885E4198}" type="pres">
      <dgm:prSet presAssocID="{44737F28-C354-4AE2-B7D1-C8DB904FC08E}" presName="spH" presStyleCnt="0"/>
      <dgm:spPr/>
    </dgm:pt>
    <dgm:pt modelId="{12A3D8AC-AB94-4D45-A7B1-8A26864FD590}" type="pres">
      <dgm:prSet presAssocID="{44737F28-C354-4AE2-B7D1-C8DB904FC08E}" presName="desTx" presStyleLbl="node1" presStyleIdx="0" presStyleCnt="2" custScaleX="114895" custLinFactNeighborX="-55225" custLinFactNeighborY="-745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BD1A43-15F7-443C-B009-DD3417FA7D5E}" type="pres">
      <dgm:prSet presAssocID="{F6722D47-DAE2-4347-9D91-99050915ED09}" presName="spV" presStyleCnt="0"/>
      <dgm:spPr/>
    </dgm:pt>
    <dgm:pt modelId="{ED0F267F-66E2-491B-9788-6888B97F7D98}" type="pres">
      <dgm:prSet presAssocID="{9129CE8B-6D1A-44E2-8EE4-7B41BF38A575}" presName="linNode" presStyleCnt="0"/>
      <dgm:spPr/>
    </dgm:pt>
    <dgm:pt modelId="{EAD7A38E-EF0F-4FF8-B7F7-062FEE69217C}" type="pres">
      <dgm:prSet presAssocID="{9129CE8B-6D1A-44E2-8EE4-7B41BF38A575}" presName="parTx" presStyleLbl="revTx" presStyleIdx="1" presStyleCnt="2" custScaleX="54144" custLinFactY="-100000" custLinFactNeighborX="-12467" custLinFactNeighborY="-10467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D2C802-FAC5-4228-97C4-AD9B2C81EE03}" type="pres">
      <dgm:prSet presAssocID="{9129CE8B-6D1A-44E2-8EE4-7B41BF38A575}" presName="bracket" presStyleLbl="parChTrans1D1" presStyleIdx="1" presStyleCnt="2" custScaleX="38168" custScaleY="111698" custLinFactNeighborX="-51081" custLinFactNeighborY="3374"/>
      <dgm:spPr/>
    </dgm:pt>
    <dgm:pt modelId="{5C894328-7FBC-4001-8093-1048C475C738}" type="pres">
      <dgm:prSet presAssocID="{9129CE8B-6D1A-44E2-8EE4-7B41BF38A575}" presName="spH" presStyleCnt="0"/>
      <dgm:spPr/>
    </dgm:pt>
    <dgm:pt modelId="{B1F79013-0EEF-4EDD-85F3-71C197397ED9}" type="pres">
      <dgm:prSet presAssocID="{9129CE8B-6D1A-44E2-8EE4-7B41BF38A575}" presName="desTx" presStyleLbl="node1" presStyleIdx="1" presStyleCnt="2" custScaleX="113668" custScaleY="105392" custLinFactNeighborX="-71917" custLinFactNeighborY="49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CB61A8F-E70C-4381-899B-E027A539D9D2}" srcId="{21EABCEB-D1A9-4799-9AF7-E8E4E1682439}" destId="{9129CE8B-6D1A-44E2-8EE4-7B41BF38A575}" srcOrd="1" destOrd="0" parTransId="{5B45B6D6-0165-4A5B-9D09-53FB4E2904D6}" sibTransId="{8BBDB17D-1D18-4079-AD20-350E316EB45D}"/>
    <dgm:cxn modelId="{38596178-00E7-4C27-9497-433A1E39838C}" srcId="{F490B2D5-CF38-4E17-907F-5C3954236873}" destId="{87D9FD6C-8B07-495C-B126-BF659A744951}" srcOrd="1" destOrd="0" parTransId="{551FFCFB-94E3-456D-8CD0-D6FCA168BF68}" sibTransId="{D83F2081-9A41-45F8-9ABF-8B347A673532}"/>
    <dgm:cxn modelId="{C61BF5A8-91FD-4398-A627-17E730DC0E2B}" type="presOf" srcId="{21EABCEB-D1A9-4799-9AF7-E8E4E1682439}" destId="{C44CFA48-5233-4E21-B185-7D41AC626911}" srcOrd="0" destOrd="0" presId="urn:diagrams.loki3.com/BracketList+Icon"/>
    <dgm:cxn modelId="{68D4B103-4640-4D5D-B7D7-ABAF80CD78CC}" srcId="{F490B2D5-CF38-4E17-907F-5C3954236873}" destId="{45801841-4A10-4DF1-8E29-2C5F02DFB44C}" srcOrd="4" destOrd="0" parTransId="{13E51364-E706-4832-841E-4E78DF2B9366}" sibTransId="{6A3CB228-B10D-472A-8D1C-97653ABA303B}"/>
    <dgm:cxn modelId="{6CABDFA6-9539-4DDF-B3F7-42BD66F224D3}" srcId="{44737F28-C354-4AE2-B7D1-C8DB904FC08E}" destId="{632ED455-0650-4A7D-A9EB-3CA3B031B0B3}" srcOrd="1" destOrd="0" parTransId="{48526BAE-D189-4D14-8192-B595BFA02040}" sibTransId="{467438E2-A707-49C9-B0E4-2548265F7FB5}"/>
    <dgm:cxn modelId="{11697027-F99E-4CA7-A311-1CA9B8441452}" type="presOf" srcId="{F490B2D5-CF38-4E17-907F-5C3954236873}" destId="{B1F79013-0EEF-4EDD-85F3-71C197397ED9}" srcOrd="0" destOrd="0" presId="urn:diagrams.loki3.com/BracketList+Icon"/>
    <dgm:cxn modelId="{2E0308AB-54EF-4A31-9D48-45DEC7E32114}" type="presOf" srcId="{CF0EEEE5-5F05-4C23-B6CD-6F70C39BEB7B}" destId="{B1F79013-0EEF-4EDD-85F3-71C197397ED9}" srcOrd="0" destOrd="4" presId="urn:diagrams.loki3.com/BracketList+Icon"/>
    <dgm:cxn modelId="{8A49D0D7-25AE-4A7E-8F4E-C2FEBDA436D3}" type="presOf" srcId="{FCEFC81A-F9D6-45B1-B64C-FCA1E06695D0}" destId="{B1F79013-0EEF-4EDD-85F3-71C197397ED9}" srcOrd="0" destOrd="1" presId="urn:diagrams.loki3.com/BracketList+Icon"/>
    <dgm:cxn modelId="{090DD77D-BE15-4C36-BB40-E36D55A47D08}" type="presOf" srcId="{9129CE8B-6D1A-44E2-8EE4-7B41BF38A575}" destId="{EAD7A38E-EF0F-4FF8-B7F7-062FEE69217C}" srcOrd="0" destOrd="0" presId="urn:diagrams.loki3.com/BracketList+Icon"/>
    <dgm:cxn modelId="{83AC8B0E-46B3-4246-9BA3-F679EFCE4FA0}" type="presOf" srcId="{632ED455-0650-4A7D-A9EB-3CA3B031B0B3}" destId="{12A3D8AC-AB94-4D45-A7B1-8A26864FD590}" srcOrd="0" destOrd="1" presId="urn:diagrams.loki3.com/BracketList+Icon"/>
    <dgm:cxn modelId="{93DF2C61-67F9-4C1E-AB62-9E8326F01CC4}" srcId="{F490B2D5-CF38-4E17-907F-5C3954236873}" destId="{CF0EEEE5-5F05-4C23-B6CD-6F70C39BEB7B}" srcOrd="3" destOrd="0" parTransId="{5430CCB7-2D94-46F7-8833-A67C9EB9D789}" sibTransId="{E48A0FF4-C1B9-4952-B26E-2367A679DCE4}"/>
    <dgm:cxn modelId="{85DF0CE0-7B7A-4B6B-8FC6-C578273D3EF1}" srcId="{21EABCEB-D1A9-4799-9AF7-E8E4E1682439}" destId="{44737F28-C354-4AE2-B7D1-C8DB904FC08E}" srcOrd="0" destOrd="0" parTransId="{C6A160A0-CBCA-4D24-BCB9-699F834FB61F}" sibTransId="{F6722D47-DAE2-4347-9D91-99050915ED09}"/>
    <dgm:cxn modelId="{892B9CBE-62A8-409F-99C1-778A30519138}" srcId="{9129CE8B-6D1A-44E2-8EE4-7B41BF38A575}" destId="{F490B2D5-CF38-4E17-907F-5C3954236873}" srcOrd="0" destOrd="0" parTransId="{CC2236B3-814D-4407-9C60-9563ACCAC3D1}" sibTransId="{AE79C26D-D30A-416A-944A-E7F3B2844CFA}"/>
    <dgm:cxn modelId="{7AD6F9AE-2C5F-4550-B5DB-194EA71DF08A}" srcId="{F490B2D5-CF38-4E17-907F-5C3954236873}" destId="{FCEFC81A-F9D6-45B1-B64C-FCA1E06695D0}" srcOrd="0" destOrd="0" parTransId="{6F4740C0-449C-490B-AD29-94027E9B287A}" sibTransId="{073DC86C-1827-46CF-B09E-CE845E46C46A}"/>
    <dgm:cxn modelId="{C6A739F3-4ADC-4A52-BA11-E8B2028E69DC}" type="presOf" srcId="{87D9FD6C-8B07-495C-B126-BF659A744951}" destId="{B1F79013-0EEF-4EDD-85F3-71C197397ED9}" srcOrd="0" destOrd="2" presId="urn:diagrams.loki3.com/BracketList+Icon"/>
    <dgm:cxn modelId="{4A7FA6BD-FDA0-456E-9E55-7F9D934E2550}" type="presOf" srcId="{4E0F4495-448D-4C10-9AC1-8352E8B22F02}" destId="{12A3D8AC-AB94-4D45-A7B1-8A26864FD590}" srcOrd="0" destOrd="0" presId="urn:diagrams.loki3.com/BracketList+Icon"/>
    <dgm:cxn modelId="{9ACA59A1-84B8-4307-B757-FE2386692AEA}" type="presOf" srcId="{45801841-4A10-4DF1-8E29-2C5F02DFB44C}" destId="{B1F79013-0EEF-4EDD-85F3-71C197397ED9}" srcOrd="0" destOrd="5" presId="urn:diagrams.loki3.com/BracketList+Icon"/>
    <dgm:cxn modelId="{8B3BCDCF-1E36-404F-9ECC-0297AFBEEC42}" type="presOf" srcId="{D77C6A15-E1B6-44C4-9AB6-812182088997}" destId="{B1F79013-0EEF-4EDD-85F3-71C197397ED9}" srcOrd="0" destOrd="3" presId="urn:diagrams.loki3.com/BracketList+Icon"/>
    <dgm:cxn modelId="{DCB8A6EA-A847-451E-8CC9-B4789BB66CD5}" type="presOf" srcId="{44737F28-C354-4AE2-B7D1-C8DB904FC08E}" destId="{F90F2501-76BA-4F55-87AA-7F4EE9C73ACD}" srcOrd="0" destOrd="0" presId="urn:diagrams.loki3.com/BracketList+Icon"/>
    <dgm:cxn modelId="{D5BB87BE-D018-4326-ABBC-A42FEE3C4421}" srcId="{F490B2D5-CF38-4E17-907F-5C3954236873}" destId="{D77C6A15-E1B6-44C4-9AB6-812182088997}" srcOrd="2" destOrd="0" parTransId="{FD0F08EC-C35A-4532-9A27-A424D578E6CB}" sibTransId="{5BBB1ECF-6D7F-41B3-BF22-A865050B721A}"/>
    <dgm:cxn modelId="{F4F661AC-13AA-4B33-9333-7ED129EF7576}" srcId="{44737F28-C354-4AE2-B7D1-C8DB904FC08E}" destId="{4E0F4495-448D-4C10-9AC1-8352E8B22F02}" srcOrd="0" destOrd="0" parTransId="{BEF53AA7-9354-4082-9272-A4926288F5C0}" sibTransId="{E14C8A80-81C1-4831-98F6-BDBF0542F745}"/>
    <dgm:cxn modelId="{A7C2D785-6F5B-4F45-89B6-73DCE7D0A864}" type="presParOf" srcId="{C44CFA48-5233-4E21-B185-7D41AC626911}" destId="{24D2FD5E-6BFF-4F0E-A822-75B7993FDC89}" srcOrd="0" destOrd="0" presId="urn:diagrams.loki3.com/BracketList+Icon"/>
    <dgm:cxn modelId="{27DFF011-CE01-430C-A566-E602D34E9572}" type="presParOf" srcId="{24D2FD5E-6BFF-4F0E-A822-75B7993FDC89}" destId="{F90F2501-76BA-4F55-87AA-7F4EE9C73ACD}" srcOrd="0" destOrd="0" presId="urn:diagrams.loki3.com/BracketList+Icon"/>
    <dgm:cxn modelId="{D9739D7A-BDA2-4626-AE93-0F44D7FD987F}" type="presParOf" srcId="{24D2FD5E-6BFF-4F0E-A822-75B7993FDC89}" destId="{FD4B7305-4291-4B2A-A00C-F68A6F69BFB9}" srcOrd="1" destOrd="0" presId="urn:diagrams.loki3.com/BracketList+Icon"/>
    <dgm:cxn modelId="{324B0915-5DE6-41AE-8563-37EBBF0C8CF7}" type="presParOf" srcId="{24D2FD5E-6BFF-4F0E-A822-75B7993FDC89}" destId="{8B99D373-55A2-430F-AE02-FCD6885E4198}" srcOrd="2" destOrd="0" presId="urn:diagrams.loki3.com/BracketList+Icon"/>
    <dgm:cxn modelId="{2DF27299-4306-4CFA-A746-774716FB9417}" type="presParOf" srcId="{24D2FD5E-6BFF-4F0E-A822-75B7993FDC89}" destId="{12A3D8AC-AB94-4D45-A7B1-8A26864FD590}" srcOrd="3" destOrd="0" presId="urn:diagrams.loki3.com/BracketList+Icon"/>
    <dgm:cxn modelId="{2EE92D38-B783-416B-AE21-C788FFEC9B80}" type="presParOf" srcId="{C44CFA48-5233-4E21-B185-7D41AC626911}" destId="{A0BD1A43-15F7-443C-B009-DD3417FA7D5E}" srcOrd="1" destOrd="0" presId="urn:diagrams.loki3.com/BracketList+Icon"/>
    <dgm:cxn modelId="{F1BC125A-579E-44FF-98EB-C222E7871092}" type="presParOf" srcId="{C44CFA48-5233-4E21-B185-7D41AC626911}" destId="{ED0F267F-66E2-491B-9788-6888B97F7D98}" srcOrd="2" destOrd="0" presId="urn:diagrams.loki3.com/BracketList+Icon"/>
    <dgm:cxn modelId="{2CD6BB45-5A48-4268-8294-35E64A29A533}" type="presParOf" srcId="{ED0F267F-66E2-491B-9788-6888B97F7D98}" destId="{EAD7A38E-EF0F-4FF8-B7F7-062FEE69217C}" srcOrd="0" destOrd="0" presId="urn:diagrams.loki3.com/BracketList+Icon"/>
    <dgm:cxn modelId="{820C5181-3452-4737-A3C8-735DEBE743D8}" type="presParOf" srcId="{ED0F267F-66E2-491B-9788-6888B97F7D98}" destId="{73D2C802-FAC5-4228-97C4-AD9B2C81EE03}" srcOrd="1" destOrd="0" presId="urn:diagrams.loki3.com/BracketList+Icon"/>
    <dgm:cxn modelId="{05AD52D3-ECD3-4986-996B-144EC83E18AF}" type="presParOf" srcId="{ED0F267F-66E2-491B-9788-6888B97F7D98}" destId="{5C894328-7FBC-4001-8093-1048C475C738}" srcOrd="2" destOrd="0" presId="urn:diagrams.loki3.com/BracketList+Icon"/>
    <dgm:cxn modelId="{469B9D60-7E84-495F-B24A-D1251D15B5E5}" type="presParOf" srcId="{ED0F267F-66E2-491B-9788-6888B97F7D98}" destId="{B1F79013-0EEF-4EDD-85F3-71C197397ED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F2501-76BA-4F55-87AA-7F4EE9C73ACD}">
      <dsp:nvSpPr>
        <dsp:cNvPr id="0" name=""/>
        <dsp:cNvSpPr/>
      </dsp:nvSpPr>
      <dsp:spPr>
        <a:xfrm>
          <a:off x="35844" y="2509"/>
          <a:ext cx="1168299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s-MX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44" y="2509"/>
        <a:ext cx="1168299" cy="435600"/>
      </dsp:txXfrm>
    </dsp:sp>
    <dsp:sp modelId="{FD4B7305-4291-4B2A-A00C-F68A6F69BFB9}">
      <dsp:nvSpPr>
        <dsp:cNvPr id="0" name=""/>
        <dsp:cNvSpPr/>
      </dsp:nvSpPr>
      <dsp:spPr>
        <a:xfrm>
          <a:off x="1376265" y="0"/>
          <a:ext cx="121136" cy="99044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3D8AC-AB94-4D45-A7B1-8A26864FD590}">
      <dsp:nvSpPr>
        <dsp:cNvPr id="0" name=""/>
        <dsp:cNvSpPr/>
      </dsp:nvSpPr>
      <dsp:spPr>
        <a:xfrm>
          <a:off x="1587911" y="0"/>
          <a:ext cx="6772966" cy="898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Elemento fundamental para la toma de decisiones 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Mejoran la resiliencia ante los riesgos naturales y antropológicos.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7911" y="0"/>
        <a:ext cx="6772966" cy="898425"/>
      </dsp:txXfrm>
    </dsp:sp>
    <dsp:sp modelId="{EAD7A38E-EF0F-4FF8-B7F7-062FEE69217C}">
      <dsp:nvSpPr>
        <dsp:cNvPr id="0" name=""/>
        <dsp:cNvSpPr/>
      </dsp:nvSpPr>
      <dsp:spPr>
        <a:xfrm>
          <a:off x="166806" y="1832507"/>
          <a:ext cx="1173435" cy="4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Visión</a:t>
          </a:r>
          <a:endParaRPr lang="es-MX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806" y="1832507"/>
        <a:ext cx="1173435" cy="435600"/>
      </dsp:txXfrm>
    </dsp:sp>
    <dsp:sp modelId="{73D2C802-FAC5-4228-97C4-AD9B2C81EE03}">
      <dsp:nvSpPr>
        <dsp:cNvPr id="0" name=""/>
        <dsp:cNvSpPr/>
      </dsp:nvSpPr>
      <dsp:spPr>
        <a:xfrm>
          <a:off x="1305716" y="1627521"/>
          <a:ext cx="165439" cy="27976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79013-0EEF-4EDD-85F3-71C197397ED9}">
      <dsp:nvSpPr>
        <dsp:cNvPr id="0" name=""/>
        <dsp:cNvSpPr/>
      </dsp:nvSpPr>
      <dsp:spPr>
        <a:xfrm>
          <a:off x="1608409" y="1745092"/>
          <a:ext cx="6700636" cy="2639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Herramientas verdaderamente útiles basadas en:</a:t>
          </a:r>
          <a:endParaRPr lang="es-MX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conocimiento y dominio de la información </a:t>
          </a:r>
          <a:r>
            <a:rPr lang="es-MX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geoespacial</a:t>
          </a:r>
          <a:endParaRPr lang="es-MX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incorporación y aplicación de estándares en sus procesos</a:t>
          </a:r>
          <a:endParaRPr lang="es-MX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organización e integración de información</a:t>
          </a:r>
          <a:r>
            <a:rPr lang="es-MX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geográfica </a:t>
          </a: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bases de datos</a:t>
          </a:r>
          <a:endParaRPr lang="es-MX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promoción y difusión de información en </a:t>
          </a:r>
          <a:r>
            <a:rPr lang="es-MX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Geoportales</a:t>
          </a:r>
          <a:endParaRPr lang="es-MX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adopción de mejores prácticas, en un entorno de aprendizaje constante y elevado sentido de servicio y responsabilidad de quienes participan.</a:t>
          </a:r>
          <a:endParaRPr lang="es-MX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8409" y="1745092"/>
        <a:ext cx="6700636" cy="2639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33BE6-6C72-4C53-84D4-B9B42EBFA6B7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77C3D-6DFD-4D54-9F89-A54874A63DA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2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12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85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667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15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43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817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45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MX" dirty="0" smtClean="0"/>
              <a:t>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8464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958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765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15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4142963" y="9119173"/>
            <a:ext cx="3170582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6" tIns="48328" rIns="96656" bIns="48328" anchor="b"/>
          <a:lstStyle/>
          <a:p>
            <a:pPr algn="r" defTabSz="966651"/>
            <a:fld id="{48969688-93A0-4599-8A64-B9F931873439}" type="slidenum">
              <a:rPr lang="en-GB" altLang="en-US" sz="1300">
                <a:solidFill>
                  <a:srgbClr val="000000"/>
                </a:solidFill>
              </a:rPr>
              <a:pPr algn="r" defTabSz="966651"/>
              <a:t>2</a:t>
            </a:fld>
            <a:endParaRPr lang="en-GB" alt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69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461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tabla muestra en orden de izquierda a derecha</a:t>
            </a:r>
            <a:r>
              <a:rPr lang="es-MX" baseline="0" dirty="0" smtClean="0"/>
              <a:t> la prioridad de cada capacidad o tema y, en orden descendente la prioridad para cada país.</a:t>
            </a:r>
          </a:p>
          <a:p>
            <a:endParaRPr lang="es-MX" baseline="0" dirty="0" smtClean="0"/>
          </a:p>
          <a:p>
            <a:r>
              <a:rPr lang="es-MX" baseline="0" dirty="0" smtClean="0"/>
              <a:t>El color de la celda ayuda a percibir de forma inmediata la concentración de prioridades para cada tema.</a:t>
            </a:r>
          </a:p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asignó una prioridad alta en aquellas ocurrencias de país en que no se contaba con registro de información.</a:t>
            </a:r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330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741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301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91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52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560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964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10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08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MX" alt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98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05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96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39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s-MX" smtClean="0"/>
              <a:t>To start the diagnosis, based on previous experience, a questionnaire was designed and translated into English and French; in order to know the status of the Spatial Data Infrastructure in the participating countries.</a:t>
            </a: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0D7908-FA1D-4BB8-BA20-F9A82E3B32FD}" type="slidenum">
              <a:rPr lang="es-MX" altLang="es-MX"/>
              <a:pPr/>
              <a:t>10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5753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Sólo</a:t>
            </a:r>
            <a:r>
              <a:rPr lang="es-MX" baseline="0" dirty="0" smtClean="0"/>
              <a:t> están incluidos 16 países para no afectar el cálculo del valor promedio y de las desviaciones.</a:t>
            </a:r>
          </a:p>
          <a:p>
            <a:r>
              <a:rPr lang="es-MX" baseline="0" dirty="0" smtClean="0"/>
              <a:t>Los colores representan la dispersión en torno del valor promedio.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7C3D-6DFD-4D54-9F89-A54874A63DA1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4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052736"/>
            <a:ext cx="7772400" cy="2448272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933056"/>
            <a:ext cx="6400800" cy="791344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0506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al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 userDrawn="1"/>
        </p:nvSpPr>
        <p:spPr>
          <a:xfrm>
            <a:off x="1929476" y="162880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1800" b="1" kern="1500" spc="0" baseline="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22" name="21 Grupo"/>
          <p:cNvGrpSpPr/>
          <p:nvPr userDrawn="1"/>
        </p:nvGrpSpPr>
        <p:grpSpPr>
          <a:xfrm>
            <a:off x="1331640" y="3717032"/>
            <a:ext cx="2808312" cy="562825"/>
            <a:chOff x="1331640" y="4725144"/>
            <a:chExt cx="2808312" cy="562825"/>
          </a:xfrm>
        </p:grpSpPr>
        <p:pic>
          <p:nvPicPr>
            <p:cNvPr id="12" name="11 Imagen" descr="twitt.png"/>
            <p:cNvPicPr>
              <a:picLocks noChangeAspect="1"/>
            </p:cNvPicPr>
            <p:nvPr userDrawn="1"/>
          </p:nvPicPr>
          <p:blipFill>
            <a:blip r:embed="rId2" cstate="print">
              <a:lum contrast="10000"/>
            </a:blip>
            <a:stretch>
              <a:fillRect/>
            </a:stretch>
          </p:blipFill>
          <p:spPr>
            <a:xfrm>
              <a:off x="1331640" y="4725144"/>
              <a:ext cx="566777" cy="562825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 userDrawn="1"/>
          </p:nvSpPr>
          <p:spPr>
            <a:xfrm>
              <a:off x="1835696" y="485827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</a:t>
              </a:r>
              <a:r>
                <a:rPr lang="es-MX" sz="1800" b="1" kern="1500" spc="0" baseline="0" dirty="0" err="1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inegi_informa</a:t>
              </a:r>
              <a:endPara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22 Grupo"/>
          <p:cNvGrpSpPr/>
          <p:nvPr userDrawn="1"/>
        </p:nvGrpSpPr>
        <p:grpSpPr>
          <a:xfrm>
            <a:off x="5652120" y="3717032"/>
            <a:ext cx="2897898" cy="562825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3" cstate="print">
              <a:lum bright="-10000" contras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6245762" y="48473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80521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3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96835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Hag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a en el </a:t>
            </a:r>
            <a:r>
              <a:rPr lang="en-US" noProof="0" dirty="0" err="1" smtClean="0"/>
              <a:t>icono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agregar</a:t>
            </a:r>
            <a:r>
              <a:rPr lang="en-US" noProof="0" dirty="0" smtClean="0"/>
              <a:t> </a:t>
            </a:r>
            <a:r>
              <a:rPr lang="en-US" noProof="0" dirty="0" err="1" smtClean="0"/>
              <a:t>una</a:t>
            </a:r>
            <a:r>
              <a:rPr lang="en-US" noProof="0" dirty="0" smtClean="0"/>
              <a:t> </a:t>
            </a:r>
            <a:r>
              <a:rPr lang="en-US" noProof="0" dirty="0" err="1" smtClean="0"/>
              <a:t>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7C75FA94-8727-4D1E-8AC1-B1C988856462}" type="datetimeFigureOut">
              <a:rPr lang="es-MX" smtClean="0"/>
              <a:pPr/>
              <a:t>13/12/2014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168560FE-3C8B-47EC-86E6-88F39EBD3611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-6096" y="6861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25 Imagen" descr="Imagen1.png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045672"/>
            <a:ext cx="9137904" cy="812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21" Type="http://schemas.openxmlformats.org/officeDocument/2006/relationships/image" Target="../media/image24.png"/><Relationship Id="rId7" Type="http://schemas.openxmlformats.org/officeDocument/2006/relationships/hyperlink" Target="http://upload.wikimedia.org/wikipedia/commons/c/c4/Flag_of_Dominica.svg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hyperlink" Target="http://www.google.com.mx/url?sa=i&amp;rct=j&amp;q=&amp;esrc=s&amp;frm=1&amp;source=images&amp;cd=&amp;cad=rja&amp;docid=U6-YliKRn3x31M&amp;tbnid=VLf3YKWBtPqzrM:&amp;ved=0CAUQjRw&amp;url=http://cristinabarcelonaenlared.wordpress.com/2013/01/13/informacion-haiti-despues-de/bandera-haiti/&amp;ei=uEXhUvquKoWO2gXN2oHwAw&amp;bvm=bv.59568121,d.b2I&amp;psig=AFQjCNEP_L-K3s0xYQL8UfDtWxaAjANZ2g&amp;ust=1390581558673180" TargetMode="External"/><Relationship Id="rId24" Type="http://schemas.openxmlformats.org/officeDocument/2006/relationships/image" Target="../media/image26.gif"/><Relationship Id="rId5" Type="http://schemas.openxmlformats.org/officeDocument/2006/relationships/image" Target="../media/image11.gif"/><Relationship Id="rId15" Type="http://schemas.openxmlformats.org/officeDocument/2006/relationships/image" Target="../media/image18.png"/><Relationship Id="rId23" Type="http://schemas.openxmlformats.org/officeDocument/2006/relationships/hyperlink" Target="javascript:void(0);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hyperlink" Target="http://www.bahamasembroidery.com/Links.htm" TargetMode="External"/><Relationship Id="rId9" Type="http://schemas.openxmlformats.org/officeDocument/2006/relationships/hyperlink" Target="http://upload.wikimedia.org/wikipedia/commons/b/bc/Flag_of_Grenada.svg" TargetMode="External"/><Relationship Id="rId14" Type="http://schemas.openxmlformats.org/officeDocument/2006/relationships/image" Target="../media/image17.png"/><Relationship Id="rId22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3324" y="2300338"/>
            <a:ext cx="7772400" cy="2448272"/>
          </a:xfrm>
        </p:spPr>
        <p:txBody>
          <a:bodyPr/>
          <a:lstStyle/>
          <a:p>
            <a:r>
              <a:rPr lang="es-ES" sz="2000" dirty="0"/>
              <a:t>XV REUNION DE LA MACHC Y SEGUNDA CONVENCION MEXICANA DE HIDROGRAFIA</a:t>
            </a:r>
            <a:endParaRPr lang="es-MX" sz="2000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2259" y="5013920"/>
            <a:ext cx="6400800" cy="791344"/>
          </a:xfrm>
        </p:spPr>
        <p:txBody>
          <a:bodyPr/>
          <a:lstStyle/>
          <a:p>
            <a:pPr algn="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DICIEMBRE, 2014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692279"/>
            <a:ext cx="84294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 para el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ortalecimiento de las Infraestructuras de Datos Espaciales en los Estados Miembros y Territorios de la Asociación de Estados del Caribe</a:t>
            </a:r>
            <a:endParaRPr lang="es-MX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550" y="0"/>
            <a:ext cx="7799388" cy="549275"/>
          </a:xfrm>
        </p:spPr>
        <p:txBody>
          <a:bodyPr rtlCol="0">
            <a:no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 smtClean="0">
                <a:solidFill>
                  <a:srgbClr val="002060"/>
                </a:solidFill>
                <a:ea typeface="+mj-ea"/>
              </a:rPr>
              <a:t>Diagnóstico del estado de la información geoespacial</a:t>
            </a:r>
          </a:p>
        </p:txBody>
      </p:sp>
      <p:pic>
        <p:nvPicPr>
          <p:cNvPr id="14339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836613"/>
            <a:ext cx="8726488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uadroTexto 17"/>
          <p:cNvSpPr txBox="1">
            <a:spLocks noChangeArrowheads="1"/>
          </p:cNvSpPr>
          <p:nvPr/>
        </p:nvSpPr>
        <p:spPr bwMode="auto">
          <a:xfrm>
            <a:off x="539750" y="1149350"/>
            <a:ext cx="1952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MX" sz="1000" b="1">
                <a:solidFill>
                  <a:srgbClr val="2968A2"/>
                </a:solidFill>
              </a:rPr>
              <a:t>Cuestionario de diagnóstico</a:t>
            </a:r>
          </a:p>
          <a:p>
            <a:r>
              <a:rPr lang="es-ES" altLang="es-MX" sz="700" b="1">
                <a:solidFill>
                  <a:srgbClr val="2968A2"/>
                </a:solidFill>
              </a:rPr>
              <a:t>sobre el estado de la infraestructura de Datos Espaciales(IDE) en los países miembros de la Asociación de Estados del Caribe</a:t>
            </a:r>
          </a:p>
        </p:txBody>
      </p:sp>
      <p:sp>
        <p:nvSpPr>
          <p:cNvPr id="14341" name="CuadroTexto 18"/>
          <p:cNvSpPr txBox="1">
            <a:spLocks noChangeArrowheads="1"/>
          </p:cNvSpPr>
          <p:nvPr/>
        </p:nvSpPr>
        <p:spPr bwMode="auto">
          <a:xfrm>
            <a:off x="3733800" y="1798638"/>
            <a:ext cx="1897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MX" sz="1000" b="1">
                <a:solidFill>
                  <a:srgbClr val="2968A2"/>
                </a:solidFill>
              </a:rPr>
              <a:t>Diagnostic Questionnarie</a:t>
            </a:r>
          </a:p>
          <a:p>
            <a:r>
              <a:rPr lang="es-ES" altLang="es-MX" sz="700" b="1">
                <a:solidFill>
                  <a:srgbClr val="2968A2"/>
                </a:solidFill>
              </a:rPr>
              <a:t>on the state of the Association of Caribbean States member counties´ Spatial Data Infrastructure (SDI) </a:t>
            </a:r>
          </a:p>
        </p:txBody>
      </p:sp>
      <p:sp>
        <p:nvSpPr>
          <p:cNvPr id="14342" name="CuadroTexto 19"/>
          <p:cNvSpPr txBox="1">
            <a:spLocks noChangeArrowheads="1"/>
          </p:cNvSpPr>
          <p:nvPr/>
        </p:nvSpPr>
        <p:spPr bwMode="auto">
          <a:xfrm>
            <a:off x="6732588" y="2613025"/>
            <a:ext cx="21605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MX" sz="1000" b="1">
                <a:solidFill>
                  <a:srgbClr val="2968A2"/>
                </a:solidFill>
              </a:rPr>
              <a:t>Questionnarie de diagnostic</a:t>
            </a:r>
          </a:p>
          <a:p>
            <a:r>
              <a:rPr lang="es-ES" altLang="es-MX" sz="700" b="1">
                <a:solidFill>
                  <a:srgbClr val="2968A2"/>
                </a:solidFill>
              </a:rPr>
              <a:t>sur l´état de l´infrastructure d´information géo-spatiale dans les pays membres de         l´Association des États de la Caraïbe</a:t>
            </a:r>
          </a:p>
        </p:txBody>
      </p:sp>
    </p:spTree>
    <p:extLst>
      <p:ext uri="{BB962C8B-B14F-4D97-AF65-F5344CB8AC3E}">
        <p14:creationId xmlns:p14="http://schemas.microsoft.com/office/powerpoint/2010/main" val="1936418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90326"/>
              </p:ext>
            </p:extLst>
          </p:nvPr>
        </p:nvGraphicFramePr>
        <p:xfrm>
          <a:off x="395536" y="476672"/>
          <a:ext cx="8424935" cy="5461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98"/>
                <a:gridCol w="3424996"/>
                <a:gridCol w="4620341"/>
              </a:tblGrid>
              <a:tr h="4429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chemeClr val="bg1"/>
                          </a:solidFill>
                          <a:effectLst/>
                        </a:rPr>
                        <a:t>Elementos</a:t>
                      </a:r>
                      <a:endParaRPr lang="es-MX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Descripción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Conjuntos de datos espaciales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Productos e insumos geográficos reportados 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2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Servicios de datos espaciales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Servicios de datos geográficos a través de redes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3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Políticas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</a:rPr>
                        <a:t>Acuerdos</a:t>
                      </a: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</a:rPr>
                        <a:t> y buenas</a:t>
                      </a: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prácticas para adquisición y disponibilidad de información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4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Disponibilidad de metadatos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Existencia de metadatos reportada para cada tipo de información y actividades relacionadas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Capital humano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Existencia de personal capacitado en general y por actividad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6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Cultura IDE y educación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Capacitación, nivel educativo y conocimiento de una IDE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Coordinación interinstitucional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Colaboración, uso de estándares e información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</a:rPr>
                        <a:t>Conectividad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Tipos de conectividad a red, disponibles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42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mtClean="0">
                          <a:effectLst/>
                        </a:rPr>
                        <a:t>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Tecnología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Condiciones y características de la tecnología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66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Disponibilidad de software geoespacial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</a:rPr>
                        <a:t>Uso de software geográfico y desarrollo de aplicaciones</a:t>
                      </a:r>
                      <a:endParaRPr lang="es-MX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355" y="9806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403648" y="-1783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considerados en el diagnóstico</a:t>
            </a:r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43808" y="4046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del Diagnóstico</a:t>
            </a:r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156176" y="4748250"/>
            <a:ext cx="792088" cy="470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503040" y="5304133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manera de ejemplo, para incrementar el valor bajo en Coordinación </a:t>
            </a: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nterinstitucional, se requiere capacitación en estándares y compartir mejores prácticas para el uso y distribución de información.</a:t>
            </a:r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759497" cy="35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Resultados por elemento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502072"/>
              </p:ext>
            </p:extLst>
          </p:nvPr>
        </p:nvGraphicFramePr>
        <p:xfrm>
          <a:off x="1115616" y="908720"/>
          <a:ext cx="6696744" cy="482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03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Brechas por país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432773"/>
              </p:ext>
            </p:extLst>
          </p:nvPr>
        </p:nvGraphicFramePr>
        <p:xfrm>
          <a:off x="1115616" y="836712"/>
          <a:ext cx="60486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9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5760640" cy="1362075"/>
          </a:xfrm>
        </p:spPr>
        <p:txBody>
          <a:bodyPr/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del proyecto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0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Alcance de las IDE para el Caribe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610424"/>
              </p:ext>
            </p:extLst>
          </p:nvPr>
        </p:nvGraphicFramePr>
        <p:xfrm>
          <a:off x="287016" y="1052736"/>
          <a:ext cx="8677472" cy="481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346050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Análisis estratégico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32771"/>
              </p:ext>
            </p:extLst>
          </p:nvPr>
        </p:nvGraphicFramePr>
        <p:xfrm>
          <a:off x="251519" y="548686"/>
          <a:ext cx="8712968" cy="5112563"/>
        </p:xfrm>
        <a:graphic>
          <a:graphicData uri="http://schemas.openxmlformats.org/drawingml/2006/table">
            <a:tbl>
              <a:tblPr/>
              <a:tblGrid>
                <a:gridCol w="370607"/>
                <a:gridCol w="74121"/>
                <a:gridCol w="296485"/>
                <a:gridCol w="3835782"/>
                <a:gridCol w="289074"/>
                <a:gridCol w="3846899"/>
              </a:tblGrid>
              <a:tr h="31034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  N  Á  L  I  S  I  S          F  O  D 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379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988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Pueden generar PROBLEMAS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Pueden generar VENTAJAS COMPETITIVAS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379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631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I  N  T  E  R  N  A  </a:t>
                      </a:r>
                      <a:r>
                        <a:rPr lang="pt-BR" sz="1100" b="1" i="0" u="none" strike="noStrike" kern="12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Debilidades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Fortalezas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Limitado uso de estándares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Manejo de tecnología informática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Algunas carencias tecnológicas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Conectividad a internet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Escasa disponibilidad de metadatos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Manejo de información </a:t>
                      </a:r>
                      <a:r>
                        <a:rPr lang="es-MX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estructurada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en Bases de Datos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Políticas reducidas para distribución de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Uso de intranet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Capacidades y habilidades del Capital Humano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Cartografía e información geográfica digital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1379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56317">
                <a:tc rowSpan="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100" b="1" i="0" u="none" strike="noStrike" kern="120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Procedentes del ENTORNO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Amenazas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Oportunidades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Riesgos por fenómenos naturales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Integración y coordinación a través de la AEC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Insatisfacción de usuarios de información espacial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Aportación de recursos del Gobierno Mexicano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Decisiones sin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Impulso de UN-GGIM Américas para la región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Pérdida de interés de la sociedad en las </a:t>
                      </a:r>
                      <a:r>
                        <a:rPr lang="es-MX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IDE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Oferta tecnológica mejorada a menor costo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Apoyos de organismos internacionales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Capacitación y adiestramiento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  <a:tr h="2298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Estrategias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54" y="1052736"/>
            <a:ext cx="8331891" cy="43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04664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Despliegue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4" y="620688"/>
            <a:ext cx="8832504" cy="50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556792"/>
            <a:ext cx="8569325" cy="360045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MX" altLang="en-US" sz="2200" b="1" dirty="0">
                <a:solidFill>
                  <a:srgbClr val="002060"/>
                </a:solidFill>
                <a:latin typeface="Calibri"/>
              </a:rPr>
              <a:t>UN-GGIM Co-Presidentes (2014-2015)</a:t>
            </a:r>
          </a:p>
          <a:p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Vanessa Lawrence, </a:t>
            </a:r>
            <a:r>
              <a:rPr lang="es-MX" altLang="en-US" sz="2200" kern="1200" dirty="0" err="1" smtClean="0">
                <a:solidFill>
                  <a:srgbClr val="002060"/>
                </a:solidFill>
                <a:latin typeface="Calibri"/>
              </a:rPr>
              <a:t>Ordnance</a:t>
            </a: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s-MX" altLang="en-US" sz="2200" kern="1200" dirty="0" err="1" smtClean="0">
                <a:solidFill>
                  <a:srgbClr val="002060"/>
                </a:solidFill>
                <a:latin typeface="Calibri"/>
              </a:rPr>
              <a:t>Survey</a:t>
            </a: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 U.K;</a:t>
            </a:r>
          </a:p>
          <a:p>
            <a:r>
              <a:rPr lang="es-MX" altLang="en-US" sz="2200" dirty="0" smtClean="0">
                <a:solidFill>
                  <a:srgbClr val="002060"/>
                </a:solidFill>
                <a:latin typeface="Calibri"/>
              </a:rPr>
              <a:t>Li </a:t>
            </a:r>
            <a:r>
              <a:rPr lang="es-MX" altLang="en-US" sz="2200" dirty="0" err="1" smtClean="0">
                <a:solidFill>
                  <a:srgbClr val="002060"/>
                </a:solidFill>
                <a:latin typeface="Calibri"/>
              </a:rPr>
              <a:t>Pengde</a:t>
            </a:r>
            <a:r>
              <a:rPr lang="es-MX" altLang="en-US" sz="22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s-MX" sz="2000" dirty="0" smtClean="0">
                <a:solidFill>
                  <a:srgbClr val="002060"/>
                </a:solidFill>
              </a:rPr>
              <a:t> Administración Nacional de Topografía, Cartografía y </a:t>
            </a:r>
            <a:r>
              <a:rPr lang="es-MX" sz="2000" dirty="0" err="1" smtClean="0">
                <a:solidFill>
                  <a:srgbClr val="002060"/>
                </a:solidFill>
              </a:rPr>
              <a:t>Geoinformación</a:t>
            </a:r>
            <a:r>
              <a:rPr lang="es-MX" sz="2000" dirty="0" smtClean="0">
                <a:solidFill>
                  <a:srgbClr val="002060"/>
                </a:solidFill>
              </a:rPr>
              <a:t> China</a:t>
            </a:r>
          </a:p>
          <a:p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Eduardo Sojo, INEGI México</a:t>
            </a:r>
          </a:p>
          <a:p>
            <a:endParaRPr lang="es-MX" altLang="en-US" sz="2200" kern="1200" dirty="0" smtClean="0">
              <a:solidFill>
                <a:srgbClr val="002060"/>
              </a:solidFill>
              <a:latin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MX" altLang="en-US" sz="2200" b="1" kern="1200" dirty="0" smtClean="0">
                <a:solidFill>
                  <a:srgbClr val="002060"/>
                </a:solidFill>
                <a:latin typeface="Calibri"/>
              </a:rPr>
              <a:t>UN-GGIM Comités Regionales: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UN-GGIM </a:t>
            </a:r>
            <a:r>
              <a:rPr lang="es-MX" altLang="en-US" sz="2200" dirty="0" smtClean="0">
                <a:solidFill>
                  <a:srgbClr val="002060"/>
                </a:solidFill>
                <a:latin typeface="Calibri"/>
              </a:rPr>
              <a:t>para</a:t>
            </a: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 Asia-Pacífico (</a:t>
            </a:r>
            <a:r>
              <a:rPr lang="es-MX" altLang="en-US" sz="2200" dirty="0" smtClean="0">
                <a:solidFill>
                  <a:srgbClr val="002060"/>
                </a:solidFill>
                <a:latin typeface="Calibri"/>
              </a:rPr>
              <a:t>anteriormente</a:t>
            </a: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 PCGIAP) Noviembre 2012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MX" altLang="en-US" sz="2200" b="1" u="sng" kern="1200" dirty="0" smtClean="0">
                <a:solidFill>
                  <a:srgbClr val="002060"/>
                </a:solidFill>
                <a:latin typeface="Calibri"/>
              </a:rPr>
              <a:t>UN-GGIM </a:t>
            </a:r>
            <a:r>
              <a:rPr lang="es-MX" altLang="en-US" sz="2200" b="1" u="sng" dirty="0" smtClean="0">
                <a:solidFill>
                  <a:srgbClr val="002060"/>
                </a:solidFill>
                <a:latin typeface="Calibri"/>
              </a:rPr>
              <a:t>para las</a:t>
            </a:r>
            <a:r>
              <a:rPr lang="es-MX" altLang="en-US" sz="2200" b="1" u="sng" kern="1200" dirty="0" smtClean="0">
                <a:solidFill>
                  <a:srgbClr val="002060"/>
                </a:solidFill>
                <a:latin typeface="Calibri"/>
              </a:rPr>
              <a:t> Américas (</a:t>
            </a:r>
            <a:r>
              <a:rPr lang="es-MX" altLang="en-US" sz="2200" b="1" u="sng" dirty="0" smtClean="0">
                <a:solidFill>
                  <a:srgbClr val="002060"/>
                </a:solidFill>
                <a:latin typeface="Calibri"/>
              </a:rPr>
              <a:t>anteriormente</a:t>
            </a:r>
            <a:r>
              <a:rPr lang="es-MX" altLang="en-US" sz="2200" b="1" u="sng" kern="1200" dirty="0" smtClean="0">
                <a:solidFill>
                  <a:srgbClr val="002060"/>
                </a:solidFill>
                <a:latin typeface="Calibri"/>
              </a:rPr>
              <a:t> CP-IDEA) Agosto 2013</a:t>
            </a:r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defRPr/>
            </a:pP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UN-GGIM para los Estados </a:t>
            </a:r>
            <a:r>
              <a:rPr lang="es-MX" altLang="en-US" sz="2200" dirty="0" smtClean="0">
                <a:solidFill>
                  <a:srgbClr val="002060"/>
                </a:solidFill>
                <a:latin typeface="Calibri"/>
              </a:rPr>
              <a:t>Árabes,</a:t>
            </a: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 Febrero 2013</a:t>
            </a:r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defRPr/>
            </a:pP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UN-GGIM </a:t>
            </a:r>
            <a:r>
              <a:rPr lang="es-MX" altLang="en-US" sz="2200" dirty="0" smtClean="0">
                <a:solidFill>
                  <a:srgbClr val="002060"/>
                </a:solidFill>
                <a:latin typeface="Calibri"/>
              </a:rPr>
              <a:t>para</a:t>
            </a: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 Europa, Agosto 2014</a:t>
            </a:r>
          </a:p>
          <a:p>
            <a:pPr marL="381000" indent="-381000">
              <a:spcBef>
                <a:spcPts val="600"/>
              </a:spcBef>
              <a:spcAft>
                <a:spcPts val="600"/>
              </a:spcAft>
              <a:defRPr/>
            </a:pPr>
            <a:r>
              <a:rPr lang="es-MX" altLang="en-US" sz="2200" kern="1200" dirty="0" smtClean="0">
                <a:solidFill>
                  <a:srgbClr val="002060"/>
                </a:solidFill>
                <a:latin typeface="Calibri"/>
              </a:rPr>
              <a:t>UN-GGIM África 2014 </a:t>
            </a:r>
          </a:p>
          <a:p>
            <a:pPr marL="381000" indent="-38100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200" dirty="0" smtClean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4" name="タイトル 1"/>
          <p:cNvSpPr>
            <a:spLocks/>
          </p:cNvSpPr>
          <p:nvPr/>
        </p:nvSpPr>
        <p:spPr bwMode="auto">
          <a:xfrm>
            <a:off x="251520" y="260648"/>
            <a:ext cx="864096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altLang="en-US" sz="3200" b="1" dirty="0" smtClean="0">
                <a:solidFill>
                  <a:srgbClr val="002060"/>
                </a:solidFill>
                <a:latin typeface="Calibri"/>
              </a:rPr>
              <a:t>Creación de una arquitectura Global- Regional para UN-GGIM</a:t>
            </a:r>
            <a:endParaRPr lang="es-MX" altLang="ja-JP" sz="3200" b="1" dirty="0" smtClean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228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59832" y="98072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Programa General</a:t>
            </a:r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8" name="Flecha izquierda 7">
            <a:hlinkClick r:id="rId2" action="ppaction://hlinksldjump"/>
          </p:cNvPr>
          <p:cNvSpPr/>
          <p:nvPr/>
        </p:nvSpPr>
        <p:spPr>
          <a:xfrm>
            <a:off x="8604448" y="6237312"/>
            <a:ext cx="33033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39294"/>
              </p:ext>
            </p:extLst>
          </p:nvPr>
        </p:nvGraphicFramePr>
        <p:xfrm>
          <a:off x="323540" y="2060848"/>
          <a:ext cx="8424928" cy="2808312"/>
        </p:xfrm>
        <a:graphic>
          <a:graphicData uri="http://schemas.openxmlformats.org/drawingml/2006/table">
            <a:tbl>
              <a:tblPr/>
              <a:tblGrid>
                <a:gridCol w="2760097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44634"/>
                <a:gridCol w="1181177"/>
              </a:tblGrid>
              <a:tr h="34670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MACRO ACTIVIDAD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ENTREGABLES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0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DIAGNÓSTICO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PLAN DE PROYECTO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0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MARCO GEODÉSICO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ESTACIONES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0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MAPA DE LA CUBIERTA VEGETAL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MAPA REGIONAL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0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SOLUCIÓN GEOMÁTICA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GEOPORTAL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0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CONSTRUCCIÓN DE CAPACIDADES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CAPACITACIÓN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5760640" cy="2160240"/>
          </a:xfrm>
        </p:spPr>
        <p:txBody>
          <a:bodyPr/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de la red geodésica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5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514" y="0"/>
            <a:ext cx="8229600" cy="562074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Aumentar estaciones GNSS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2" y="562073"/>
            <a:ext cx="8665707" cy="54160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372200" y="19888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Radio de influencia de 250 km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Kit Geodésico para la región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23" name="Marcador de contenido 2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04" y="2799061"/>
            <a:ext cx="2448272" cy="1481098"/>
          </a:xfrm>
        </p:spPr>
      </p:pic>
      <p:sp>
        <p:nvSpPr>
          <p:cNvPr id="24" name="Más 23"/>
          <p:cNvSpPr/>
          <p:nvPr/>
        </p:nvSpPr>
        <p:spPr>
          <a:xfrm>
            <a:off x="5884785" y="2592948"/>
            <a:ext cx="738207" cy="6972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Grupo 19"/>
          <p:cNvGrpSpPr/>
          <p:nvPr/>
        </p:nvGrpSpPr>
        <p:grpSpPr>
          <a:xfrm>
            <a:off x="523675" y="1044769"/>
            <a:ext cx="4101270" cy="3313564"/>
            <a:chOff x="523675" y="1044769"/>
            <a:chExt cx="4101270" cy="3313564"/>
          </a:xfrm>
        </p:grpSpPr>
        <p:pic>
          <p:nvPicPr>
            <p:cNvPr id="5" name="Picture 2218" descr="58295-50 pictu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4370" y="1801119"/>
              <a:ext cx="7905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upo 18"/>
            <p:cNvGrpSpPr/>
            <p:nvPr/>
          </p:nvGrpSpPr>
          <p:grpSpPr>
            <a:xfrm>
              <a:off x="523675" y="1044769"/>
              <a:ext cx="2328517" cy="3313564"/>
              <a:chOff x="523675" y="1044769"/>
              <a:chExt cx="2328517" cy="3313564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523675" y="1044769"/>
                <a:ext cx="1269186" cy="3313564"/>
                <a:chOff x="523675" y="1044769"/>
                <a:chExt cx="1269186" cy="3313564"/>
              </a:xfrm>
            </p:grpSpPr>
            <p:graphicFrame>
              <p:nvGraphicFramePr>
                <p:cNvPr id="7" name="Objeto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23037526"/>
                    </p:ext>
                  </p:extLst>
                </p:nvPr>
              </p:nvGraphicFramePr>
              <p:xfrm>
                <a:off x="523675" y="1044769"/>
                <a:ext cx="1181100" cy="1562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887" name="Imagen de mapa de bits" r:id="rId6" imgW="1181265" imgH="1561905" progId="Paint.Picture">
                        <p:embed/>
                      </p:oleObj>
                    </mc:Choice>
                    <mc:Fallback>
                      <p:oleObj name="Imagen de mapa de bits" r:id="rId6" imgW="1181265" imgH="1561905" progId="Paint.Picture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3675" y="1044769"/>
                              <a:ext cx="1181100" cy="15621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4216404"/>
                    </p:ext>
                  </p:extLst>
                </p:nvPr>
              </p:nvGraphicFramePr>
              <p:xfrm>
                <a:off x="611761" y="2796233"/>
                <a:ext cx="1181100" cy="1562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888" name="Imagen de mapa de bits" r:id="rId8" imgW="1181265" imgH="1561905" progId="Paint.Picture">
                        <p:embed/>
                      </p:oleObj>
                    </mc:Choice>
                    <mc:Fallback>
                      <p:oleObj name="Imagen de mapa de bits" r:id="rId8" imgW="1181265" imgH="1561905" progId="Paint.Picture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1761" y="2796233"/>
                              <a:ext cx="1181100" cy="15621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" name="Más 25"/>
              <p:cNvSpPr/>
              <p:nvPr/>
            </p:nvSpPr>
            <p:spPr>
              <a:xfrm>
                <a:off x="2113985" y="2603471"/>
                <a:ext cx="738207" cy="697207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27" name="CuadroTexto 26"/>
          <p:cNvSpPr txBox="1"/>
          <p:nvPr/>
        </p:nvSpPr>
        <p:spPr>
          <a:xfrm>
            <a:off x="2846029" y="1003510"/>
            <a:ext cx="31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13 Equipos para Estación GNSS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67273" y="4631269"/>
            <a:ext cx="285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36 Equipos para posicionamiento satelital dos frecuencias (2 por país)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033704" y="4788799"/>
            <a:ext cx="265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54 Equipos para posicionamiento satelital una frecuencia (3 por país)</a:t>
            </a:r>
            <a:endParaRPr lang="es-MX" b="1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975769" y="1088436"/>
            <a:ext cx="1155624" cy="3448639"/>
            <a:chOff x="6975769" y="1088436"/>
            <a:chExt cx="1155624" cy="3448639"/>
          </a:xfrm>
        </p:grpSpPr>
        <p:sp>
          <p:nvSpPr>
            <p:cNvPr id="11" name="Rectángulo 10"/>
            <p:cNvSpPr/>
            <p:nvPr/>
          </p:nvSpPr>
          <p:spPr>
            <a:xfrm>
              <a:off x="7459292" y="1183675"/>
              <a:ext cx="298712" cy="753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7386497" y="2295096"/>
              <a:ext cx="298712" cy="753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7" t="37929" r="12888" b="7314"/>
            <a:stretch/>
          </p:blipFill>
          <p:spPr>
            <a:xfrm>
              <a:off x="7048564" y="1088436"/>
              <a:ext cx="1045491" cy="103959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7" t="37929" r="12888" b="7314"/>
            <a:stretch/>
          </p:blipFill>
          <p:spPr>
            <a:xfrm>
              <a:off x="6975769" y="2199857"/>
              <a:ext cx="1045491" cy="1039597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7" t="37929" r="12888" b="7314"/>
            <a:stretch/>
          </p:blipFill>
          <p:spPr>
            <a:xfrm>
              <a:off x="7085902" y="3497478"/>
              <a:ext cx="1045491" cy="1039597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7496630" y="3592717"/>
              <a:ext cx="298712" cy="753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7386497" y="2295096"/>
              <a:ext cx="298712" cy="753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7448847" y="1184211"/>
              <a:ext cx="298712" cy="753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4010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600" y="47667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Fortalecimiento del Marco de Referencia Geodésico</a:t>
            </a:r>
            <a:endParaRPr lang="es-MX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65171"/>
              </p:ext>
            </p:extLst>
          </p:nvPr>
        </p:nvGraphicFramePr>
        <p:xfrm>
          <a:off x="539552" y="1556792"/>
          <a:ext cx="8023672" cy="2889502"/>
        </p:xfrm>
        <a:graphic>
          <a:graphicData uri="http://schemas.openxmlformats.org/drawingml/2006/table">
            <a:tbl>
              <a:tblPr/>
              <a:tblGrid>
                <a:gridCol w="2791968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46304"/>
                <a:gridCol w="156400"/>
                <a:gridCol w="146304"/>
                <a:gridCol w="146304"/>
                <a:gridCol w="978792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9144" marT="9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MACRO ACTIVIDAD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ENTREGABLES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Definición de sitios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Ficha técnica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equipamiento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Aceptación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Adecuación de sitios y monumentación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Reunión de requisitos y especificaciones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Contratación de personal eventual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Contratación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Capacitación con el proveedor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Materiales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Capacitación e instalación del equipo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Pruebas de transmisión y cálculo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Soporte técnico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Monitoreo al funcionamiento permanente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7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768752" cy="2880320"/>
          </a:xfrm>
        </p:spPr>
        <p:txBody>
          <a:bodyPr/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DIGITAL del caribe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5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99592" y="548680"/>
            <a:ext cx="7488832" cy="5293964"/>
            <a:chOff x="539552" y="44624"/>
            <a:chExt cx="7741368" cy="5365972"/>
          </a:xfrm>
        </p:grpSpPr>
        <p:grpSp>
          <p:nvGrpSpPr>
            <p:cNvPr id="9" name="Grupo 8"/>
            <p:cNvGrpSpPr/>
            <p:nvPr/>
          </p:nvGrpSpPr>
          <p:grpSpPr>
            <a:xfrm>
              <a:off x="539552" y="44624"/>
              <a:ext cx="7741368" cy="5365972"/>
              <a:chOff x="611560" y="35440"/>
              <a:chExt cx="7741368" cy="5365972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611560" y="35440"/>
                <a:ext cx="7741368" cy="5365972"/>
                <a:chOff x="-217040" y="759886"/>
                <a:chExt cx="8677472" cy="6306894"/>
              </a:xfrm>
            </p:grpSpPr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86634"/>
                <a:stretch/>
              </p:blipFill>
              <p:spPr>
                <a:xfrm>
                  <a:off x="-217040" y="759886"/>
                  <a:ext cx="8677472" cy="724898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661" t="19835" r="7437" b="6116"/>
                <a:stretch/>
              </p:blipFill>
              <p:spPr>
                <a:xfrm>
                  <a:off x="-217040" y="1496976"/>
                  <a:ext cx="8677472" cy="5569804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</p:grpSp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3"/>
              <a:srcRect l="1581" t="15493" r="68614" b="73239"/>
              <a:stretch/>
            </p:blipFill>
            <p:spPr>
              <a:xfrm>
                <a:off x="620711" y="664383"/>
                <a:ext cx="2304256" cy="543261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3"/>
              <a:srcRect l="96050" t="16508" r="1660" b="74537"/>
              <a:stretch/>
            </p:blipFill>
            <p:spPr>
              <a:xfrm>
                <a:off x="7452320" y="1174133"/>
                <a:ext cx="206205" cy="504056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 rotWithShape="1">
              <a:blip r:embed="rId3"/>
              <a:srcRect t="91343" b="5531"/>
              <a:stretch/>
            </p:blipFill>
            <p:spPr>
              <a:xfrm>
                <a:off x="633313" y="5248249"/>
                <a:ext cx="7719615" cy="150813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t="86559" r="79807" b="5700"/>
            <a:stretch/>
          </p:blipFill>
          <p:spPr>
            <a:xfrm>
              <a:off x="570781" y="4867275"/>
              <a:ext cx="1567806" cy="3756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CuadroTexto 14"/>
          <p:cNvSpPr txBox="1"/>
          <p:nvPr/>
        </p:nvSpPr>
        <p:spPr>
          <a:xfrm>
            <a:off x="2933220" y="6663"/>
            <a:ext cx="394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Digital del Caribe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470890" y="853813"/>
            <a:ext cx="3504692" cy="313051"/>
            <a:chOff x="1559696" y="1888958"/>
            <a:chExt cx="3504692" cy="313051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2" t="-1" r="34802" b="7959"/>
            <a:stretch/>
          </p:blipFill>
          <p:spPr>
            <a:xfrm>
              <a:off x="3984268" y="1889186"/>
              <a:ext cx="1080120" cy="312823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6" cstate="print"/>
            <a:srcRect b="22633"/>
            <a:stretch/>
          </p:blipFill>
          <p:spPr>
            <a:xfrm>
              <a:off x="1559696" y="1888958"/>
              <a:ext cx="1533463" cy="300259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72834" b="-5933"/>
            <a:stretch/>
          </p:blipFill>
          <p:spPr>
            <a:xfrm>
              <a:off x="3081127" y="1893130"/>
              <a:ext cx="914810" cy="30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7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MX" sz="2400" dirty="0" smtClean="0">
                <a:solidFill>
                  <a:srgbClr val="002060"/>
                </a:solidFill>
              </a:rPr>
              <a:t>Kit informático por país</a:t>
            </a:r>
            <a:endParaRPr lang="es-MX" sz="2400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22420" y="2293348"/>
            <a:ext cx="3965135" cy="2195073"/>
            <a:chOff x="2659003" y="1521460"/>
            <a:chExt cx="2768188" cy="1524000"/>
          </a:xfrm>
        </p:grpSpPr>
        <p:pic>
          <p:nvPicPr>
            <p:cNvPr id="4" name="Imagen 1" descr="https://encrypted-tbn2.gstatic.com/images?q=tbn:ANd9GcRbLdItCv7RZH0Gy9HNgowmGW1RVhxlCfUiF0uyHPWwH13q-8yoS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003" y="1521460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2" descr="http://img.misco.eu/Resources/images/Modules/InformationBlocks/1210/hwp/hwp-Q/Q176367-HP-BladeSystem-c3000-Rack-Enclosure-htm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941" y="1743075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3453240" y="1521460"/>
              <a:ext cx="1063625" cy="1459865"/>
              <a:chOff x="0" y="0"/>
              <a:chExt cx="1064004" cy="1460311"/>
            </a:xfrm>
          </p:grpSpPr>
          <p:cxnSp>
            <p:nvCxnSpPr>
              <p:cNvPr id="7" name="Conector recto de flecha 6"/>
              <p:cNvCxnSpPr/>
              <p:nvPr/>
            </p:nvCxnSpPr>
            <p:spPr>
              <a:xfrm flipH="1" flipV="1">
                <a:off x="6824" y="0"/>
                <a:ext cx="1057180" cy="402268"/>
              </a:xfrm>
              <a:prstGeom prst="straightConnector1">
                <a:avLst/>
              </a:prstGeom>
              <a:ln>
                <a:prstDash val="dashDot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>
                <a:off x="0" y="1255594"/>
                <a:ext cx="1009934" cy="204717"/>
              </a:xfrm>
              <a:prstGeom prst="straightConnector1">
                <a:avLst/>
              </a:prstGeom>
              <a:ln>
                <a:prstDash val="dashDot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o 13"/>
          <p:cNvGrpSpPr/>
          <p:nvPr/>
        </p:nvGrpSpPr>
        <p:grpSpPr>
          <a:xfrm>
            <a:off x="5487282" y="1700560"/>
            <a:ext cx="2520280" cy="1008112"/>
            <a:chOff x="5220072" y="1196752"/>
            <a:chExt cx="3150745" cy="1307037"/>
          </a:xfrm>
        </p:grpSpPr>
        <p:grpSp>
          <p:nvGrpSpPr>
            <p:cNvPr id="9" name="Grupo 8"/>
            <p:cNvGrpSpPr/>
            <p:nvPr/>
          </p:nvGrpSpPr>
          <p:grpSpPr>
            <a:xfrm>
              <a:off x="5220072" y="1196752"/>
              <a:ext cx="3150745" cy="1307037"/>
              <a:chOff x="1075240" y="1692442"/>
              <a:chExt cx="4777288" cy="2173705"/>
            </a:xfrm>
          </p:grpSpPr>
          <p:pic>
            <p:nvPicPr>
              <p:cNvPr id="10" name="Picture 2" descr="http://images17.newegg.com/is/image/newegg/83-256-988-TS?$S300W$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59" b="17567"/>
              <a:stretch/>
            </p:blipFill>
            <p:spPr bwMode="auto">
              <a:xfrm>
                <a:off x="2995028" y="2486526"/>
                <a:ext cx="2857500" cy="1379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encrypted-tbn0.gstatic.com/images?q=tbn:ANd9GcTMwslAPLPq_xii21AFLctpIkwfeg87VDXV3ZXAxRB2XqNB9wTlCQ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8" b="12386"/>
              <a:stretch/>
            </p:blipFill>
            <p:spPr bwMode="auto">
              <a:xfrm>
                <a:off x="1075240" y="1692442"/>
                <a:ext cx="2143125" cy="1588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ángulo 11"/>
              <p:cNvSpPr/>
              <p:nvPr/>
            </p:nvSpPr>
            <p:spPr>
              <a:xfrm>
                <a:off x="2823411" y="2181726"/>
                <a:ext cx="171617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Rectángulo 12"/>
            <p:cNvSpPr/>
            <p:nvPr/>
          </p:nvSpPr>
          <p:spPr>
            <a:xfrm>
              <a:off x="5436096" y="1412776"/>
              <a:ext cx="9369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469223" y="3163967"/>
            <a:ext cx="2520280" cy="1008112"/>
            <a:chOff x="5220072" y="1196752"/>
            <a:chExt cx="3150745" cy="1307037"/>
          </a:xfrm>
        </p:grpSpPr>
        <p:grpSp>
          <p:nvGrpSpPr>
            <p:cNvPr id="16" name="Grupo 15"/>
            <p:cNvGrpSpPr/>
            <p:nvPr/>
          </p:nvGrpSpPr>
          <p:grpSpPr>
            <a:xfrm>
              <a:off x="5220072" y="1196752"/>
              <a:ext cx="3150745" cy="1307037"/>
              <a:chOff x="1075240" y="1692442"/>
              <a:chExt cx="4777288" cy="2173705"/>
            </a:xfrm>
          </p:grpSpPr>
          <p:pic>
            <p:nvPicPr>
              <p:cNvPr id="18" name="Picture 2" descr="http://images17.newegg.com/is/image/newegg/83-256-988-TS?$S300W$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59" b="17567"/>
              <a:stretch/>
            </p:blipFill>
            <p:spPr bwMode="auto">
              <a:xfrm>
                <a:off x="2995028" y="2486526"/>
                <a:ext cx="2857500" cy="1379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https://encrypted-tbn0.gstatic.com/images?q=tbn:ANd9GcTMwslAPLPq_xii21AFLctpIkwfeg87VDXV3ZXAxRB2XqNB9wTlCQ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8" b="12386"/>
              <a:stretch/>
            </p:blipFill>
            <p:spPr bwMode="auto">
              <a:xfrm>
                <a:off x="1075240" y="1692442"/>
                <a:ext cx="2143125" cy="1588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ángulo 19"/>
              <p:cNvSpPr/>
              <p:nvPr/>
            </p:nvSpPr>
            <p:spPr>
              <a:xfrm>
                <a:off x="2823411" y="2181726"/>
                <a:ext cx="171617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7" name="Rectángulo 16"/>
            <p:cNvSpPr/>
            <p:nvPr/>
          </p:nvSpPr>
          <p:spPr>
            <a:xfrm>
              <a:off x="5436096" y="1412776"/>
              <a:ext cx="9369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469223" y="4653136"/>
            <a:ext cx="2520280" cy="1008112"/>
            <a:chOff x="5220072" y="1196752"/>
            <a:chExt cx="3150745" cy="1307037"/>
          </a:xfrm>
        </p:grpSpPr>
        <p:grpSp>
          <p:nvGrpSpPr>
            <p:cNvPr id="22" name="Grupo 21"/>
            <p:cNvGrpSpPr/>
            <p:nvPr/>
          </p:nvGrpSpPr>
          <p:grpSpPr>
            <a:xfrm>
              <a:off x="5220072" y="1196752"/>
              <a:ext cx="3150745" cy="1307037"/>
              <a:chOff x="1075240" y="1692442"/>
              <a:chExt cx="4777288" cy="2173705"/>
            </a:xfrm>
          </p:grpSpPr>
          <p:pic>
            <p:nvPicPr>
              <p:cNvPr id="24" name="Picture 2" descr="http://images17.newegg.com/is/image/newegg/83-256-988-TS?$S300W$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059" b="17567"/>
              <a:stretch/>
            </p:blipFill>
            <p:spPr bwMode="auto">
              <a:xfrm>
                <a:off x="2995028" y="2486526"/>
                <a:ext cx="2857500" cy="1379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https://encrypted-tbn0.gstatic.com/images?q=tbn:ANd9GcTMwslAPLPq_xii21AFLctpIkwfeg87VDXV3ZXAxRB2XqNB9wTlCQ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8" b="12386"/>
              <a:stretch/>
            </p:blipFill>
            <p:spPr bwMode="auto">
              <a:xfrm>
                <a:off x="1075240" y="1692442"/>
                <a:ext cx="2143125" cy="1588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ángulo 25"/>
              <p:cNvSpPr/>
              <p:nvPr/>
            </p:nvSpPr>
            <p:spPr>
              <a:xfrm>
                <a:off x="2823411" y="2181726"/>
                <a:ext cx="171617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3" name="Rectángulo 22"/>
            <p:cNvSpPr/>
            <p:nvPr/>
          </p:nvSpPr>
          <p:spPr>
            <a:xfrm>
              <a:off x="5436096" y="1412776"/>
              <a:ext cx="9369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7" name="Más 26"/>
          <p:cNvSpPr/>
          <p:nvPr/>
        </p:nvSpPr>
        <p:spPr>
          <a:xfrm>
            <a:off x="4235184" y="2399834"/>
            <a:ext cx="738207" cy="6972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2083134" y="1355298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Servidor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364088" y="1152468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3 Estaciones de Trabajo</a:t>
            </a:r>
            <a:endParaRPr lang="es-MX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11760" y="6926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Mapa Digital del Caribe</a:t>
            </a:r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43219"/>
              </p:ext>
            </p:extLst>
          </p:nvPr>
        </p:nvGraphicFramePr>
        <p:xfrm>
          <a:off x="467544" y="1772816"/>
          <a:ext cx="8112328" cy="2693349"/>
        </p:xfrm>
        <a:graphic>
          <a:graphicData uri="http://schemas.openxmlformats.org/drawingml/2006/table">
            <a:tbl>
              <a:tblPr/>
              <a:tblGrid>
                <a:gridCol w="2858243"/>
                <a:gridCol w="149776"/>
                <a:gridCol w="149776"/>
                <a:gridCol w="145288"/>
                <a:gridCol w="142113"/>
                <a:gridCol w="137351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149776"/>
                <a:gridCol w="935157"/>
              </a:tblGrid>
              <a:tr h="258976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9144" marT="9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MACRO ACTIVIDAD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ENTREGABLE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Traducción de la documentación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infraestructura de hardware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Aceptación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Deficinción de solución geomática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SIG, usando MDE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Verificación de instalación de infraestructura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Instalación de la solución geomática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la solución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geomática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1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768752" cy="1584176"/>
          </a:xfrm>
        </p:spPr>
        <p:txBody>
          <a:bodyPr/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cubierta vegetal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3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611560" y="1124744"/>
          <a:ext cx="7776864" cy="35310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77686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000" kern="1200" cap="none" spc="0" noProof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UN-GGIM: Américas Grupos de Trabajo</a:t>
                      </a:r>
                      <a:endParaRPr lang="es-MX" sz="3000" b="1" kern="1200" cap="none" spc="0" noProof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000" kern="1200" noProof="0" dirty="0" smtClean="0">
                          <a:solidFill>
                            <a:srgbClr val="002060"/>
                          </a:solidFill>
                        </a:rPr>
                        <a:t>1. GT sobre colección y gestión de datos geoespaciales</a:t>
                      </a:r>
                      <a:endParaRPr lang="es-MX" sz="2000" kern="1200" noProof="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792088">
                <a:tc>
                  <a:txBody>
                    <a:bodyPr/>
                    <a:lstStyle/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</a:rPr>
                        <a:t>2. </a:t>
                      </a:r>
                      <a:r>
                        <a:rPr lang="es-MX" sz="2000" kern="1200" noProof="0" dirty="0" smtClean="0">
                          <a:solidFill>
                            <a:srgbClr val="002060"/>
                          </a:solidFill>
                        </a:rPr>
                        <a:t>GT</a:t>
                      </a:r>
                      <a:r>
                        <a:rPr lang="es-MX" sz="2000" kern="1200" baseline="0" noProof="0" dirty="0" smtClean="0">
                          <a:solidFill>
                            <a:srgbClr val="002060"/>
                          </a:solidFill>
                        </a:rPr>
                        <a:t> sobre acceso y uso de información geoespacial en reducción de riesgos y cambio climático</a:t>
                      </a:r>
                      <a:endParaRPr lang="es-MX" sz="2000" kern="1200" noProof="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</a:rPr>
                        <a:t>3. </a:t>
                      </a:r>
                      <a:r>
                        <a:rPr lang="es-MX" sz="2000" kern="1200" noProof="0" dirty="0" smtClean="0">
                          <a:solidFill>
                            <a:srgbClr val="002060"/>
                          </a:solidFill>
                        </a:rPr>
                        <a:t>GT sobre</a:t>
                      </a:r>
                      <a:r>
                        <a:rPr lang="es-MX" sz="2000" kern="1200" baseline="0" noProof="0" dirty="0" smtClean="0">
                          <a:solidFill>
                            <a:srgbClr val="002060"/>
                          </a:solidFill>
                        </a:rPr>
                        <a:t> normas y especificaciones técnicas</a:t>
                      </a:r>
                      <a:endParaRPr lang="es-MX" sz="2000" kern="1200" noProof="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</a:rPr>
                        <a:t>4. </a:t>
                      </a:r>
                      <a:r>
                        <a:rPr lang="es-MX" sz="2000" kern="1200" noProof="0" dirty="0" smtClean="0">
                          <a:solidFill>
                            <a:srgbClr val="002060"/>
                          </a:solidFill>
                        </a:rPr>
                        <a:t>GT</a:t>
                      </a:r>
                      <a:r>
                        <a:rPr lang="es-MX" sz="2000" kern="1200" baseline="0" noProof="0" dirty="0" smtClean="0">
                          <a:solidFill>
                            <a:srgbClr val="002060"/>
                          </a:solidFill>
                        </a:rPr>
                        <a:t> sobre coordinación y cooperación regional</a:t>
                      </a:r>
                      <a:endParaRPr lang="es-MX" sz="2000" kern="1200" noProof="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  <a:tr h="504056">
                <a:tc>
                  <a:txBody>
                    <a:bodyPr/>
                    <a:lstStyle/>
                    <a:p>
                      <a:pPr marL="0" marR="11176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</a:rPr>
                        <a:t>5. </a:t>
                      </a:r>
                      <a:r>
                        <a:rPr lang="es-MX" sz="2000" kern="1200" noProof="0" dirty="0" smtClean="0">
                          <a:solidFill>
                            <a:srgbClr val="002060"/>
                          </a:solidFill>
                        </a:rPr>
                        <a:t>GT sobre promoción</a:t>
                      </a:r>
                      <a:r>
                        <a:rPr lang="es-MX" sz="2000" kern="1200" baseline="0" noProof="0" dirty="0" smtClean="0">
                          <a:solidFill>
                            <a:srgbClr val="002060"/>
                          </a:solidFill>
                        </a:rPr>
                        <a:t> asesoría y evaluación de infraestructuras de datos espaciales</a:t>
                      </a:r>
                      <a:endParaRPr lang="es-MX" sz="2000" kern="1200" noProof="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2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55577" y="639425"/>
            <a:ext cx="7920880" cy="5165839"/>
            <a:chOff x="884539" y="548680"/>
            <a:chExt cx="7503885" cy="4906653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/>
            <a:srcRect l="10638" t="28463" r="12444" b="6075"/>
            <a:stretch/>
          </p:blipFill>
          <p:spPr>
            <a:xfrm>
              <a:off x="894362" y="1178658"/>
              <a:ext cx="7494062" cy="41225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2" name="Grupo 11"/>
            <p:cNvGrpSpPr/>
            <p:nvPr/>
          </p:nvGrpSpPr>
          <p:grpSpPr>
            <a:xfrm>
              <a:off x="884539" y="548680"/>
              <a:ext cx="7503885" cy="4906653"/>
              <a:chOff x="523991" y="44624"/>
              <a:chExt cx="7756929" cy="4973381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523991" y="44624"/>
                <a:ext cx="7756929" cy="4973381"/>
                <a:chOff x="595999" y="35440"/>
                <a:chExt cx="7756929" cy="4973381"/>
              </a:xfrm>
            </p:grpSpPr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86634"/>
                <a:stretch/>
              </p:blipFill>
              <p:spPr>
                <a:xfrm>
                  <a:off x="611560" y="35440"/>
                  <a:ext cx="7741368" cy="616751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581" t="15493" r="68614" b="73239"/>
                <a:stretch/>
              </p:blipFill>
              <p:spPr>
                <a:xfrm>
                  <a:off x="633314" y="664383"/>
                  <a:ext cx="2304256" cy="543261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7" name="Imagen 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6050" t="16508" r="1660" b="74537"/>
                <a:stretch/>
              </p:blipFill>
              <p:spPr>
                <a:xfrm>
                  <a:off x="7452320" y="1174133"/>
                  <a:ext cx="206205" cy="504056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8" name="Imagen 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91343" b="5531"/>
                <a:stretch/>
              </p:blipFill>
              <p:spPr>
                <a:xfrm>
                  <a:off x="595999" y="4858007"/>
                  <a:ext cx="7719614" cy="150814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</p:grp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5"/>
              <a:srcRect t="86559" r="79807" b="5700"/>
              <a:stretch/>
            </p:blipFill>
            <p:spPr>
              <a:xfrm>
                <a:off x="552715" y="4358351"/>
                <a:ext cx="1425004" cy="341427"/>
              </a:xfrm>
              <a:prstGeom prst="rect">
                <a:avLst/>
              </a:prstGeom>
              <a:ln>
                <a:noFill/>
              </a:ln>
              <a:effectLst>
                <a:softEdge rad="0"/>
              </a:effectLst>
            </p:spPr>
          </p:pic>
        </p:grpSp>
      </p:grpSp>
      <p:sp>
        <p:nvSpPr>
          <p:cNvPr id="17" name="CuadroTexto 16"/>
          <p:cNvSpPr txBox="1"/>
          <p:nvPr/>
        </p:nvSpPr>
        <p:spPr>
          <a:xfrm>
            <a:off x="2268880" y="54649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Mapa de Cubierta Vegetal</a:t>
            </a:r>
            <a:endParaRPr lang="es-MX" sz="3200" b="1" dirty="0" smtClean="0">
              <a:solidFill>
                <a:schemeClr val="tx2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406856" y="974040"/>
            <a:ext cx="3504692" cy="313051"/>
            <a:chOff x="1559696" y="1888958"/>
            <a:chExt cx="3504692" cy="313051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2" t="-1" r="34802" b="7959"/>
            <a:stretch/>
          </p:blipFill>
          <p:spPr>
            <a:xfrm>
              <a:off x="3984268" y="1889186"/>
              <a:ext cx="1080120" cy="31282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7" cstate="print"/>
            <a:srcRect b="22633"/>
            <a:stretch/>
          </p:blipFill>
          <p:spPr>
            <a:xfrm>
              <a:off x="1559696" y="1888958"/>
              <a:ext cx="1533463" cy="300259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72834" b="-5933"/>
            <a:stretch/>
          </p:blipFill>
          <p:spPr>
            <a:xfrm>
              <a:off x="3081127" y="1893130"/>
              <a:ext cx="914810" cy="30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3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47664" y="69269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del Mapa de </a:t>
            </a: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ubierta </a:t>
            </a: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egetal</a:t>
            </a:r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81202"/>
              </p:ext>
            </p:extLst>
          </p:nvPr>
        </p:nvGraphicFramePr>
        <p:xfrm>
          <a:off x="395536" y="2132856"/>
          <a:ext cx="8280920" cy="2448272"/>
        </p:xfrm>
        <a:graphic>
          <a:graphicData uri="http://schemas.openxmlformats.org/drawingml/2006/table">
            <a:tbl>
              <a:tblPr/>
              <a:tblGrid>
                <a:gridCol w="2907094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152337"/>
                <a:gridCol w="956053"/>
              </a:tblGrid>
              <a:tr h="306034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9144" marT="91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MACRO ACTIVIDAD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ENTREGABLES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imágenes de satélite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Imágenes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bibliografía y cartografía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Materiales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software geográfico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licencias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Visita local para validación de la clasificación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Tablas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Validación de criterios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 final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Reportes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6768752" cy="1656184"/>
          </a:xfrm>
        </p:spPr>
        <p:txBody>
          <a:bodyPr/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capacidades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8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9592" y="764704"/>
            <a:ext cx="7416824" cy="299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endParaRPr lang="es-MX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capacidades del capital humano para producir, integrar y utilizar información geoespacial para la toma de decisiones y definir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que aumenten la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resiliencia, en los países miembros de la Asociación de Estados del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Caribe;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cursos y talleres de capacitación y del intercambio de </a:t>
            </a:r>
            <a:r>
              <a:rPr lang="es-E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y mejores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prácticas.</a:t>
            </a:r>
            <a:endParaRPr lang="es-MX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404664"/>
            <a:ext cx="7992888" cy="545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Atender las principales necesidades de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capacitación en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temas de adquisición de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datos geodésicos y geográficos 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Desarrollar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las competencias técnicas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integrar bases de datos geográficos, ampliar el uso de estándares y el manejo de herramientas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informáticas.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Propiciar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intercambio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 conocimiento y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mejores prácticas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homogeneizar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mejorar la calidad de los productos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servicios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geográficos.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Ampliar el conocimiento, uso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aplicaciones de información geográfica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como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herramienta indispensable para la toma de decisiones.</a:t>
            </a:r>
            <a:endParaRPr lang="es-MX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841" t="10606" r="12243" b="15152"/>
          <a:stretch/>
        </p:blipFill>
        <p:spPr>
          <a:xfrm>
            <a:off x="1115616" y="1484784"/>
            <a:ext cx="6696744" cy="35283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43608" y="461158"/>
            <a:ext cx="705678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Esquema de la arquitectura por competencias</a:t>
            </a:r>
            <a:endParaRPr lang="es-MX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821642"/>
              </p:ext>
            </p:extLst>
          </p:nvPr>
        </p:nvGraphicFramePr>
        <p:xfrm>
          <a:off x="251520" y="836712"/>
          <a:ext cx="8622887" cy="4312328"/>
        </p:xfrm>
        <a:graphic>
          <a:graphicData uri="http://schemas.openxmlformats.org/drawingml/2006/table">
            <a:tbl>
              <a:tblPr/>
              <a:tblGrid>
                <a:gridCol w="2715415"/>
                <a:gridCol w="2715415"/>
                <a:gridCol w="3192057"/>
              </a:tblGrid>
              <a:tr h="8566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 Competencias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para Producción de Datos Geográficos y Cartografía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2.  Para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Integración, Organización y Difusión de Información Geográfica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3. Para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Uso de la Información </a:t>
                      </a: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Geoespacial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y Toma de Decisiones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Geodesia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Metadatos Geográficos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Geoestadística (Vinculación </a:t>
                      </a:r>
                      <a:r>
                        <a:rPr lang="es-MX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Est</a:t>
                      </a:r>
                      <a:r>
                        <a:rPr lang="es-MX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.-</a:t>
                      </a:r>
                      <a:r>
                        <a:rPr lang="es-MX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  <a:r>
                        <a:rPr lang="es-MX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Cartografía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Bases de Datos Geográficos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Aplicaciones de Información Geográfica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049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Percepción Remota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Sistemas de Información Geográfica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Análisis y Uso de la Información Geográfica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Fotointerpretación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Geoportales</a:t>
                      </a:r>
                      <a:r>
                        <a:rPr lang="es-MX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Geoservicios</a:t>
                      </a:r>
                      <a:endParaRPr lang="es-MX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Fotogrametría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Compilación en campo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55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Catastro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9816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Competencias </a:t>
                      </a:r>
                      <a:r>
                        <a:rPr lang="es-MX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Transversales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55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Uso y Aplicación de Software Geográfico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55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Programación y Desarrollo de Aplicaciones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55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Estándares de Información Geográfica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55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Políticas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39552" y="260648"/>
            <a:ext cx="8208912" cy="43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Clasificación de Capacidades y Competencias para una IDE</a:t>
            </a:r>
            <a:endParaRPr lang="es-MX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1759802" y="11663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de capacitación por país</a:t>
            </a:r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7" y="578298"/>
            <a:ext cx="8960315" cy="533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42138"/>
              </p:ext>
            </p:extLst>
          </p:nvPr>
        </p:nvGraphicFramePr>
        <p:xfrm>
          <a:off x="179512" y="980728"/>
          <a:ext cx="8640960" cy="4688860"/>
        </p:xfrm>
        <a:graphic>
          <a:graphicData uri="http://schemas.openxmlformats.org/drawingml/2006/table">
            <a:tbl>
              <a:tblPr/>
              <a:tblGrid>
                <a:gridCol w="1262229"/>
                <a:gridCol w="1256072"/>
                <a:gridCol w="1206814"/>
                <a:gridCol w="1299173"/>
                <a:gridCol w="1108300"/>
                <a:gridCol w="1141138"/>
                <a:gridCol w="1367234"/>
              </a:tblGrid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GEODESIA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CARTOGRAFÍA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FOTOGRAMETRÍA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CATASTRO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COMPILACIÓN EN CAMPO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PERCEPCIÓN REMOTA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FOTOINTERPRETACIÓN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Kitts and Nevis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Kitts and Nevis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Kitts and Nevis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 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01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 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766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97469" y="5486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Capacidades para producción de Datos Geográficos y Cartografía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9626" y="127026"/>
            <a:ext cx="777686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Clasificación de Capacidades y Competencias para una IDE</a:t>
            </a:r>
            <a:endParaRPr lang="es-MX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55511"/>
              </p:ext>
            </p:extLst>
          </p:nvPr>
        </p:nvGraphicFramePr>
        <p:xfrm>
          <a:off x="755577" y="812311"/>
          <a:ext cx="7776865" cy="5161754"/>
        </p:xfrm>
        <a:graphic>
          <a:graphicData uri="http://schemas.openxmlformats.org/drawingml/2006/table">
            <a:tbl>
              <a:tblPr/>
              <a:tblGrid>
                <a:gridCol w="1956124"/>
                <a:gridCol w="1943423"/>
                <a:gridCol w="1867210"/>
                <a:gridCol w="2010108"/>
              </a:tblGrid>
              <a:tr h="45770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BASES DE DATOS GEOGRÁFICOS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GEOPORTALES Y GEOSERVICIOS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SISTEMAS DE INFORMACIÓN GEOGRÁFICA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METADATOS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Kitts and Nevis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278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5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53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53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8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65040" y="422035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Para Integración,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rganización y Difusión de Información Geográfica 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584" y="381"/>
            <a:ext cx="777686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Clasificación de Capacidades y Competencias para una IDE</a:t>
            </a:r>
            <a:endParaRPr lang="es-MX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1600982"/>
            <a:ext cx="4824536" cy="2031158"/>
          </a:xfrm>
        </p:spPr>
        <p:txBody>
          <a:bodyPr>
            <a:noAutofit/>
          </a:bodyPr>
          <a:lstStyle/>
          <a:p>
            <a:pPr algn="just" fontAlgn="base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abril pasado, México presentó cuatro nuevos proyectos de cooperación, reiterando el papel de la Asociación de Estados del Caribe para promover la cooperación entre los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miembros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estos proyectos consiste en la integración de la plataforma de información espacial en el Caribe </a:t>
            </a:r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objetivo de que los países miembros de la AEC mejoren su capacidad de prevención y atención de problemas futuros ocasionados por fenómenos naturales y antropogénicos</a:t>
            </a:r>
          </a:p>
        </p:txBody>
      </p:sp>
      <p:pic>
        <p:nvPicPr>
          <p:cNvPr id="11" name="Picture 3" descr="C:\Users\rolando.ocampo\Desktop\ROA\Personal\foto AEC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010" y="1847663"/>
            <a:ext cx="3592990" cy="2022937"/>
          </a:xfrm>
          <a:prstGeom prst="rect">
            <a:avLst/>
          </a:prstGeom>
          <a:noFill/>
        </p:spPr>
      </p:pic>
      <p:pic>
        <p:nvPicPr>
          <p:cNvPr id="8" name="4 Marcador de contenido" descr="logo-estados-del-cari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9998" y="-3271"/>
            <a:ext cx="5394001" cy="1588554"/>
          </a:xfrm>
          <a:prstGeom prst="rect">
            <a:avLst/>
          </a:prstGeom>
        </p:spPr>
      </p:pic>
      <p:pic>
        <p:nvPicPr>
          <p:cNvPr id="10" name="9 Imagen" descr="Declaracion-de-Meri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8910" y="3861928"/>
            <a:ext cx="5668222" cy="215936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374280"/>
            <a:ext cx="3829722" cy="70675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s-MX" dirty="0" smtClean="0">
                <a:solidFill>
                  <a:srgbClr val="002060"/>
                </a:solidFill>
                <a:latin typeface="Calibri"/>
              </a:rPr>
              <a:t>Sexta Cumbre  de la Asociación de Estados del Caribe  </a:t>
            </a:r>
            <a:endParaRPr lang="es-MX" sz="4200" kern="120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01777"/>
              </p:ext>
            </p:extLst>
          </p:nvPr>
        </p:nvGraphicFramePr>
        <p:xfrm>
          <a:off x="1485900" y="836720"/>
          <a:ext cx="6470475" cy="4942362"/>
        </p:xfrm>
        <a:graphic>
          <a:graphicData uri="http://schemas.openxmlformats.org/drawingml/2006/table">
            <a:tbl>
              <a:tblPr/>
              <a:tblGrid>
                <a:gridCol w="2156825"/>
                <a:gridCol w="2156825"/>
                <a:gridCol w="2156825"/>
              </a:tblGrid>
              <a:tr h="504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ANÁLISIS Y USO DE LA INFORMACIÓN GEOGRÁFICA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MODELOS DIGITALES DE ELEVACIÓN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GEOESTADÍSTICA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and 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Kitts and Nevis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Vincent and the Grenadines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and 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331640" y="476672"/>
            <a:ext cx="75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Uso de la Información </a:t>
            </a:r>
            <a:r>
              <a:rPr lang="es-MX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Geospacial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toma de decisiones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71600" y="55018"/>
            <a:ext cx="7776864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Clasificación de Capacidades y Competencias para una IDE</a:t>
            </a:r>
            <a:endParaRPr lang="es-MX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75448"/>
              </p:ext>
            </p:extLst>
          </p:nvPr>
        </p:nvGraphicFramePr>
        <p:xfrm>
          <a:off x="2123728" y="908720"/>
          <a:ext cx="5081736" cy="4931461"/>
        </p:xfrm>
        <a:graphic>
          <a:graphicData uri="http://schemas.openxmlformats.org/drawingml/2006/table">
            <a:tbl>
              <a:tblPr/>
              <a:tblGrid>
                <a:gridCol w="2504864"/>
                <a:gridCol w="2576872"/>
              </a:tblGrid>
              <a:tr h="49314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ESTÁNDARES DE INFORMACIÓN GEOGRÁFICA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PROGRAMACIÓN Y DESARROLLO DE APLICACIONES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Grenadines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Antigua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Barbuda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Lucia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Guadeloupe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St. Maarten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Trinidad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Tobago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Kitts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4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Nevis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 </a:t>
                      </a:r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Vincent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Grenadines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Saint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Lucia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5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Martinique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771800" y="4766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Competencias Transversales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3568" y="55018"/>
            <a:ext cx="777686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Clasificación de Capacidades y Competencias para una IDE</a:t>
            </a:r>
            <a:endParaRPr lang="es-MX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5040560" cy="1362075"/>
          </a:xfrm>
        </p:spPr>
        <p:txBody>
          <a:bodyPr/>
          <a:lstStyle/>
          <a:p>
            <a:pPr algn="ctr"/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</a:t>
            </a: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prioritarios</a:t>
            </a:r>
            <a:b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55776" y="263691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</a:rPr>
              <a:t>1. Geodesia</a:t>
            </a:r>
          </a:p>
          <a:p>
            <a:r>
              <a:rPr lang="es-MX" sz="3200" b="1" dirty="0" smtClean="0">
                <a:solidFill>
                  <a:schemeClr val="tx2"/>
                </a:solidFill>
              </a:rPr>
              <a:t>2. Cartografía</a:t>
            </a:r>
          </a:p>
          <a:p>
            <a:r>
              <a:rPr lang="es-MX" sz="3200" b="1" dirty="0" smtClean="0">
                <a:solidFill>
                  <a:schemeClr val="tx2"/>
                </a:solidFill>
              </a:rPr>
              <a:t>3. Mapa Digital de México</a:t>
            </a:r>
            <a:endParaRPr lang="es-MX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GEODESIA</a:t>
            </a:r>
            <a:br>
              <a:rPr lang="es-MX" dirty="0" smtClean="0">
                <a:solidFill>
                  <a:schemeClr val="tx2"/>
                </a:solidFill>
              </a:rPr>
            </a:br>
            <a:r>
              <a:rPr lang="es-MX" sz="1600" dirty="0" smtClean="0">
                <a:solidFill>
                  <a:srgbClr val="002060"/>
                </a:solidFill>
              </a:rPr>
              <a:t>Temarios propuestos</a:t>
            </a:r>
            <a:endParaRPr lang="es-MX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90347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" y="404664"/>
            <a:ext cx="908148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6" y="308475"/>
            <a:ext cx="8546007" cy="62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82065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8410" cy="47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1988840"/>
            <a:ext cx="4608512" cy="1362075"/>
          </a:xfrm>
        </p:spPr>
        <p:txBody>
          <a:bodyPr/>
          <a:lstStyle/>
          <a:p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Calendario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9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204864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proyecto promueve la participación del Caribe en la iniciativa sobre la gestión de la información geoespacial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(UN-GGIM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con el fin de contar con información confiable y oportuna para promover el desarrollo de sus sociedades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proyecto incluye el suministro 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países del Caribe que requieren equipamiento tecnológico y proporciona una inversión de 4,5 millones de dólares.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Users\rolando.ocampo\Desktop\ROA\Personal\foteo A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5" y="1625866"/>
            <a:ext cx="3385430" cy="2190410"/>
          </a:xfrm>
          <a:prstGeom prst="rect">
            <a:avLst/>
          </a:prstGeom>
          <a:noFill/>
        </p:spPr>
      </p:pic>
      <p:pic>
        <p:nvPicPr>
          <p:cNvPr id="9" name="11 Imagen" descr="DrSo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624" y="3789040"/>
            <a:ext cx="3384376" cy="2095514"/>
          </a:xfrm>
          <a:prstGeom prst="rect">
            <a:avLst/>
          </a:prstGeom>
        </p:spPr>
      </p:pic>
      <p:pic>
        <p:nvPicPr>
          <p:cNvPr id="10" name="4 Marcador de contenido" descr="logo-estados-del-cari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-33453"/>
            <a:ext cx="5868144" cy="1728191"/>
          </a:xfrm>
          <a:prstGeom prst="rect">
            <a:avLst/>
          </a:prstGeom>
        </p:spPr>
      </p:pic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0" y="157345"/>
            <a:ext cx="3829722" cy="7067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s-MX" sz="2000" dirty="0">
                <a:solidFill>
                  <a:srgbClr val="336699">
                    <a:lumMod val="75000"/>
                  </a:srgbClr>
                </a:solidFill>
                <a:latin typeface="Calibri"/>
              </a:rPr>
              <a:t>Sexta Cumbre  de la Asociación de Estados del Caribe</a:t>
            </a:r>
            <a:endParaRPr lang="en-US" sz="2000" b="1" kern="1200" dirty="0">
              <a:solidFill>
                <a:srgbClr val="336699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1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631" y="904635"/>
            <a:ext cx="7484738" cy="50487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27784" y="3326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 de atención</a:t>
            </a:r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32259" y="5013920"/>
            <a:ext cx="6400800" cy="791344"/>
          </a:xfrm>
        </p:spPr>
        <p:txBody>
          <a:bodyPr/>
          <a:lstStyle/>
          <a:p>
            <a:pPr algn="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SEPTIEMBRE, 2014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3080" y="724838"/>
            <a:ext cx="799288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Proyecto para el Fortalecimiento de las Infraestructuras de Datos Espaciales en los </a:t>
            </a:r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Estados </a:t>
            </a: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s-MX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iembros y Territorios de </a:t>
            </a:r>
            <a:r>
              <a:rPr lang="es-MX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Asociación de Estados del Caribe</a:t>
            </a:r>
            <a:endParaRPr lang="es-MX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25724" y="2452738"/>
            <a:ext cx="77724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MX" sz="4000" noProof="1" smtClean="0"/>
              <a:t>Avances</a:t>
            </a:r>
            <a:endParaRPr lang="es-MX" sz="4000" noProof="1"/>
          </a:p>
        </p:txBody>
      </p:sp>
    </p:spTree>
    <p:extLst>
      <p:ext uri="{BB962C8B-B14F-4D97-AF65-F5344CB8AC3E}">
        <p14:creationId xmlns:p14="http://schemas.microsoft.com/office/powerpoint/2010/main" val="34597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2234" y="303588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15 Rectángulo"/>
          <p:cNvSpPr/>
          <p:nvPr/>
        </p:nvSpPr>
        <p:spPr bwMode="auto">
          <a:xfrm>
            <a:off x="4715264" y="3595218"/>
            <a:ext cx="4124845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15. St. Maarten </a:t>
            </a:r>
            <a:endParaRPr lang="en-US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4 Rectángulo"/>
          <p:cNvSpPr/>
          <p:nvPr/>
        </p:nvSpPr>
        <p:spPr bwMode="auto">
          <a:xfrm>
            <a:off x="267101" y="824236"/>
            <a:ext cx="3920924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00609" y="824236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1.  Antigua y Barbuda</a:t>
            </a:r>
          </a:p>
        </p:txBody>
      </p:sp>
      <p:sp>
        <p:nvSpPr>
          <p:cNvPr id="6" name="6 Rectángulo"/>
          <p:cNvSpPr/>
          <p:nvPr/>
        </p:nvSpPr>
        <p:spPr bwMode="auto">
          <a:xfrm>
            <a:off x="267101" y="1400300"/>
            <a:ext cx="3905553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7 Rectángulo"/>
          <p:cNvSpPr/>
          <p:nvPr/>
        </p:nvSpPr>
        <p:spPr bwMode="auto">
          <a:xfrm>
            <a:off x="267101" y="1976364"/>
            <a:ext cx="3920924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8 Rectángulo"/>
          <p:cNvSpPr/>
          <p:nvPr/>
        </p:nvSpPr>
        <p:spPr bwMode="auto">
          <a:xfrm>
            <a:off x="288251" y="3076818"/>
            <a:ext cx="3926932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9 Rectángulo"/>
          <p:cNvSpPr/>
          <p:nvPr/>
        </p:nvSpPr>
        <p:spPr bwMode="auto">
          <a:xfrm>
            <a:off x="301237" y="4149930"/>
            <a:ext cx="3960440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10 Rectángulo"/>
          <p:cNvSpPr/>
          <p:nvPr/>
        </p:nvSpPr>
        <p:spPr bwMode="auto">
          <a:xfrm>
            <a:off x="4713246" y="825243"/>
            <a:ext cx="4118581" cy="41341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11 Rectángulo"/>
          <p:cNvSpPr/>
          <p:nvPr/>
        </p:nvSpPr>
        <p:spPr bwMode="auto">
          <a:xfrm>
            <a:off x="4736461" y="1399411"/>
            <a:ext cx="4071477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11. Jamaica</a:t>
            </a:r>
            <a:endParaRPr lang="en-US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12 Rectángulo"/>
          <p:cNvSpPr/>
          <p:nvPr/>
        </p:nvSpPr>
        <p:spPr bwMode="auto">
          <a:xfrm>
            <a:off x="295517" y="3581794"/>
            <a:ext cx="3930122" cy="45703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13 Rectángulo"/>
          <p:cNvSpPr/>
          <p:nvPr/>
        </p:nvSpPr>
        <p:spPr bwMode="auto">
          <a:xfrm>
            <a:off x="4715265" y="3046427"/>
            <a:ext cx="4100959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14. </a:t>
            </a:r>
            <a:r>
              <a:rPr lang="es-MX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Santa Lucía</a:t>
            </a:r>
            <a:endParaRPr lang="es-MX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4" name="14 Rectángulo"/>
          <p:cNvSpPr/>
          <p:nvPr/>
        </p:nvSpPr>
        <p:spPr bwMode="auto">
          <a:xfrm>
            <a:off x="4735653" y="5218230"/>
            <a:ext cx="4104456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15 Rectángulo"/>
          <p:cNvSpPr/>
          <p:nvPr/>
        </p:nvSpPr>
        <p:spPr bwMode="auto">
          <a:xfrm>
            <a:off x="4719546" y="2432905"/>
            <a:ext cx="4104456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300609" y="1438800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2. Bahamas</a:t>
            </a: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300609" y="1976364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3. Barbados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99781" y="3112822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>
                <a:solidFill>
                  <a:srgbClr val="336699">
                    <a:lumMod val="75000"/>
                  </a:srgbClr>
                </a:solidFill>
                <a:latin typeface="Calibri"/>
              </a:rPr>
              <a:t>5</a:t>
            </a: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. Dominica</a:t>
            </a: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334745" y="4149930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>
                <a:solidFill>
                  <a:srgbClr val="336699">
                    <a:lumMod val="75000"/>
                  </a:srgbClr>
                </a:solidFill>
                <a:latin typeface="Calibri"/>
              </a:rPr>
              <a:t>7</a:t>
            </a: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. Granada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4766561" y="825243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10. </a:t>
            </a:r>
            <a:r>
              <a:rPr lang="es-MX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Haití</a:t>
            </a: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287832" y="3659539"/>
            <a:ext cx="3068804" cy="3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336699">
                    <a:lumMod val="75000"/>
                  </a:srgbClr>
                </a:solidFill>
                <a:latin typeface="Calibri"/>
              </a:rPr>
              <a:t>6</a:t>
            </a: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. </a:t>
            </a:r>
            <a:r>
              <a:rPr lang="es-MX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República Dominicana</a:t>
            </a:r>
            <a:endParaRPr lang="es-MX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4728935" y="5275707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18. Trinidad y Tobago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3660" y="5250727"/>
            <a:ext cx="552563" cy="36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31 Imagen" descr="Bahamian Flag - The National Flag of The Bahamas">
            <a:hlinkClick r:id="rId4"/>
          </p:cNvPr>
          <p:cNvPicPr/>
          <p:nvPr/>
        </p:nvPicPr>
        <p:blipFill>
          <a:blip r:embed="rId5" cstate="print">
            <a:lum bright="12000" contrast="5000"/>
          </a:blip>
          <a:srcRect/>
          <a:stretch>
            <a:fillRect/>
          </a:stretch>
        </p:blipFill>
        <p:spPr bwMode="auto">
          <a:xfrm>
            <a:off x="3647987" y="1432506"/>
            <a:ext cx="540038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32 Imagen" descr="Barbados Fla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477" y="2038081"/>
            <a:ext cx="522000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33 Imagen" descr="File:Flag of Dominica.sv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3948" y="3087672"/>
            <a:ext cx="521622" cy="3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34 Imagen" descr="File:Flag of Grenada.sv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7987" y="4193063"/>
            <a:ext cx="559626" cy="3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35 Imagen" descr="https://encrypted-tbn3.gstatic.com/images?q=tbn:ANd9GcQZvQhI3q6vaYZ7ZN0EMercESC5IGV4lc-IPQnmNs7XIAVJpHNdkw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68801" y="855889"/>
            <a:ext cx="515456" cy="31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1236" y="875541"/>
            <a:ext cx="527064" cy="3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73173" y="1453452"/>
            <a:ext cx="533535" cy="36204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22195" y="3614318"/>
            <a:ext cx="580563" cy="36882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70000" y="3079184"/>
            <a:ext cx="554002" cy="391855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4713246" y="2434971"/>
            <a:ext cx="2844497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13</a:t>
            </a:r>
            <a:r>
              <a:rPr lang="es-MX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. San Cristóbal y Nieves</a:t>
            </a:r>
            <a:endParaRPr lang="es-MX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4" name="14 Rectángulo"/>
          <p:cNvSpPr/>
          <p:nvPr/>
        </p:nvSpPr>
        <p:spPr bwMode="auto">
          <a:xfrm>
            <a:off x="4727371" y="4141073"/>
            <a:ext cx="4104456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727371" y="4105643"/>
            <a:ext cx="3588675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16. </a:t>
            </a:r>
            <a:r>
              <a:rPr lang="es-MX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San Vicente y Las Granadinas</a:t>
            </a:r>
            <a:endParaRPr lang="es-MX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68801" y="2489044"/>
            <a:ext cx="563026" cy="37535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57542" y="4174527"/>
            <a:ext cx="549166" cy="33711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268801" y="3638429"/>
            <a:ext cx="557699" cy="342353"/>
          </a:xfrm>
          <a:prstGeom prst="rect">
            <a:avLst/>
          </a:prstGeom>
        </p:spPr>
      </p:pic>
      <p:sp>
        <p:nvSpPr>
          <p:cNvPr id="39" name="15 Rectángulo"/>
          <p:cNvSpPr/>
          <p:nvPr/>
        </p:nvSpPr>
        <p:spPr bwMode="auto">
          <a:xfrm>
            <a:off x="4742930" y="1943478"/>
            <a:ext cx="4073338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12. </a:t>
            </a:r>
            <a:r>
              <a:rPr lang="es-MX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Martinica </a:t>
            </a:r>
            <a:endParaRPr lang="es-MX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0" name="15 Rectángulo"/>
          <p:cNvSpPr/>
          <p:nvPr/>
        </p:nvSpPr>
        <p:spPr bwMode="auto">
          <a:xfrm>
            <a:off x="303544" y="4690396"/>
            <a:ext cx="3958133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r>
              <a:rPr lang="en-US" sz="2000" dirty="0">
                <a:solidFill>
                  <a:srgbClr val="336699">
                    <a:lumMod val="75000"/>
                  </a:srgbClr>
                </a:solidFill>
                <a:latin typeface="Calibri"/>
              </a:rPr>
              <a:t>8</a:t>
            </a: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. Guadalupe</a:t>
            </a:r>
            <a:endParaRPr lang="en-US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1" name="15 Rectángulo"/>
          <p:cNvSpPr/>
          <p:nvPr/>
        </p:nvSpPr>
        <p:spPr bwMode="auto">
          <a:xfrm>
            <a:off x="301237" y="5199061"/>
            <a:ext cx="3936504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r>
              <a:rPr lang="en-US" sz="2000" dirty="0">
                <a:solidFill>
                  <a:srgbClr val="336699">
                    <a:lumMod val="75000"/>
                  </a:srgbClr>
                </a:solidFill>
                <a:latin typeface="Calibri"/>
              </a:rPr>
              <a:t>9</a:t>
            </a: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. Guyana </a:t>
            </a:r>
            <a:endParaRPr lang="en-US" sz="200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33947" y="4725371"/>
            <a:ext cx="554077" cy="39707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47987" y="5218365"/>
            <a:ext cx="586532" cy="38124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271859" y="1988166"/>
            <a:ext cx="539923" cy="364448"/>
          </a:xfrm>
          <a:prstGeom prst="rect">
            <a:avLst/>
          </a:prstGeom>
        </p:spPr>
      </p:pic>
      <p:sp>
        <p:nvSpPr>
          <p:cNvPr id="45" name="1 Título"/>
          <p:cNvSpPr txBox="1">
            <a:spLocks/>
          </p:cNvSpPr>
          <p:nvPr/>
        </p:nvSpPr>
        <p:spPr bwMode="auto">
          <a:xfrm>
            <a:off x="141246" y="-15475"/>
            <a:ext cx="9144000" cy="74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pitchFamily="34" charset="0"/>
              </a:defRPr>
            </a:lvl9pPr>
          </a:lstStyle>
          <a:p>
            <a:pPr marL="514350" lvl="0" indent="-514350">
              <a:defRPr/>
            </a:pPr>
            <a:r>
              <a:rPr lang="es-MX" b="1" dirty="0" smtClean="0">
                <a:solidFill>
                  <a:srgbClr val="336699">
                    <a:lumMod val="75000"/>
                  </a:srgbClr>
                </a:solidFill>
              </a:rPr>
              <a:t>Países del Caribe que participan:</a:t>
            </a:r>
            <a:endParaRPr lang="es-MX" b="1" dirty="0">
              <a:solidFill>
                <a:srgbClr val="336699">
                  <a:lumMod val="75000"/>
                </a:srgbClr>
              </a:solidFill>
            </a:endParaRPr>
          </a:p>
        </p:txBody>
      </p:sp>
      <p:sp>
        <p:nvSpPr>
          <p:cNvPr id="55" name="14 Rectángulo"/>
          <p:cNvSpPr/>
          <p:nvPr/>
        </p:nvSpPr>
        <p:spPr bwMode="auto">
          <a:xfrm>
            <a:off x="4764069" y="4657705"/>
            <a:ext cx="4104456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2 Marcador de contenido"/>
          <p:cNvSpPr txBox="1">
            <a:spLocks/>
          </p:cNvSpPr>
          <p:nvPr/>
        </p:nvSpPr>
        <p:spPr bwMode="auto">
          <a:xfrm>
            <a:off x="4757351" y="4715182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17. Surinam</a:t>
            </a:r>
          </a:p>
        </p:txBody>
      </p:sp>
      <p:sp>
        <p:nvSpPr>
          <p:cNvPr id="58" name="7 Rectángulo"/>
          <p:cNvSpPr/>
          <p:nvPr/>
        </p:nvSpPr>
        <p:spPr bwMode="auto">
          <a:xfrm>
            <a:off x="295517" y="2531712"/>
            <a:ext cx="3920924" cy="43204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2580000" algn="ctr">
              <a:srgbClr val="000000">
                <a:alpha val="2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2 Marcador de contenido"/>
          <p:cNvSpPr txBox="1">
            <a:spLocks/>
          </p:cNvSpPr>
          <p:nvPr/>
        </p:nvSpPr>
        <p:spPr bwMode="auto">
          <a:xfrm>
            <a:off x="329025" y="2531712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14350" indent="-514350"/>
            <a:r>
              <a:rPr lang="en-US" sz="2000" dirty="0">
                <a:solidFill>
                  <a:srgbClr val="336699">
                    <a:lumMod val="75000"/>
                  </a:srgbClr>
                </a:solidFill>
                <a:latin typeface="Calibri"/>
              </a:rPr>
              <a:t>4</a:t>
            </a:r>
            <a:r>
              <a:rPr lang="en-US" sz="2000" dirty="0" smtClean="0">
                <a:solidFill>
                  <a:srgbClr val="336699">
                    <a:lumMod val="75000"/>
                  </a:srgbClr>
                </a:solidFill>
                <a:latin typeface="Calibri"/>
              </a:rPr>
              <a:t>. Cuba</a:t>
            </a:r>
          </a:p>
        </p:txBody>
      </p:sp>
      <p:pic>
        <p:nvPicPr>
          <p:cNvPr id="61" name="Imagen 60" descr="https://www.cia.gov/library/publications/the-world-factbook/graphics/flags/large/cu-lgflag.gif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59" y="2547166"/>
            <a:ext cx="503114" cy="39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flagDialog2_ns" descr="https://www.cia.gov/library/publications/the-world-factbook/graphics/flags/large/ns-lgflag.gif">
            <a:hlinkClick r:id="rId23" tooltip="&quot;&quot;"/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42" y="4688435"/>
            <a:ext cx="577915" cy="388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5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1388093" y="1845392"/>
            <a:ext cx="5994666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endParaRPr lang="es-MX" sz="1500" b="1" kern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2411760" y="3104964"/>
            <a:ext cx="4428492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1350" dirty="0">
              <a:solidFill>
                <a:srgbClr val="33669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1530" y="404664"/>
            <a:ext cx="8568952" cy="662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del Proyecto: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MX" dirty="0">
              <a:solidFill>
                <a:srgbClr val="002060"/>
              </a:solidFill>
              <a:latin typeface="Calibri"/>
            </a:endParaRPr>
          </a:p>
          <a:p>
            <a:pPr algn="just">
              <a:defRPr/>
            </a:pPr>
            <a:r>
              <a:rPr lang="es-MX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</a:t>
            </a: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</a:t>
            </a:r>
            <a:r>
              <a:rPr lang="es-MX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Infraestructuras de Datos Espaciales  en países miembros de la Asociación de Estados del </a:t>
            </a:r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Caribe, para fortalecer la generación, uso e intercambio de información geoespacial</a:t>
            </a: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406" indent="-202406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la brecha en la gestión de información geoespacial de los países de la Región del Caribe con respecto a los demás países del Continente.</a:t>
            </a:r>
          </a:p>
          <a:p>
            <a:pPr marL="266700" indent="-26670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MX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406" indent="-202406" algn="just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la integración y participación de </a:t>
            </a: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del Caribe en la iniciativa UN-GGIM</a:t>
            </a:r>
            <a:r>
              <a:rPr lang="es-MX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Américas</a:t>
            </a:r>
            <a:endParaRPr lang="es-E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MX" b="1" kern="0" dirty="0">
              <a:latin typeface="Calibri"/>
            </a:endParaRPr>
          </a:p>
          <a:p>
            <a:pPr algn="ctr">
              <a:defRPr/>
            </a:pPr>
            <a:endParaRPr lang="es-MX" b="1" kern="0" dirty="0">
              <a:latin typeface="Calibri"/>
            </a:endParaRPr>
          </a:p>
          <a:p>
            <a:pPr algn="ctr">
              <a:defRPr/>
            </a:pPr>
            <a:endParaRPr lang="es-MX" b="1" kern="0" dirty="0">
              <a:latin typeface="Calibri"/>
            </a:endParaRPr>
          </a:p>
          <a:p>
            <a:pPr algn="ctr">
              <a:defRPr/>
            </a:pPr>
            <a:endParaRPr lang="es-MX" b="1" kern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5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62074"/>
          </a:xfrm>
        </p:spPr>
        <p:txBody>
          <a:bodyPr>
            <a:no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Etapas del proyecto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9752" y="1700808"/>
            <a:ext cx="5915000" cy="3384376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Diagnóstico</a:t>
            </a:r>
            <a:endParaRPr lang="es-MX" dirty="0" smtClean="0">
              <a:solidFill>
                <a:srgbClr val="002060"/>
              </a:solidFill>
            </a:endParaRPr>
          </a:p>
          <a:p>
            <a:r>
              <a:rPr lang="es-MX" dirty="0" smtClean="0">
                <a:solidFill>
                  <a:srgbClr val="002060"/>
                </a:solidFill>
              </a:rPr>
              <a:t>Plan de Proyecto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s-MX" dirty="0" smtClean="0">
                <a:solidFill>
                  <a:srgbClr val="002060"/>
                </a:solidFill>
              </a:rPr>
              <a:t>Fortalecimiento de la red geodésica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s-MX" dirty="0" smtClean="0">
                <a:solidFill>
                  <a:srgbClr val="002060"/>
                </a:solidFill>
              </a:rPr>
              <a:t>Mapa Digital del Caribe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s-MX" dirty="0" smtClean="0">
                <a:solidFill>
                  <a:srgbClr val="002060"/>
                </a:solidFill>
              </a:rPr>
              <a:t>Mapa de Cubierta Vegetal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s-MX" dirty="0" smtClean="0">
                <a:solidFill>
                  <a:srgbClr val="002060"/>
                </a:solidFill>
              </a:rPr>
              <a:t>Construcción de capacidades </a:t>
            </a:r>
          </a:p>
          <a:p>
            <a:endParaRPr lang="es-MX" dirty="0" smtClean="0">
              <a:solidFill>
                <a:srgbClr val="002060"/>
              </a:solidFill>
            </a:endParaRPr>
          </a:p>
          <a:p>
            <a:endParaRPr lang="es-MX" dirty="0" smtClean="0">
              <a:solidFill>
                <a:srgbClr val="002060"/>
              </a:solidFill>
            </a:endParaRPr>
          </a:p>
          <a:p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5760640" cy="1362075"/>
          </a:xfrm>
        </p:spPr>
        <p:txBody>
          <a:bodyPr/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6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1605&quot;&gt;&lt;object type=&quot;3&quot; unique_id=&quot;11606&quot;&gt;&lt;property id=&quot;20148&quot; value=&quot;5&quot;/&gt;&lt;property id=&quot;20300&quot; value=&quot;Diapositiva 1&quot;/&gt;&lt;property id=&quot;20307&quot; value=&quot;256&quot;/&gt;&lt;/object&gt;&lt;object type=&quot;3&quot; unique_id=&quot;11607&quot;&gt;&lt;property id=&quot;20148&quot; value=&quot;5&quot;/&gt;&lt;property id=&quot;20300&quot; value=&quot;Diapositiva 2&quot;/&gt;&lt;property id=&quot;20307&quot; value=&quot;257&quot;/&gt;&lt;/object&gt;&lt;object type=&quot;3&quot; unique_id=&quot;11608&quot;&gt;&lt;property id=&quot;20148&quot; value=&quot;5&quot;/&gt;&lt;property id=&quot;20300&quot; value=&quot;Diapositiva 3&quot;/&gt;&lt;property id=&quot;20307&quot; value=&quot;258&quot;/&gt;&lt;/object&gt;&lt;/object&gt;&lt;object type=&quot;8&quot; unique_id=&quot;116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yecto Caribe.potx" id="{6C3C6C59-B85C-4116-9518-DEF0EB921371}" vid="{068DAD5B-5E08-4882-AA54-A8F467F2E8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59DE2FD930DD40B841ECBD192C5025" ma:contentTypeVersion="1" ma:contentTypeDescription="Crear nuevo documento." ma:contentTypeScope="" ma:versionID="25d37653378c2a65ff159b17de7f69d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b85dce115edaa5d1911cb96bd2a399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53A8721-EF7F-494D-9A5D-94E38FBF3372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DE5E6C-94DA-4909-87E3-507E5D092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465C5-3694-491F-BAE2-BA2C94E77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Proyecto Caribe</Template>
  <TotalTime>10836</TotalTime>
  <Words>2427</Words>
  <Application>Microsoft Office PowerPoint</Application>
  <PresentationFormat>Presentación en pantalla (4:3)</PresentationFormat>
  <Paragraphs>1721</Paragraphs>
  <Slides>51</Slides>
  <Notes>28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Helvetica</vt:lpstr>
      <vt:lpstr>Times New Roman</vt:lpstr>
      <vt:lpstr>Trebuchet MS</vt:lpstr>
      <vt:lpstr>Wingdings</vt:lpstr>
      <vt:lpstr>Tema de Office</vt:lpstr>
      <vt:lpstr>Imagen de mapa de bits</vt:lpstr>
      <vt:lpstr>XV REUNION DE LA MACHC Y SEGUNDA CONVENCION MEXICANA DE HIDROGRAFIA</vt:lpstr>
      <vt:lpstr>Presentación de PowerPoint</vt:lpstr>
      <vt:lpstr>Presentación de PowerPoint</vt:lpstr>
      <vt:lpstr> Sexta Cumbre  de la Asociación de Estados del Caribe  </vt:lpstr>
      <vt:lpstr> Sexta Cumbre  de la Asociación de Estados del Caribe</vt:lpstr>
      <vt:lpstr>Presentación de PowerPoint</vt:lpstr>
      <vt:lpstr>Presentación de PowerPoint</vt:lpstr>
      <vt:lpstr>Etapas del proyecto</vt:lpstr>
      <vt:lpstr>Diagnóstico </vt:lpstr>
      <vt:lpstr>Presentación de PowerPoint</vt:lpstr>
      <vt:lpstr>Presentación de PowerPoint</vt:lpstr>
      <vt:lpstr>Presentación de PowerPoint</vt:lpstr>
      <vt:lpstr>Resultados por elemento</vt:lpstr>
      <vt:lpstr>Brechas por país</vt:lpstr>
      <vt:lpstr>Plan del proyecto</vt:lpstr>
      <vt:lpstr>Alcance de las IDE para el Caribe</vt:lpstr>
      <vt:lpstr>Análisis estratégico</vt:lpstr>
      <vt:lpstr>Estrategias</vt:lpstr>
      <vt:lpstr>Despliegue</vt:lpstr>
      <vt:lpstr>Presentación de PowerPoint</vt:lpstr>
      <vt:lpstr>Fortalecimiento de la red geodésica</vt:lpstr>
      <vt:lpstr>Aumentar estaciones GNSS</vt:lpstr>
      <vt:lpstr>Kit Geodésico para la región</vt:lpstr>
      <vt:lpstr>Presentación de PowerPoint</vt:lpstr>
      <vt:lpstr>  mapa DIGITAL del caribe</vt:lpstr>
      <vt:lpstr>Presentación de PowerPoint</vt:lpstr>
      <vt:lpstr>Presentación de PowerPoint</vt:lpstr>
      <vt:lpstr>Presentación de PowerPoint</vt:lpstr>
      <vt:lpstr>mapa de cubierta vegetal</vt:lpstr>
      <vt:lpstr>Presentación de PowerPoint</vt:lpstr>
      <vt:lpstr>Presentación de PowerPoint</vt:lpstr>
      <vt:lpstr>Construcción de capacidades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Cursos prioritarios       </vt:lpstr>
      <vt:lpstr>GEODESIA Temarios propuestos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Calendario </vt:lpstr>
      <vt:lpstr>Presentación de PowerPoint</vt:lpstr>
      <vt:lpstr>Presentación de PowerPoint</vt:lpstr>
    </vt:vector>
  </TitlesOfParts>
  <Company>INEGI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caribe</dc:title>
  <dc:creator>LIMONES GARCIA EFRAIN</dc:creator>
  <cp:lastModifiedBy>Efraín L.</cp:lastModifiedBy>
  <cp:revision>773</cp:revision>
  <dcterms:created xsi:type="dcterms:W3CDTF">2014-05-29T11:43:56Z</dcterms:created>
  <dcterms:modified xsi:type="dcterms:W3CDTF">2014-12-13T06:57:38Z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0x0101001259DE2FD930DD40B841ECBD192C5025</vt:lpwstr>
  </property>
</Properties>
</file>