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4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778625" cy="9478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4580" autoAdjust="0"/>
  </p:normalViewPr>
  <p:slideViewPr>
    <p:cSldViewPr>
      <p:cViewPr>
        <p:scale>
          <a:sx n="100" d="100"/>
          <a:sy n="100" d="100"/>
        </p:scale>
        <p:origin x="-5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2985"/>
        <p:guide pos="21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49263"/>
            <a:ext cx="57467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288" y="114300"/>
            <a:ext cx="29368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2288" y="9004300"/>
            <a:ext cx="58959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77000" y="9004300"/>
            <a:ext cx="2238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50850"/>
            <a:ext cx="57467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0700" y="114300"/>
            <a:ext cx="293687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938213"/>
            <a:ext cx="4741862" cy="355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2288" y="4675188"/>
            <a:ext cx="4627562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0700" y="9004300"/>
            <a:ext cx="59721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78588" y="9004300"/>
            <a:ext cx="225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‹nr.›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16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3950" y="1696662"/>
            <a:ext cx="3598863" cy="892552"/>
          </a:xfrm>
        </p:spPr>
        <p:txBody>
          <a:bodyPr/>
          <a:lstStyle/>
          <a:p>
            <a:r>
              <a:rPr lang="nl-NL" dirty="0" smtClean="0"/>
              <a:t>16th MACHC Conference</a:t>
            </a:r>
            <a:endParaRPr lang="en-US" dirty="0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1.5</a:t>
            </a:r>
          </a:p>
          <a:p>
            <a:endParaRPr lang="nl-NL" dirty="0" smtClean="0"/>
          </a:p>
          <a:p>
            <a:r>
              <a:rPr lang="en-US" noProof="0" dirty="0" smtClean="0"/>
              <a:t>MACHC Action list Review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4921" y="4149080"/>
            <a:ext cx="46450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596509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Procedure for dealing with action list (1)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u="sng" dirty="0" smtClean="0"/>
              <a:t>Open actions</a:t>
            </a:r>
            <a:r>
              <a:rPr lang="en-US" sz="2000" dirty="0" smtClean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Proposal in column status.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Focus </a:t>
            </a:r>
            <a:r>
              <a:rPr lang="en-US" sz="2000" dirty="0"/>
              <a:t>on concrete deliverables, so when deliverables are unclear or actions are overtaken by events, </a:t>
            </a:r>
            <a:r>
              <a:rPr lang="en-US" sz="2000" dirty="0" smtClean="0"/>
              <a:t>close </a:t>
            </a:r>
            <a:r>
              <a:rPr lang="en-US" sz="2000" dirty="0"/>
              <a:t>them. </a:t>
            </a:r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Not </a:t>
            </a:r>
            <a:r>
              <a:rPr lang="en-US" sz="2000" dirty="0"/>
              <a:t>within the remit of </a:t>
            </a:r>
            <a:r>
              <a:rPr lang="en-US" sz="2000" dirty="0" smtClean="0"/>
              <a:t>TOR, close them.</a:t>
            </a:r>
          </a:p>
          <a:p>
            <a:pPr lvl="0"/>
            <a:endParaRPr lang="en-US" sz="2000" dirty="0"/>
          </a:p>
          <a:p>
            <a:pPr lvl="0"/>
            <a:r>
              <a:rPr lang="en-US" sz="2000" u="sng" dirty="0"/>
              <a:t>Continuous </a:t>
            </a:r>
            <a:r>
              <a:rPr lang="en-US" sz="2000" u="sng" dirty="0" smtClean="0"/>
              <a:t>actions.</a:t>
            </a:r>
            <a:r>
              <a:rPr lang="en-US" sz="2000" dirty="0" smtClean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already </a:t>
            </a:r>
            <a:r>
              <a:rPr lang="en-GB" sz="2000" dirty="0" smtClean="0"/>
              <a:t>standing </a:t>
            </a:r>
            <a:r>
              <a:rPr lang="en-GB" sz="2000" dirty="0"/>
              <a:t>activities/responsibilities </a:t>
            </a:r>
            <a:r>
              <a:rPr lang="en-GB" sz="2000" dirty="0" smtClean="0"/>
              <a:t>within </a:t>
            </a:r>
            <a:r>
              <a:rPr lang="en-GB" sz="2000" dirty="0"/>
              <a:t>the MACHC </a:t>
            </a:r>
            <a:r>
              <a:rPr lang="en-GB" sz="2000" dirty="0" smtClean="0"/>
              <a:t>structure, than review no longer </a:t>
            </a:r>
            <a:r>
              <a:rPr lang="en-GB" sz="2000" dirty="0"/>
              <a:t>and </a:t>
            </a:r>
            <a:r>
              <a:rPr lang="en-GB" sz="2000" dirty="0" smtClean="0"/>
              <a:t>close.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Remainder in separate </a:t>
            </a:r>
            <a:r>
              <a:rPr lang="en-GB" sz="2000" dirty="0"/>
              <a:t>list </a:t>
            </a:r>
            <a:r>
              <a:rPr lang="en-GB" sz="2000" dirty="0" smtClean="0"/>
              <a:t>for </a:t>
            </a:r>
            <a:r>
              <a:rPr lang="en-GB" sz="2000" dirty="0"/>
              <a:t>future reference as they do not have a specific deliverable in time</a:t>
            </a:r>
            <a:r>
              <a:rPr lang="en-GB" sz="2000" dirty="0" smtClean="0"/>
              <a:t>.</a:t>
            </a:r>
          </a:p>
          <a:p>
            <a:pPr lvl="0"/>
            <a:endParaRPr lang="en-US" sz="2000" dirty="0"/>
          </a:p>
          <a:p>
            <a:r>
              <a:rPr lang="en-US" sz="2000" u="sng" dirty="0"/>
              <a:t>Completed or closed </a:t>
            </a:r>
            <a:r>
              <a:rPr lang="en-US" sz="2000" u="sng" dirty="0" smtClean="0"/>
              <a:t>actions</a:t>
            </a:r>
            <a:r>
              <a:rPr lang="en-US" sz="20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Stop </a:t>
            </a:r>
            <a:r>
              <a:rPr lang="en-US" sz="2000" dirty="0"/>
              <a:t>reporting them on an action list. </a:t>
            </a:r>
            <a:endParaRPr lang="nl-NL" sz="2000" dirty="0" smtClean="0"/>
          </a:p>
          <a:p>
            <a:pPr lvl="0"/>
            <a:endParaRPr lang="nl-NL" sz="2000" dirty="0"/>
          </a:p>
          <a:p>
            <a:pPr lvl="0"/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i="1" u="sng" dirty="0"/>
          </a:p>
          <a:p>
            <a:r>
              <a:rPr lang="en-GB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755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59137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Procedure for dealing with action list (2)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Chair requested participants </a:t>
            </a:r>
            <a:r>
              <a:rPr lang="en-US" sz="2000" dirty="0"/>
              <a:t>of the MACHC to study this procedure and these proposals beforehand with the aim to save a lot of processing </a:t>
            </a:r>
            <a:r>
              <a:rPr lang="en-US" sz="2000" dirty="0" smtClean="0"/>
              <a:t>time. </a:t>
            </a:r>
          </a:p>
          <a:p>
            <a:endParaRPr lang="en-US" sz="2000" dirty="0"/>
          </a:p>
          <a:p>
            <a:r>
              <a:rPr lang="en-US" sz="2000" dirty="0" smtClean="0"/>
              <a:t>Now concentrate </a:t>
            </a:r>
            <a:r>
              <a:rPr lang="en-US" sz="2000" dirty="0"/>
              <a:t>on the more important issues. </a:t>
            </a:r>
            <a:r>
              <a:rPr lang="en-US" sz="2000" dirty="0" smtClean="0"/>
              <a:t>In presentation potential candidates are selected and highlighted</a:t>
            </a:r>
            <a:r>
              <a:rPr lang="en-US" sz="2000" dirty="0"/>
              <a:t>. </a:t>
            </a:r>
          </a:p>
          <a:p>
            <a:pPr lvl="0"/>
            <a:endParaRPr lang="nl-NL" sz="2000" dirty="0"/>
          </a:p>
          <a:p>
            <a:pPr lvl="0"/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i="1" u="sng" dirty="0"/>
          </a:p>
          <a:p>
            <a:r>
              <a:rPr lang="en-GB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5732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4595836"/>
              </p:ext>
            </p:extLst>
          </p:nvPr>
        </p:nvGraphicFramePr>
        <p:xfrm>
          <a:off x="179512" y="1588259"/>
          <a:ext cx="8784976" cy="4668926"/>
        </p:xfrm>
        <a:graphic>
          <a:graphicData uri="http://schemas.openxmlformats.org/drawingml/2006/table">
            <a:tbl>
              <a:tblPr/>
              <a:tblGrid>
                <a:gridCol w="608695"/>
                <a:gridCol w="783574"/>
                <a:gridCol w="3304873"/>
                <a:gridCol w="869478"/>
                <a:gridCol w="957224"/>
                <a:gridCol w="2261132"/>
              </a:tblGrid>
              <a:tr h="516529"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Action item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6985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Subject mater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Agreement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Responsible party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Due date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74896">
                <a:tc gridSpan="6"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List of actions 15</a:t>
                      </a:r>
                      <a:r>
                        <a:rPr lang="en-US" sz="1200" b="1" baseline="30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MACHC meeting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15.5.2.2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IRCC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Follow up on MACHC paper regarding Maximizing the use of survey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data</a:t>
                      </a:r>
                    </a:p>
                    <a:p>
                      <a:pPr marL="4572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Chair MACHC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XVIth MACHC meeting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Rewrite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. MS encouraged to act in line with IRRC 7 papers 11B/11E in anticipation of IRRC7 action 67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9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15.6.2.3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National report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Technical visit to Haiti postponed to 2016 because of busy political agenda in Haiti.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CB Coordinator, IHB and Chair MACHC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Rewrite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. High level technical visit as CBWP funded has been  superseded by a technical visit by US Authorities.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15.6.2.4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National report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17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I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ALA to assist Haiti in preparing for the technical visit.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IALA and Haiti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XVIth MACHC meeting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Unknown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, TBC by IALA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15.6.2.6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National report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7170" indent="-217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ESRI will try to make its data available to Haiti.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ESRI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XVIth MACHC meeting.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Unknown,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TBC by ESRI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15.6.2.9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National report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Venezuela to make their hydrographic products available to the MACHC.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Venezuela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XVIth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MACHC meeting.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Unknown,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TBD at meeting (MICC Chair?)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15.6.2.11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National report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Spain to assist Mexico and other MACHC countries with the language issue (resolve the issue regarding courses) [</a:t>
                      </a: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  <a:latin typeface="Arial"/>
                          <a:ea typeface="MS Mincho"/>
                          <a:cs typeface="Times New Roman"/>
                        </a:rPr>
                        <a:t>or resources??].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MS Mincho"/>
                          <a:cs typeface="Times New Roman"/>
                        </a:rPr>
                        <a:t>Spain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XVIth</a:t>
                      </a: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MACHC meeting.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Constant,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bilateral activity.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052736"/>
            <a:ext cx="329609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Open action items (1)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9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974244"/>
              </p:ext>
            </p:extLst>
          </p:nvPr>
        </p:nvGraphicFramePr>
        <p:xfrm>
          <a:off x="251520" y="1700808"/>
          <a:ext cx="8568952" cy="3315407"/>
        </p:xfrm>
        <a:graphic>
          <a:graphicData uri="http://schemas.openxmlformats.org/drawingml/2006/table">
            <a:tbl>
              <a:tblPr/>
              <a:tblGrid>
                <a:gridCol w="593728"/>
                <a:gridCol w="764306"/>
                <a:gridCol w="3071678"/>
                <a:gridCol w="1000024"/>
                <a:gridCol w="933685"/>
                <a:gridCol w="2205531"/>
              </a:tblGrid>
              <a:tr h="524594"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Action item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6985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Subject mater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Agreement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Responsible party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Due date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5440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List of actions 14</a:t>
                      </a:r>
                      <a:r>
                        <a:rPr lang="en-US" sz="1200" b="1" baseline="30000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th</a:t>
                      </a:r>
                      <a:r>
                        <a:rPr lang="en-US" sz="1200" b="1" dirty="0">
                          <a:effectLst/>
                          <a:latin typeface="Arial"/>
                          <a:ea typeface="MS Mincho"/>
                          <a:cs typeface="Times New Roman"/>
                        </a:rPr>
                        <a:t> MACHC meeting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5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14.1.13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CB Coordinator to put together a questionnaire to assess how students use the training in their work.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CB Coordinator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 may 2014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Close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. No specific MACHC proposal at CBSC13 as this is a wider issue and a perpetual challenge for the IHO’s CB activities (how success is measured).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71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14.1.25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Chair will send a letter to the IHB with regard to the link between Hydrography and Oceanology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MACHC Chair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March 2014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Rewrite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, all are invited to provide their assessment on the underlying problem and how this effects the Link.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1125538"/>
            <a:ext cx="34243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Open action items (2)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70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3653856"/>
              </p:ext>
            </p:extLst>
          </p:nvPr>
        </p:nvGraphicFramePr>
        <p:xfrm>
          <a:off x="251520" y="1484784"/>
          <a:ext cx="8640960" cy="5152769"/>
        </p:xfrm>
        <a:graphic>
          <a:graphicData uri="http://schemas.openxmlformats.org/drawingml/2006/table">
            <a:tbl>
              <a:tblPr/>
              <a:tblGrid>
                <a:gridCol w="598717"/>
                <a:gridCol w="770728"/>
                <a:gridCol w="3250695"/>
                <a:gridCol w="855224"/>
                <a:gridCol w="941532"/>
                <a:gridCol w="2224064"/>
              </a:tblGrid>
              <a:tr h="479150"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item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6985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Subject mater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Agreement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Responsible party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Due date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Status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213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 of actions 13</a:t>
                      </a:r>
                      <a:r>
                        <a:rPr lang="en-US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3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14.3.6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(13.3.6)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Gulf of Fonseca project: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Decision to continue the project discussions with authorities from the three Member states.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Recognize that the future development of the Gulf of Fonseca can benefit from the works proposed by this project; including hydrography for the safety of navigation, physical oceanography for the protection of the marine environment, and coastal zone management.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Decision to keep this project Regional within Central America as much as possible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PAIGH, Honduras, Nicaragua, </a:t>
                      </a:r>
                      <a:r>
                        <a:rPr lang="it-IT" sz="12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El</a:t>
                      </a:r>
                      <a:r>
                        <a:rPr lang="it-IT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Salvador,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Undetermined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Ongoing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, back brief required at meeting.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Question: Bilateral or MACHC/CB project?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8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14.3.7 (13.3.7)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Investigate the feasibility of Spanish online training similar to that of the Hydrographic Academy of University of Plymouth.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CB Coordinator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MACHC14 meeting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Close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, not feasible within restraints of CBWP (funding). Online training potentially part of FOCAHIMECA project or action 15.6.2.11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83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List of Actions 12th MACHC meeting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052736"/>
            <a:ext cx="329609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Open action items (3)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9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4213" y="1052736"/>
            <a:ext cx="35830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Continuous action items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9824889"/>
              </p:ext>
            </p:extLst>
          </p:nvPr>
        </p:nvGraphicFramePr>
        <p:xfrm>
          <a:off x="395536" y="1628800"/>
          <a:ext cx="8352926" cy="2890758"/>
        </p:xfrm>
        <a:graphic>
          <a:graphicData uri="http://schemas.openxmlformats.org/drawingml/2006/table">
            <a:tbl>
              <a:tblPr/>
              <a:tblGrid>
                <a:gridCol w="579002"/>
                <a:gridCol w="745348"/>
                <a:gridCol w="4138234"/>
                <a:gridCol w="1073956"/>
                <a:gridCol w="827062"/>
                <a:gridCol w="989324"/>
              </a:tblGrid>
              <a:tr h="496969"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Action item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6985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Subject mater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Agreement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Responsible party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Due date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Status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4487">
                <a:tc gridSpan="6">
                  <a:txBody>
                    <a:bodyPr/>
                    <a:lstStyle/>
                    <a:p>
                      <a:pPr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 of actions 15</a:t>
                      </a:r>
                      <a:r>
                        <a:rPr lang="en-US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74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List of actions 14</a:t>
                      </a:r>
                      <a:r>
                        <a:rPr lang="en-US" sz="1200" b="1" baseline="30000" dirty="0"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MS Mincho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2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 of actions 13</a:t>
                      </a:r>
                      <a:r>
                        <a:rPr lang="en-US" sz="1200" b="1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9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14.1.42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(13.1.10)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 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 Member States to include 'sharing experience in dealing with maritime disasters’ as a standing MACHC agenda item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Chair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Continuous action (By 14</a:t>
                      </a:r>
                      <a:r>
                        <a:rPr lang="en-US" sz="1200" baseline="30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meeting)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Ongoing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MS Mincho"/>
                          <a:cs typeface="Times New Roman"/>
                        </a:rPr>
                        <a:t>, as agenda item every MACH meeting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098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 of Actions 12th MACHC meeting</a:t>
                      </a:r>
                      <a:endParaRPr lang="en-US" sz="1200" i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768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767</Words>
  <Application>Microsoft Office PowerPoint</Application>
  <PresentationFormat>Diavoorstelling (4:3)</PresentationFormat>
  <Paragraphs>140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marineEN1</vt:lpstr>
      <vt:lpstr>16th MACHC Conference</vt:lpstr>
      <vt:lpstr>Dia 2</vt:lpstr>
      <vt:lpstr>Dia 3</vt:lpstr>
      <vt:lpstr>Dia 4</vt:lpstr>
      <vt:lpstr>Dia 5</vt:lpstr>
      <vt:lpstr>Dia 6</vt:lpstr>
      <vt:lpstr>Dia 7</vt:lpstr>
    </vt:vector>
  </TitlesOfParts>
  <Company>Ministerie van Defensie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Laptop</cp:lastModifiedBy>
  <cp:revision>164</cp:revision>
  <cp:lastPrinted>2002-08-12T10:42:52Z</cp:lastPrinted>
  <dcterms:created xsi:type="dcterms:W3CDTF">2010-02-03T15:06:20Z</dcterms:created>
  <dcterms:modified xsi:type="dcterms:W3CDTF">2015-12-10T01:51:00Z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