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7" r:id="rId3"/>
    <p:sldId id="283" r:id="rId4"/>
    <p:sldId id="288" r:id="rId5"/>
  </p:sldIdLst>
  <p:sldSz cx="9144000" cy="6858000" type="screen4x3"/>
  <p:notesSz cx="6778625" cy="9478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26" autoAdjust="0"/>
    <p:restoredTop sz="94580" autoAdjust="0"/>
  </p:normalViewPr>
  <p:slideViewPr>
    <p:cSldViewPr>
      <p:cViewPr>
        <p:scale>
          <a:sx n="100" d="100"/>
          <a:sy n="100" d="100"/>
        </p:scale>
        <p:origin x="90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2985"/>
        <p:guide pos="21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49263"/>
            <a:ext cx="57467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288" y="114300"/>
            <a:ext cx="29368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2288" y="9004300"/>
            <a:ext cx="58959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77000" y="9004300"/>
            <a:ext cx="2238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50850"/>
            <a:ext cx="57467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0700" y="114300"/>
            <a:ext cx="293687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938213"/>
            <a:ext cx="4741862" cy="355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2288" y="4675188"/>
            <a:ext cx="4627562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0700" y="9004300"/>
            <a:ext cx="59721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78588" y="9004300"/>
            <a:ext cx="225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‹nr.›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16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4303610"/>
            <a:ext cx="4641282" cy="19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1.6</a:t>
            </a:r>
          </a:p>
          <a:p>
            <a:endParaRPr lang="nl-NL" dirty="0" smtClean="0"/>
          </a:p>
          <a:p>
            <a:r>
              <a:rPr lang="en-US" noProof="0" dirty="0" smtClean="0"/>
              <a:t>MACHC Statutes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28745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Outstanding issues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Guaranteed translation service by host or not?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See slides for written option in </a:t>
            </a:r>
            <a:r>
              <a:rPr lang="en-GB" sz="2000" dirty="0" smtClean="0">
                <a:solidFill>
                  <a:srgbClr val="0070C0"/>
                </a:solidFill>
              </a:rPr>
              <a:t>blue</a:t>
            </a:r>
            <a:r>
              <a:rPr lang="en-GB" sz="2000" dirty="0" smtClean="0"/>
              <a:t>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Art 11 d) “…..encouraged </a:t>
            </a:r>
            <a:r>
              <a:rPr lang="en-US" sz="2000" dirty="0" smtClean="0"/>
              <a:t>to provide in-kind and/or financial support </a:t>
            </a:r>
            <a:r>
              <a:rPr lang="en-US" sz="2000" dirty="0" smtClean="0"/>
              <a:t>….” as part of Terms Of </a:t>
            </a:r>
            <a:r>
              <a:rPr lang="en-US" sz="2000" dirty="0" smtClean="0"/>
              <a:t>R</a:t>
            </a:r>
            <a:r>
              <a:rPr lang="en-US" sz="2000" dirty="0" smtClean="0"/>
              <a:t>eference or as an continuous action item?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457200" indent="-457200">
              <a:buFont typeface="+mj-lt"/>
              <a:buAutoNum type="arabicPeriod" startAt="3"/>
            </a:pPr>
            <a:r>
              <a:rPr lang="en-GB" sz="2000" dirty="0" smtClean="0"/>
              <a:t>Accept new action item on written translations?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“Member States to consider how to provide written translations of MACHC documents to and from Spanish, for instance as a voluntary service by a Member State”.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08897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1" y="1125538"/>
            <a:ext cx="79922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Amendment related to actions 15.4.2.1, 15.4.2.2 and 15.5.2.1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162" y="1988840"/>
            <a:ext cx="8027293" cy="378565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ARTICLE 11: OF EXPENSES</a:t>
            </a:r>
          </a:p>
          <a:p>
            <a:r>
              <a:rPr lang="en-US" sz="2000" dirty="0" smtClean="0"/>
              <a:t>d)	</a:t>
            </a:r>
            <a:r>
              <a:rPr lang="en-US" sz="2000" dirty="0" smtClean="0">
                <a:solidFill>
                  <a:srgbClr val="0070C0"/>
                </a:solidFill>
              </a:rPr>
              <a:t>In order to support Spanish speaking participants at meetings of the Commission (see Article 13), all participants are strongly encouraged to provide in-kind and/or financial support to enable continuous interpretation at the meetings.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ARTICLE 13: Of THE LANGUAGES OF THE COMMISION</a:t>
            </a:r>
          </a:p>
          <a:p>
            <a:pPr marL="457200" indent="-457200">
              <a:buAutoNum type="alphaLcParenR"/>
            </a:pPr>
            <a:r>
              <a:rPr lang="en-US" sz="2000" dirty="0" smtClean="0"/>
              <a:t>The </a:t>
            </a:r>
            <a:r>
              <a:rPr lang="en-US" sz="2000" dirty="0" smtClean="0"/>
              <a:t>working language of the Commission shall be English, </a:t>
            </a:r>
            <a:r>
              <a:rPr lang="en-US" sz="2000" dirty="0" smtClean="0">
                <a:solidFill>
                  <a:srgbClr val="00B050"/>
                </a:solidFill>
              </a:rPr>
              <a:t>with continuous interpretation at meetings to and from Spanish being </a:t>
            </a:r>
            <a:r>
              <a:rPr lang="en-US" sz="2000" dirty="0" smtClean="0">
                <a:solidFill>
                  <a:srgbClr val="00B050"/>
                </a:solidFill>
              </a:rPr>
              <a:t>provided….. </a:t>
            </a:r>
          </a:p>
          <a:p>
            <a:pPr marL="914400" lvl="1" indent="-457200"/>
            <a:r>
              <a:rPr lang="en-US" sz="2000" dirty="0" smtClean="0">
                <a:solidFill>
                  <a:srgbClr val="00B050"/>
                </a:solidFill>
              </a:rPr>
              <a:t>-</a:t>
            </a:r>
            <a:r>
              <a:rPr lang="en-US" sz="2000" i="1" dirty="0" smtClean="0">
                <a:solidFill>
                  <a:srgbClr val="00B050"/>
                </a:solidFill>
              </a:rPr>
              <a:t>option </a:t>
            </a:r>
            <a:r>
              <a:rPr lang="en-US" sz="2000" i="1" dirty="0" smtClean="0">
                <a:solidFill>
                  <a:srgbClr val="00B050"/>
                </a:solidFill>
              </a:rPr>
              <a:t>1: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whenever </a:t>
            </a:r>
            <a:r>
              <a:rPr lang="en-US" sz="2000" dirty="0" smtClean="0">
                <a:solidFill>
                  <a:srgbClr val="00B050"/>
                </a:solidFill>
              </a:rPr>
              <a:t>resources allow (see Article 11d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</a:p>
          <a:p>
            <a:pPr marL="914400" lvl="1" indent="-457200"/>
            <a:r>
              <a:rPr lang="en-US" sz="2000" dirty="0" smtClean="0">
                <a:solidFill>
                  <a:srgbClr val="00B0F0"/>
                </a:solidFill>
              </a:rPr>
              <a:t>-</a:t>
            </a:r>
            <a:r>
              <a:rPr lang="en-US" sz="2000" i="1" dirty="0" smtClean="0">
                <a:solidFill>
                  <a:srgbClr val="0070C0"/>
                </a:solidFill>
              </a:rPr>
              <a:t>option 2: </a:t>
            </a:r>
            <a:r>
              <a:rPr lang="en-US" sz="2000" dirty="0" smtClean="0">
                <a:solidFill>
                  <a:srgbClr val="0070C0"/>
                </a:solidFill>
              </a:rPr>
              <a:t>as </a:t>
            </a:r>
            <a:r>
              <a:rPr lang="en-US" sz="2000" dirty="0" smtClean="0">
                <a:solidFill>
                  <a:srgbClr val="0070C0"/>
                </a:solidFill>
              </a:rPr>
              <a:t>part of the host </a:t>
            </a:r>
            <a:r>
              <a:rPr lang="en-US" sz="2000" dirty="0" smtClean="0">
                <a:solidFill>
                  <a:srgbClr val="0070C0"/>
                </a:solidFill>
              </a:rPr>
              <a:t>responsibilities.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56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2" y="1125538"/>
            <a:ext cx="65520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Amendment related to action 15.4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162" y="1988840"/>
            <a:ext cx="8027293" cy="378565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ARTICLE </a:t>
            </a:r>
            <a:r>
              <a:rPr lang="en-US" sz="2000" dirty="0"/>
              <a:t>11: OF EXPENSES</a:t>
            </a:r>
          </a:p>
          <a:p>
            <a:r>
              <a:rPr lang="en-US" sz="2000" dirty="0"/>
              <a:t>a)	The Chair and the host country shall be responsible for the </a:t>
            </a:r>
            <a:r>
              <a:rPr lang="en-US" sz="2000" dirty="0" err="1"/>
              <a:t>organisation</a:t>
            </a:r>
            <a:r>
              <a:rPr lang="en-US" sz="2000" dirty="0"/>
              <a:t> of the Conferences </a:t>
            </a:r>
            <a:r>
              <a:rPr lang="en-US" sz="2000" strike="sngStrike" dirty="0">
                <a:solidFill>
                  <a:srgbClr val="FF0000"/>
                </a:solidFill>
              </a:rPr>
              <a:t>and shall pay the expenses except those described below</a:t>
            </a:r>
            <a:r>
              <a:rPr lang="en-US" sz="2000" dirty="0"/>
              <a:t>.</a:t>
            </a:r>
          </a:p>
          <a:p>
            <a:r>
              <a:rPr lang="en-US" sz="2000" dirty="0"/>
              <a:t>b)	Travelling, hotel and per diem expenses of </a:t>
            </a:r>
            <a:r>
              <a:rPr lang="en-US" sz="2000" strike="sngStrike" dirty="0">
                <a:solidFill>
                  <a:srgbClr val="FF0000"/>
                </a:solidFill>
              </a:rPr>
              <a:t>the delegates</a:t>
            </a:r>
            <a:r>
              <a:rPr lang="en-US" sz="2000" dirty="0">
                <a:solidFill>
                  <a:srgbClr val="FF0000"/>
                </a:solidFill>
              </a:rPr>
              <a:t> participants at Conferences</a:t>
            </a:r>
            <a:r>
              <a:rPr lang="en-US" sz="2000" dirty="0"/>
              <a:t> shall be </a:t>
            </a:r>
            <a:r>
              <a:rPr lang="en-US" sz="2000" dirty="0">
                <a:solidFill>
                  <a:srgbClr val="FF0000"/>
                </a:solidFill>
              </a:rPr>
              <a:t>the responsibility of </a:t>
            </a:r>
            <a:r>
              <a:rPr lang="en-US" sz="2000" dirty="0" smtClean="0">
                <a:solidFill>
                  <a:srgbClr val="FF0000"/>
                </a:solidFill>
              </a:rPr>
              <a:t>the nation or the </a:t>
            </a:r>
            <a:r>
              <a:rPr lang="en-US" sz="2000" dirty="0" err="1" smtClean="0">
                <a:solidFill>
                  <a:srgbClr val="FF0000"/>
                </a:solidFill>
              </a:rPr>
              <a:t>organisation</a:t>
            </a:r>
            <a:r>
              <a:rPr lang="en-US" sz="2000" dirty="0" smtClean="0">
                <a:solidFill>
                  <a:srgbClr val="FF0000"/>
                </a:solidFill>
              </a:rPr>
              <a:t> of the participants.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c)</a:t>
            </a: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All expenses related to the provision of the venue and associated facilities for Conferences shall be the responsibility of the host </a:t>
            </a:r>
            <a:r>
              <a:rPr lang="en-US" sz="2000" dirty="0" smtClean="0">
                <a:solidFill>
                  <a:srgbClr val="FF0000"/>
                </a:solidFill>
              </a:rPr>
              <a:t>country, </a:t>
            </a:r>
            <a:r>
              <a:rPr lang="en-US" sz="2000" i="1" dirty="0" smtClean="0">
                <a:solidFill>
                  <a:srgbClr val="0070C0"/>
                </a:solidFill>
              </a:rPr>
              <a:t>[option</a:t>
            </a:r>
            <a:r>
              <a:rPr lang="en-US" sz="2000" i="1" dirty="0" smtClean="0">
                <a:solidFill>
                  <a:srgbClr val="0070C0"/>
                </a:solidFill>
              </a:rPr>
              <a:t>] </a:t>
            </a:r>
            <a:r>
              <a:rPr lang="en-US" sz="2000" dirty="0" smtClean="0">
                <a:solidFill>
                  <a:srgbClr val="0070C0"/>
                </a:solidFill>
              </a:rPr>
              <a:t>including </a:t>
            </a:r>
            <a:r>
              <a:rPr lang="en-US" sz="2000" dirty="0" smtClean="0">
                <a:solidFill>
                  <a:srgbClr val="0070C0"/>
                </a:solidFill>
              </a:rPr>
              <a:t>translation </a:t>
            </a:r>
            <a:r>
              <a:rPr lang="en-US" sz="2000" dirty="0" smtClean="0">
                <a:solidFill>
                  <a:srgbClr val="0070C0"/>
                </a:solidFill>
              </a:rPr>
              <a:t>services.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06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120</Words>
  <Application>Microsoft Office PowerPoint</Application>
  <PresentationFormat>Diavoorstelling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marineEN1</vt:lpstr>
      <vt:lpstr>Dia 1</vt:lpstr>
      <vt:lpstr>Dia 2</vt:lpstr>
      <vt:lpstr>Dia 3</vt:lpstr>
      <vt:lpstr>Dia 4</vt:lpstr>
    </vt:vector>
  </TitlesOfParts>
  <Company>Ministerie van Defensie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Laptop</cp:lastModifiedBy>
  <cp:revision>157</cp:revision>
  <cp:lastPrinted>2002-08-12T10:42:52Z</cp:lastPrinted>
  <dcterms:created xsi:type="dcterms:W3CDTF">2010-02-03T15:06:20Z</dcterms:created>
  <dcterms:modified xsi:type="dcterms:W3CDTF">2015-12-10T22:53:18Z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