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8"/>
  </p:notesMasterIdLst>
  <p:handoutMasterIdLst>
    <p:handoutMasterId r:id="rId29"/>
  </p:handoutMasterIdLst>
  <p:sldIdLst>
    <p:sldId id="535" r:id="rId2"/>
    <p:sldId id="583" r:id="rId3"/>
    <p:sldId id="536" r:id="rId4"/>
    <p:sldId id="582" r:id="rId5"/>
    <p:sldId id="539" r:id="rId6"/>
    <p:sldId id="584" r:id="rId7"/>
    <p:sldId id="585" r:id="rId8"/>
    <p:sldId id="557" r:id="rId9"/>
    <p:sldId id="588" r:id="rId10"/>
    <p:sldId id="540" r:id="rId11"/>
    <p:sldId id="576" r:id="rId12"/>
    <p:sldId id="589" r:id="rId13"/>
    <p:sldId id="590" r:id="rId14"/>
    <p:sldId id="581" r:id="rId15"/>
    <p:sldId id="569" r:id="rId16"/>
    <p:sldId id="592" r:id="rId17"/>
    <p:sldId id="593" r:id="rId18"/>
    <p:sldId id="594" r:id="rId19"/>
    <p:sldId id="571" r:id="rId20"/>
    <p:sldId id="595" r:id="rId21"/>
    <p:sldId id="591" r:id="rId22"/>
    <p:sldId id="547" r:id="rId23"/>
    <p:sldId id="579" r:id="rId24"/>
    <p:sldId id="538" r:id="rId25"/>
    <p:sldId id="586" r:id="rId26"/>
    <p:sldId id="587" r:id="rId27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FF"/>
    <a:srgbClr val="66CCFF"/>
    <a:srgbClr val="F89400"/>
    <a:srgbClr val="B29EFA"/>
    <a:srgbClr val="BCADEB"/>
    <a:srgbClr val="C19DFB"/>
    <a:srgbClr val="908BF9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1" autoAdjust="0"/>
    <p:restoredTop sz="86444" autoAdjust="0"/>
  </p:normalViewPr>
  <p:slideViewPr>
    <p:cSldViewPr>
      <p:cViewPr>
        <p:scale>
          <a:sx n="50" d="100"/>
          <a:sy n="50" d="100"/>
        </p:scale>
        <p:origin x="-164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313C19D-616B-4825-9EB6-56DA06C3057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3082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4EA165E-E13C-4250-8114-216904C5A38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72421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0782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9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0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1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2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3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4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5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6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7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8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9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0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</p:grpSp>
      <p:sp>
        <p:nvSpPr>
          <p:cNvPr id="58884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5946" y="2564904"/>
            <a:ext cx="6400800" cy="316395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pic>
        <p:nvPicPr>
          <p:cNvPr id="44" name="Picture 43" descr="IHO Colour-transparent-small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80456" y="780379"/>
            <a:ext cx="729701" cy="970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42" y="277813"/>
            <a:ext cx="74295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853" y="1600200"/>
            <a:ext cx="7488237" cy="4530725"/>
          </a:xfrm>
        </p:spPr>
        <p:txBody>
          <a:bodyPr/>
          <a:lstStyle>
            <a:lvl1pPr marL="363538" indent="-363538">
              <a:defRPr/>
            </a:lvl1pPr>
            <a:lvl2pPr marL="538163" indent="-174625">
              <a:defRPr/>
            </a:lvl2pPr>
            <a:lvl3pPr marL="901700" indent="-185738">
              <a:defRPr/>
            </a:lvl3pPr>
            <a:lvl4pPr marL="1077913" indent="-176213">
              <a:defRPr/>
            </a:lvl4pPr>
            <a:lvl5pPr marL="1252538" indent="-174625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600200"/>
            <a:ext cx="3667125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600200"/>
            <a:ext cx="3668712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B3C68-0E8A-4B98-9AFB-4933B3CA228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58777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78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78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grpSp>
          <p:nvGrpSpPr>
            <p:cNvPr id="1037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87783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84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85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86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87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88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89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90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91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92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93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94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95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sp>
          <p:nvSpPr>
            <p:cNvPr id="58779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79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79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79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grpSp>
          <p:nvGrpSpPr>
            <p:cNvPr id="104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587808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809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810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811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812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sp>
          <p:nvSpPr>
            <p:cNvPr id="58781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1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</p:grpSp>
      <p:sp>
        <p:nvSpPr>
          <p:cNvPr id="58781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857250" y="277813"/>
            <a:ext cx="74295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dirty="0" smtClean="0"/>
          </a:p>
        </p:txBody>
      </p:sp>
      <p:sp>
        <p:nvSpPr>
          <p:cNvPr id="58781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600200"/>
            <a:ext cx="7488237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 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AU" dirty="0" smtClean="0"/>
          </a:p>
        </p:txBody>
      </p:sp>
      <p:pic>
        <p:nvPicPr>
          <p:cNvPr id="1032" name="Picture 43" descr="IHO Colour-transparent-small.gi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 flipH="1">
            <a:off x="90659" y="6173965"/>
            <a:ext cx="437198" cy="581216"/>
          </a:xfrm>
          <a:prstGeom prst="rect">
            <a:avLst/>
          </a:prstGeom>
          <a:noFill/>
          <a:ln>
            <a:noFill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7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87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87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87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87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819" grpId="0" uiExpand="1" build="p" bldLvl="2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9pPr>
    </p:titleStyle>
    <p:bodyStyle>
      <a:lvl1pPr marL="355600" indent="-355600" algn="l" defTabSz="360000" rtl="0" eaLnBrk="1" fontAlgn="base" hangingPunct="1">
        <a:spcBef>
          <a:spcPts val="600"/>
        </a:spcBef>
        <a:spcAft>
          <a:spcPts val="600"/>
        </a:spcAft>
        <a:buClr>
          <a:srgbClr val="FFFF00"/>
        </a:buClr>
        <a:buSzPct val="60000"/>
        <a:buFont typeface="Wingdings" pitchFamily="2" charset="2"/>
        <a:buChar char="§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31813" indent="-176213" algn="l" rtl="0" eaLnBrk="1" fontAlgn="base" hangingPunct="1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" pitchFamily="34" charset="0"/>
        <a:buChar char="•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00113" indent="-184150" algn="l" rtl="0" eaLnBrk="1" fontAlgn="base" hangingPunct="1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" pitchFamily="34" charset="0"/>
        <a:buChar char="•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255713" indent="-177800" algn="l" rtl="0" eaLnBrk="1" fontAlgn="base" hangingPunct="1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" pitchFamily="34" charset="0"/>
        <a:buChar char="•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609725" indent="-176213" algn="l" rtl="0" eaLnBrk="1" fontAlgn="base" hangingPunct="1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" pitchFamily="34" charset="0"/>
        <a:buChar char="•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827584" y="2132856"/>
            <a:ext cx="7400510" cy="3163958"/>
          </a:xfrm>
        </p:spPr>
        <p:txBody>
          <a:bodyPr/>
          <a:lstStyle/>
          <a:p>
            <a:r>
              <a:rPr lang="en-US" sz="2800" dirty="0" smtClean="0"/>
              <a:t>12</a:t>
            </a:r>
            <a:r>
              <a:rPr lang="en-US" sz="2800" baseline="30000" dirty="0"/>
              <a:t>t</a:t>
            </a:r>
            <a:r>
              <a:rPr lang="en-US" sz="2800" baseline="30000" dirty="0" smtClean="0"/>
              <a:t>h</a:t>
            </a:r>
            <a:r>
              <a:rPr lang="en-US" sz="2800" dirty="0" smtClean="0"/>
              <a:t> Meeting of the </a:t>
            </a:r>
            <a:br>
              <a:rPr lang="en-US" sz="2800" dirty="0" smtClean="0"/>
            </a:br>
            <a:r>
              <a:rPr lang="en-US" sz="2800" dirty="0" smtClean="0"/>
              <a:t>Meso-American and </a:t>
            </a:r>
            <a:r>
              <a:rPr lang="en-US" sz="2800" dirty="0"/>
              <a:t>C</a:t>
            </a:r>
            <a:r>
              <a:rPr lang="en-US" sz="2800" dirty="0" smtClean="0"/>
              <a:t>aribbean </a:t>
            </a:r>
            <a:r>
              <a:rPr lang="en-US" sz="2800" dirty="0"/>
              <a:t>S</a:t>
            </a:r>
            <a:r>
              <a:rPr lang="en-US" sz="2800" dirty="0" smtClean="0"/>
              <a:t>ea </a:t>
            </a:r>
            <a:br>
              <a:rPr lang="en-US" sz="2800" dirty="0" smtClean="0"/>
            </a:br>
            <a:r>
              <a:rPr lang="en-US" sz="2800" dirty="0" smtClean="0"/>
              <a:t>Hydrographic Commission</a:t>
            </a:r>
          </a:p>
          <a:p>
            <a:endParaRPr lang="en-US" dirty="0"/>
          </a:p>
          <a:p>
            <a:r>
              <a:rPr lang="en-US" sz="4800" dirty="0" smtClean="0"/>
              <a:t>IHB Report</a:t>
            </a:r>
            <a:endParaRPr lang="en-AU" sz="4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</a:t>
            </a:r>
            <a:r>
              <a:rPr lang="en-US" dirty="0"/>
              <a:t>C</a:t>
            </a:r>
            <a:r>
              <a:rPr lang="en-US" dirty="0" smtClean="0"/>
              <a:t>hart Coordination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3600"/>
              </a:spcAft>
            </a:pPr>
            <a:r>
              <a:rPr lang="en-US" dirty="0" smtClean="0"/>
              <a:t>see also Agenda item 7.1</a:t>
            </a:r>
            <a:endParaRPr lang="en-AU" dirty="0" smtClean="0"/>
          </a:p>
          <a:p>
            <a:r>
              <a:rPr lang="en-US" dirty="0" smtClean="0"/>
              <a:t>USA – INT chart coordinator</a:t>
            </a:r>
          </a:p>
          <a:p>
            <a:pPr lvl="1"/>
            <a:r>
              <a:rPr lang="en-US" dirty="0" smtClean="0"/>
              <a:t>4 new INT charts  (</a:t>
            </a:r>
            <a:r>
              <a:rPr lang="en-US" dirty="0"/>
              <a:t>Cuba)</a:t>
            </a:r>
            <a:endParaRPr lang="en-US" dirty="0" smtClean="0"/>
          </a:p>
          <a:p>
            <a:pPr lvl="1"/>
            <a:r>
              <a:rPr lang="en-US" dirty="0" smtClean="0"/>
              <a:t>0 new editions</a:t>
            </a:r>
          </a:p>
          <a:p>
            <a:pPr lvl="1"/>
            <a:r>
              <a:rPr lang="en-US" dirty="0" smtClean="0"/>
              <a:t>48 of 82 </a:t>
            </a:r>
            <a:r>
              <a:rPr lang="en-US" smtClean="0"/>
              <a:t>(~59%) </a:t>
            </a:r>
            <a:r>
              <a:rPr lang="en-US" dirty="0" smtClean="0"/>
              <a:t>published</a:t>
            </a:r>
          </a:p>
        </p:txBody>
      </p:sp>
    </p:spTree>
    <p:extLst>
      <p:ext uri="{BB962C8B-B14F-4D97-AF65-F5344CB8AC3E}">
        <p14:creationId xmlns:p14="http://schemas.microsoft.com/office/powerpoint/2010/main" val="300071839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Capacity Building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853" y="1600200"/>
            <a:ext cx="7488237" cy="499715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see also Agenda </a:t>
            </a:r>
            <a:r>
              <a:rPr lang="en-US" dirty="0"/>
              <a:t>item </a:t>
            </a:r>
            <a:r>
              <a:rPr lang="en-US" dirty="0" smtClean="0"/>
              <a:t>10.1</a:t>
            </a:r>
          </a:p>
          <a:p>
            <a:r>
              <a:rPr lang="en-US" dirty="0" smtClean="0"/>
              <a:t>Reduced funding for 2016</a:t>
            </a:r>
          </a:p>
          <a:p>
            <a:r>
              <a:rPr lang="en-US" dirty="0" smtClean="0"/>
              <a:t>MACHC CB - 2015:</a:t>
            </a:r>
          </a:p>
          <a:p>
            <a:pPr lvl="1"/>
            <a:r>
              <a:rPr lang="en-US" dirty="0" err="1" smtClean="0"/>
              <a:t>Ph</a:t>
            </a:r>
            <a:r>
              <a:rPr lang="en-US" dirty="0" smtClean="0"/>
              <a:t> 1 skills course in Spanish, Mexico, Nov 2015</a:t>
            </a:r>
          </a:p>
          <a:p>
            <a:pPr lvl="1"/>
            <a:r>
              <a:rPr lang="en-US" dirty="0" smtClean="0"/>
              <a:t>Maritime Boundaries, Suriname, august 2015</a:t>
            </a:r>
          </a:p>
          <a:p>
            <a:pPr lvl="1"/>
            <a:r>
              <a:rPr lang="en-US" dirty="0" smtClean="0"/>
              <a:t>Seminar – Saint John’s – this week!</a:t>
            </a:r>
          </a:p>
          <a:p>
            <a:pPr lvl="1"/>
            <a:r>
              <a:rPr lang="en-US" dirty="0" smtClean="0"/>
              <a:t>Technical visit to Haiti – postponed</a:t>
            </a:r>
          </a:p>
        </p:txBody>
      </p:sp>
    </p:spTree>
    <p:extLst>
      <p:ext uri="{BB962C8B-B14F-4D97-AF65-F5344CB8AC3E}">
        <p14:creationId xmlns:p14="http://schemas.microsoft.com/office/powerpoint/2010/main" val="131303271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Capacity Building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853" y="1600200"/>
            <a:ext cx="7488237" cy="499715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see also Agenda </a:t>
            </a:r>
            <a:r>
              <a:rPr lang="en-US" dirty="0"/>
              <a:t>item </a:t>
            </a:r>
            <a:r>
              <a:rPr lang="en-US" dirty="0" smtClean="0"/>
              <a:t>10.1</a:t>
            </a:r>
          </a:p>
          <a:p>
            <a:r>
              <a:rPr lang="en-US" dirty="0" smtClean="0"/>
              <a:t>Reduced funding for 2016</a:t>
            </a:r>
          </a:p>
          <a:p>
            <a:r>
              <a:rPr lang="en-US" dirty="0" smtClean="0"/>
              <a:t>MACHC CB - 2015:</a:t>
            </a:r>
          </a:p>
          <a:p>
            <a:pPr lvl="1"/>
            <a:r>
              <a:rPr lang="en-US" dirty="0" err="1" smtClean="0"/>
              <a:t>Ph</a:t>
            </a:r>
            <a:r>
              <a:rPr lang="en-US" dirty="0" smtClean="0"/>
              <a:t> 1 skills course in Spanish, Mexico, Nov 2015</a:t>
            </a:r>
          </a:p>
          <a:p>
            <a:pPr lvl="1"/>
            <a:r>
              <a:rPr lang="en-US" dirty="0" smtClean="0"/>
              <a:t>Maritime Boundaries, Suriname, august 2015</a:t>
            </a:r>
          </a:p>
          <a:p>
            <a:pPr lvl="1"/>
            <a:r>
              <a:rPr lang="en-US" dirty="0" smtClean="0"/>
              <a:t>Seminar – Saint John’s – this week!</a:t>
            </a:r>
          </a:p>
          <a:p>
            <a:pPr lvl="1"/>
            <a:r>
              <a:rPr lang="en-US" dirty="0" smtClean="0"/>
              <a:t>Technical visit to Haiti – postponed</a:t>
            </a:r>
          </a:p>
        </p:txBody>
      </p:sp>
    </p:spTree>
    <p:extLst>
      <p:ext uri="{BB962C8B-B14F-4D97-AF65-F5344CB8AC3E}">
        <p14:creationId xmlns:p14="http://schemas.microsoft.com/office/powerpoint/2010/main" val="387192307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Capacity Building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853" y="1600200"/>
            <a:ext cx="7488237" cy="1756792"/>
          </a:xfrm>
        </p:spPr>
        <p:txBody>
          <a:bodyPr/>
          <a:lstStyle/>
          <a:p>
            <a:r>
              <a:rPr lang="en-US" dirty="0" smtClean="0"/>
              <a:t>CAT A Hydrography – USM 2016-17</a:t>
            </a:r>
          </a:p>
          <a:p>
            <a:pPr lvl="1"/>
            <a:r>
              <a:rPr lang="en-US" dirty="0"/>
              <a:t>calls for nominations  for 2016 /17  course </a:t>
            </a:r>
            <a:br>
              <a:rPr lang="en-US" dirty="0"/>
            </a:br>
            <a:r>
              <a:rPr lang="en-US" sz="2000" dirty="0"/>
              <a:t>(CL72/2015 – nominations by Mar 16)</a:t>
            </a:r>
          </a:p>
          <a:p>
            <a:r>
              <a:rPr lang="en-US" dirty="0" smtClean="0"/>
              <a:t>NF </a:t>
            </a:r>
            <a:r>
              <a:rPr lang="en-US" i="1" dirty="0" smtClean="0"/>
              <a:t>CHART</a:t>
            </a:r>
            <a:r>
              <a:rPr lang="en-US" dirty="0" smtClean="0"/>
              <a:t> program – Cat B in nautical cartography</a:t>
            </a:r>
          </a:p>
          <a:p>
            <a:pPr marL="363538" lvl="2" indent="-363538" defTabSz="360000">
              <a:buFont typeface="Wingdings" pitchFamily="2" charset="2"/>
              <a:buChar char="§"/>
            </a:pPr>
            <a:r>
              <a:rPr lang="en-US" sz="2800" dirty="0"/>
              <a:t>calls for nominations </a:t>
            </a:r>
            <a:r>
              <a:rPr lang="en-US" sz="2800"/>
              <a:t>in </a:t>
            </a:r>
            <a:r>
              <a:rPr lang="en-US" sz="2800" smtClean="0"/>
              <a:t> 2016</a:t>
            </a:r>
            <a:endParaRPr lang="en-US" dirty="0" smtClean="0"/>
          </a:p>
          <a:p>
            <a:pPr marL="363538" lvl="1" indent="-363538" defTabSz="360000">
              <a:buFont typeface="Wingdings" pitchFamily="2" charset="2"/>
              <a:buChar char="§"/>
            </a:pPr>
            <a:r>
              <a:rPr lang="en-US" dirty="0" smtClean="0"/>
              <a:t>NF Ocean Mapping Program – CAT A Hydrography, UNH, 2017</a:t>
            </a:r>
          </a:p>
          <a:p>
            <a:pPr marL="727075" lvl="2" indent="-363538" defTabSz="360000">
              <a:buFont typeface="Wingdings" pitchFamily="2" charset="2"/>
              <a:buChar char="§"/>
            </a:pPr>
            <a:r>
              <a:rPr lang="en-US" sz="2800" dirty="0" smtClean="0"/>
              <a:t>calls </a:t>
            </a:r>
            <a:r>
              <a:rPr lang="en-US" sz="2800" dirty="0"/>
              <a:t>for nominations in </a:t>
            </a:r>
            <a:r>
              <a:rPr lang="en-US" sz="2800" dirty="0" smtClean="0"/>
              <a:t>early 2016</a:t>
            </a:r>
            <a:endParaRPr lang="en-US" sz="2800" dirty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192307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829" y="1898674"/>
            <a:ext cx="7397547" cy="3042494"/>
          </a:xfrm>
        </p:spPr>
        <p:txBody>
          <a:bodyPr/>
          <a:lstStyle/>
          <a:p>
            <a:r>
              <a:rPr lang="en-US" sz="2800" dirty="0" smtClean="0"/>
              <a:t>States encouraged to link hydrography </a:t>
            </a:r>
            <a:br>
              <a:rPr lang="en-US" sz="2800" dirty="0" smtClean="0"/>
            </a:br>
            <a:r>
              <a:rPr lang="en-US" sz="2800" dirty="0" smtClean="0"/>
              <a:t>to UN Post 2015 development agenda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800" dirty="0" smtClean="0"/>
              <a:t>	particularly: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sustainable development goals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SDG 14 – use of the oceans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disaster risk reduction</a:t>
            </a:r>
          </a:p>
          <a:p>
            <a:pPr lvl="1">
              <a:spcBef>
                <a:spcPts val="0"/>
              </a:spcBef>
            </a:pPr>
            <a:endParaRPr lang="en-US" dirty="0" smtClean="0"/>
          </a:p>
        </p:txBody>
      </p:sp>
      <p:sp>
        <p:nvSpPr>
          <p:cNvPr id="4" name="AutoShape 2" descr="data:image/jpeg;base64,/9j/4AAQSkZJRgABAQAAAQABAAD/2wCEAAkGBxQTEhUUExQWFRUXGB4bFxgYFxwcHhoeHRwfHB0cHR8dHCggHRslHB8YIjEhJykrLy4wHh8zODMsNygtLiwBCgoKDg0OGxAQGiwkICQ4NS8tLyw0KywsNy0sNCw0Li0sLywsLSw0LCwtNC4wLCwtLSwsNDcsLC8sLCwsNCwsLP/AABEIAMgAwAMBIgACEQEDEQH/xAAcAAACAgMBAQAAAAAAAAAAAAAABgUHAwQIAQL/xABQEAACAQMCAwQFBggLBgUFAAABAgMABBEFEgYhMQdBUWETInGBkRQyUnKhsQgjQmKCk7LBFRYXJDM1U3OS0dI0VIOis/BDwsPT4URjdJSj/8QAGgEBAQEBAQEBAAAAAAAAAAAAAAECAwQFBv/EAC0RAAIBAgQCCgMBAQAAAAAAAAABAgMRBBIhMQVBEyIyUXGBobHR8GGRwUIV/9oADAMBAAIRAxEAPwC8aKKKAKKKKAM14DUTxPqL29rNMibzGhbbnGQOZ+ysHBGtm8sobhl2tIuSMd4OOXlyoCeozWnquoLBDJM/zY1LN7AM1F8I8VRX8bvF0R9pwcjPkceGDjzHjQDBRRRQBRRRQBRRRQHhavc1V3bU9wrWJtX/ABkkxiEePnbsHOc5A5YPtHTHOzwOXM8/HpQHkcytkBgcdcHOK+6q3so0+WDUNThmlMhh9EqE4G5G3kEgAc8Ko+NWiTQHtFQvD/E9veGUQNu9E2G9+cfcamc0B7RWrBqETuY1dWdeZUHJHd+8VtUAUUUUAVCcU8TQ2MayTHAZgo9/nU3VedtzhrBLcY9Jc3EUcfkxbOfLpj30A9WN4ssaSJzV1DL7CMil3TuOYpr97FVO9A2TnptODkY6f5jxpg0uxSCGOFBhI1CL7AMfGq61u+hsuIYXZSPlduI8qM5cybVJA9gyaAku2rVjBpjopw9w6wr+lzb2eqDX32k6ydK0sfJyEcbIYsjp48uhO0E1g7cNFa50tyoy0DCUDyAKt/ysT7qSeN+06zvtJ9DtY3D7QUZfmMuMybumOuMczmgGXsZ4vn1KK6hvCshj2YOACyyBwysByIG3r+dWXsRvIFtZbZHUOlzKApI3MoIIbHUjGBny8qSexTjGysYLoXJEcpYOGxkyKFwIxjvDbjj8+vewcrNq11NtxmN3UfR3uOXwOKAvLX9Ra3tpZlT0hjQvtBxkAZP2Vj4Z1Y3VrDcbdnpUDbfDNLva/fGPTJQMgSskTEdyuwDH4ZqrNW1u7sdMj+TXE5SS8nVZCd2yOI7EjDHON2C36J8KAuniri6CwMQnJHpWwuPIqCfduHKmAGqg17VzLodhd3XrSrcQPuZcEkSesRy70B6Vb4oDV1W7MUMkoUuUQttHU4GcVF8FcSC/tEuVXaGyMHxUkGtXtG11bSwncsodo2WNSebEjbyHfjcKj9J4gsdMsrOGadI90KFR3nIBLHA6bs86AW59VkvOJIIHj2LZrKUBHXcB6/XoRt+Fb9z212KXRgKSmNWKmcAbcg4yBnJTz+yljtH1/wCRa7a3q+ujQDO0j10O4cj39x91UmTQHTmhy7eIrxQciW1jcY6cjyPwJqwZ5AqlmOFUEk+AHM/ZXN/CGpXdzeLdxy/J901tasAM7lKsWAJ8os4/O8qv/ie3aSzuI0zuaFwuOpJU4H/fjQCZ2QWaegudQYbGvJnlIP5MasxUfaxz35HhX3wX2swX918mWGSIkExszKQ2PEDmpx7aVex3iWW6tpbCUIlvDbsGmDlXUNkZOeXjz5Yx35pO7ELMNq0eZNvo1dlA/LONuOfdg591AWfwxo/oeIbwNIzj0ImjVmJx6RuY5+BLY8AatAVWUFyv8aXVSD/MwGwehBzg+eMVZ1AFFFFAFVd2uELfaNI5xGtywbyJMRU/YatE0ids2gfKtMkwMvCfSp+iDuHvUtQFS9pHaDejUplhuHijgkKIqHAyvIluXrEtnkaZDrPyvU9BmfHpWhLSY6Z9bHLu6E++qTurhpHaR2LO7FmY9SWOST5k86neDpZYJUvl+ZbTRbzz5CQuPhhXHvoDrmRkbdGSpyPWXPceXMeFcdcV6WLW8uLccxFIyrnrtz6ufPGKkOCNXMWpwTyS7fxu6WRj1ByXz47hn3morX72Sed7iUYeZjJ7mPLHkBy91AR4q2LKVtG2FUCzTaaWye6QvuHtIGKq2zA3rnAG4ZJ6YyOvlV4/hI2OYrScEeq7xkd5DgMDnwGxv8VAJmkcWXN7b38F7K00XycyAsFyjowKkYAzk8sZpa1PiyaaygsiEWGAlhtHNjzwWPkGPxqL0u2aaWOFDhpnWMczjLMAM47skVL9olgINSu4lACrKSoAwAGwwHuBFAS0nGF5qFpbaUqIfWCgj50m35gPcMc8kdau+27RLCCwtZ5HESSptSNVLFSgAdcAZwp5Z9lVH2AaYsupGRuZgiLqPziQufgTSlxolxHdzRXPJ1lkbavzQZG3Ep4KeRoC5u1u7TUrK0jtCJTPI8qHB5LDGxfPeDlguPE1TPGPEHy2WKUggrBHG3mUGCR5HrTd2IXVw+owImDHDHIGB/JRzkkfnF9tKHHeniDULqJQAqzPtA6AE7gPcDigGLS4v4Qs7l3T/YLFEj7/AFt5OfeA1V/Vr9nMyJoWrtnDkBT7CmE+0vVUGgLX4JVYrLTJS+FbVfX8iY9i5+HwNOendtEct+tr8nKxtL6JZfSZJOdqnZs6FvPvqvuHbX0nD14QDut7tZlIHQhEBPuXPxpEsNSeK4S4XBdJBIMjluDbhy8M0BL9oSRJqV2tucRelYcjyznLgeQfPKl+GZkYMrFWByGUkEHxBHMU2cW6P6HTtMmOS06zM5IOSd6kE+PJvspOoCxuxKeY6spT1t6sZmbmdvUkk8yS2PbV1drAnGmzSW8no2iG9vNR84fA591VX2O3aWfyy6deUdmj7c82yxOR4AkAeWam9P7UP4Tt762lgEJ+TSuhViwwo5q2QOfTmPgKAuDSWJgiJbcTGpLfSyo5++tuoDgKYvp1ozDBMCZ9ygVP0AVr6hCHidG+ayMD7CCDWxUbxJdmK0uJB1SJ2HtCnH20BxfT3wYqPpOro/csDgjqSrPgHxGaRKa+EL9UtNSRnVWkt1CgnG4iQEgeLYzy9tAKgNM3HwRZ4Y0JIitYFJPjsDn9qlmpXiaweC5kikcSMm0bx0ZdoKkeW0rQEWKu/to1Az6Rp0rqQ0jKxOOh9Ec/E88VUXEel/JrhoTyKqh5/nIrfeTVn9tNsU03SFBO1YyCO4kxxkH2j1viaAq7h2KZrqEW675hIrRqCBllO4dT5Ux9sUitq9yV8VB9oRc/DlUHwYSNQs9vX5TFj9YtTnEmlvc67NBj1pLtl/RLdf8ADzoCU7A9R9FqYQ5/HRsnLxHrDPwNHb84OqnA5iGPPt51g7CoN2rRHptjdvgMfvrB203G/V7gcvU2L8FB/fQD5+DVbepeyY6tEoPsDkj7R9lVJxtd+mv7uT6U8mPYGIH2Crg/BsuCYLuPIwskbY7xuUgk+R2j4GqM1FsyyHOcu3P9I0AzcOX4XSdTiLDc7WxVfEB3DkfFR7xSiaYeEdAnvDLHCo/oyxZshRsw2MgfOPcDUdaaU8kE0427IDGHBPM+kJC4Hf8ANOaAbOz/AFFxZarBu9RrUyY/OVguR7VJHwpEAqytD4Skt9IudQLqVntzGI8HIDOBuJ6d2cVWtAWx2mXiy6LpLjGcEY+qgU/aBVTVZ3bFdBrfSgFVP5sX2gADLbMnA8StVzLaMsaSHo5YD9HGfvoBlu7iRbCG4iY7ZEe0uAeYBQh0HllCCPqtS3YSyBtsRIaQejIH5QbA2+w8qdra2H8W5Wbr8vBT2iMKfsLUnaDc+juYJD+RKjc/zXB/dQHZenWoiijjHREVR+iAP3Vs14K9oApb7Ryf4LvNvI+gbHwpkrX1CySaNopVDxuMMp6EeFAcTYrzFOlnokb3OqqI9yQR3BiH0dsmEI9gpm4J0OB+Hr+do0eYF8OVBZdqoQAe7vPvoCpzGdobHIkgHzGM/ePjTZxPZ79VSHGdxtkI8SYogaiL1f5lbH/7k/3RU88VWxg4kgP0prZvcdi/uNAYO3iy26sT0EkaHP8Ayk/ZT5+ELZBdNtgvSOZVHs9Gw/cKT+3ndLq0UI/so1X2ux/fVhdvVo76USvMRyoz5PPHNcjzyR9tAVJwpag6rpgAxlYWI8wC2fspn0K3MvFkpAxskkYg+Sbf35r54e4TuYda09ZfRhlgEhCtnCoCp7uuTUxYwBeLpNv5SFjjuJjGfuoCM7ILNYtevY++P0yp7BLj7qVeLNPN7rd3GOXryH9VGT9pUfGnjsat86xqkh/JZxnzaZv3Ka1bG1jHFUqxRuw/GM6kg+s0eWIx+QcgYPjQGb8Gc/7f/wAD/wBasGtWgm1+/VQBstJM+30Q/wAxW1+DkDG9/EyOrqY9+eilTIu0jqHzu+B8ObBpGnw/xg1LLZLWyk+W7Ct9gX40BqdkFxt0Cdh1X05PtC5H7qrjhjS1bQdTmJO70sIHl6P1vt3n4CrT7GYI/wCAyGYbW9N6U5+bnIOfDC4NLfBSQ/xWvPH8aZMfS5bfftCUBLadmXhNhjmtu4H6Lf8AxVCy2oFvHJ3tJIh9irGR+2a6R0QIOGgFIcCzbJXnz2nI9oP3VztICbOIBScTzZODj1khwM+PI8qAsPtut9lvpPj8mKnx5LEf3mojjDR/R6LpUo7zNuPnIVYfDaaYfwgYSE0xug9C648CBGT7Oo+Fbnad6NeHdOVR3xbfL8Wxb99AKWvZi4fsIzy9NcSyYz1CjA/aH2VX4q0OIdGnl4fsJgi7IPSlznntdlCkDvzjJ8OVJVhwxNLNbQjaGugDGSeWCSMtjp0NAdcaDqIubeKcDaJUV8dcZGcVv1D8IaY9tZW8EhDPFGFYr0JHhmpigCvDXtfLnAzQFC9lOluz63kZb0bxe12MnL4r91bvZPpnpOH79GbYsrS4bwxGoJ+IqQ7FtVa5m1d02gPKsicuhf0uCfLCr9taHZM0d7p1xpExeF42bdswGKlvW6gjIbKkY6EUAmtwhEdP0yU3DH5TdCIjACxiQ4cjPMldo59Kb+N9KM/EtnGjLlVidvFVjYuc+JIHLHjTDxXwXpcVhBaXNybeOFiyNvUOxYHdkEHIJwTgdQOlYX7U4WYJptjNeyKoXeE2gDzbaWx7QBQC/wBqNljiGwdyFR2hO5uS+pJzGTyz/mKsLtQ4cudQtVt7aRIwz5l355qOgGAfyuZpcuLbX74DfHaWiZyN6iRlPceYbn519/yUXE5zfarczZ/Jj9QefzmYf8ooDLr2hmLULO5F9DHHBCsUgkkVWZR1wO/cME1tJrmkRX8t81+jSyRiPaWDKgH0cLn7fGvux7HdLj6wvIR3vIx+wYH2VP23AunJ82ygH6AP30Aj6JxNotjdXVxFeMflRDSJtLAMCTuB255lm5efsrFo/FnD9tcy3ccshnlJLOySMRuJJ25XkDnp5CrOj0K1X5ttAPZEg/dWb+CoP7GL9Wv+VAVdoPGWhWlxc3ENxIGuW3SKUfbnJOQNnLmzfGvjhziPSodRur7+Ed5uQBseIrswR+V3jAAHIe+rTOkQHrBF+rX/ACrWn4Zs3+dawH/hJ/lQFbaDFpkEN9DaarGouwdqsRtiJBHqjlnkcewDwqc7P+Fo4dNlsmuIJxKXyYiCAHGPHJIxmpa77NtMkGDZxDzUFT8QaX77sQ05/wCjM8JH0JM/tg0BscN8PS6Jp11mVrwAF441jIwSMED1mJDHaSB0wfGkW4truPQLH+bOzR3YcptOSqliuVHrczgdKZV7NNTt+dnq8mO5JQ2B8Wdf+UV6dZ4is/6a1ivEHfGfW+znn9E0Bp/hAfjNOtJihVjKDg/kB4ycHl1yF+FRPajAy8P6YGUggpkEYxmJutb+s8c6bqapb6nFc2bI+4qSducYwSADj2qKsTVLKx1e1MXpEmjJDAxOMoR0Ix0PUcxQCRxSDDwrGo/soQcj6TDP31ArZehvuHioOTAufiSfsanbtPijs9CkgZmkARIkLkbicgKTgAcgO4dBUVxhqqW9xoNzMmIlRgzA8kLxxAZOMYAyfZnwoC3KK+UNfVABr5bnWO5nCLk59gGSfIAVBXNldXRw8htYPoxnMzj85+kQ68lyfzhjFARl9rWnaY7xwRKbmXBMFsm6RyM43BfmjmeZx1NREWjandszqkGkpJzYxoslw2efrMMAGnvRtCt7VSsESR5+cQObHxZurH2mpGgEfR+yuwhbfIjXUpOWkuG3knxx0pzgt1RQqKFUdAoAA9gFZq8oBF454jv7JlaKK2eB5I40Ls+/c/LmBy25rPccQ3cEthDcRwCS5lkST0ZYhVVdylST18c19dp9jJNBbiJGcrdwsQozhVbJPsFanaPoHyy601GhMsKyyem5HAUoMbiOgzT77A3rjiiRby9gCJtt7UTKeeS3P1Tzxjl3YrS4T1zVLpIJ2is1glAY4eTeFPgDy3VFafwoLW81JbaBkgeyCx4BwzkNkA956VH9nWnQ27Wu7SrtLpQFecoNmTyLH8Znb7qIMe+I+IJLa7sYtqmG5kaN3Oco4GUxzx63rDp3Uv2naWrnVfVXFiMxnn+MA3Kc/pgDl3EVL9qGlST2LGBS08LpNCAMnejZGB44zSBq/AVyItNjiVvxqCK+wPyWdZSW/wD6DPiAKIDc3Fl7JJb21vBAbl7YTzmRmEcYbGFAHrEn28qw3PaBN/BzXCQotxHci2kjZiVD7wpwRg45g1n12Oaz1P5altLcQyW4hZYQC6FWyPVJHIilq+4Yum0qcPA3pbq/Fw0K82RHdcgkd4UZJp99R99Pkb9H4juxeiyvYYUeSJpI3hdmGFOCGDcwfCt/s94he/sY7mRVRnLZVM4G1iB150vcL8Nfwfqs4SFmgniVo5jljEVzuiLEkgN1HsFR/ZprE9lZw2kunXu4MQXEa7BufOSS4OBnnyoQkJuLtRaS99Bb20kVnIVYM7q7ALuOOozinTh3Vlu7aG4QFVlQMAeoz1HuPfVdR3N1bS6rGthczG5lYxOoUJzTZksWGBnyNPfBGlva2NvBJjfHGA2Ome+i2K9yR1HTIZ12zRJKvg6hvhnpSNqvZDaM3pLSSWymHzXhY4H6Oc49hFWLRQFWalZ6rDH6K8t4dYtuROBslGO/BBBI/wCzTFomvadqKCDam6PH82njAePAxjY3gOXKnConXOG7a7AFxErkfNbo6+auMMp9hoCVWvqlu2sru1OEkN3D9CUgTIPzX+bIO7DAH845qdtbkOMjI8QQQR5EGgM2KK9ooCB1nXGg3kqCqDceoOBzPwGalL652IW6nuqM4kgB2kjkQVb2f95qL+XfzSHcfmIRIfOP1ST/AISa/O1cdVoLEwk9Y2y+Evg9kaSnka57+ROaPqvpWkVlAZNp5HqGBwfiGHurR13iJoNxVA5DKqrnG5mYKBnu5mozRbsemhlwVWWMqQRg+sokXPmMMP0qxMvpry2Q/SeZuXLEYGB/jdPhSnja1WOHpp2k283hHf8Aa1EqcYucuSWnnsMGqauYmOdgUDJLHAA7znwqI/jzB/b2361f9VecYWpkEsa4yyADPSpz+Fovon4CuCxMpVaiqYnJaTSWmxvIlGNoX0MfDWui7WRl2lUk2BkbcG9VWz5fOxjJrc1O6aNQQAcnBzWTTrtJY1kjOUcZU4xkUapFujYe8e7nX3cTGpHCyUJPMlvzuvk8kGukV1oYdI1D0yFiNpVipGc9O/3jB99aS64fSohUbXbbnw6kHzyRUZpF36NrhfpIsi+3nG33R/Go2afeJRGPXiIwe7eAJAPb83P1q+JV4rNOhKL0snPwuov1ueqOHXXT8F7jlql8YwuACTnrWPh/UTcRekKbBvZV55yFYqG8s4JxS/xXq4ELTJ62IdyDxLDKj3kimHSLIWttHFnlFGq58doGT7zz99fRwtec8RXlKXUjou7TtffycKkUoQSWr1+DBqmsNGWCKH2jpnGTjpUrazCRFdTlWUEHxBGRSO9w73IRcYEbSynwywWMe87z+hTDwvceo8XfG3L6rc1/8w91cOF42rVqyVXaXWh4Xat98TdelGMVl5aMzalqbRvtCgjGefL3Z7vbW/aXAdQy9D9niD5g0t8V3Ii9JIRkJHuIHkCaz6TcmOTY3JWOOfc3/wA9PbiueF4jUWNqUqr6rbUX3Pu8zU6KdJSjvYzJrzemjjKAiRiuQTywrNnz6YrWveLI45WiaSFWDY2s4DeXItnn++tFB/Orb+9b/pyU3XCDa3IdD91XBvEYnBKp0rTTeumv4JUyU6tst9hfu+Klix6Roo93zd77c+zJ8xW9wzr63YlKFCI5Nm5G3A+ord3T52MVDaMoN8mRn+by/wDUipxVQK78IVapSjXqVHLMnpp32/nqZxOWMnBRtb4PSKNte0V9k8wUUUUBo6zHmI+XP4UiaxaB0FuP/qZBGef5LHMmP+GrmrGkTII7jypa0/h2YXSzSyRlIw4jVFYHL4AZixPMKCOX0jXxcXw6VbG06q7K7Xlqv3semnWUaUo8+Xmea/bDeO4HDDHLmprX4Qh33VzMeiKkC+RGZJPcd0Y/Rqd1yxeVB6Iorg8i4YjB65CkGvnhvSmt4djsHcu7uwBAJdixwCScDkBz7qYXh06WOqVn2dcvjK1/6J1k6Sjz5+Qv8blgk5TIbZyI6g+VSP8AFa2/tJv/ANmT/XWTWtJuHk3QvCq4GRIrk58trDlj99R/8AXv9pa/4JP9deeGGxNKpUaoxmpSbTbRtzpyius1ZDLplpHFEkcXJEAC888vb31tMKh+GtKkgWT0rozPJv8AUDAAbVXHrEn8nPvqZNffjmcFmWttV+e48j30Eq8gCyEnls3DOeWDgnP+EV7oVofkKTEEPKxmOeoEhyoPsTYPdW7xRw9Nc7kjkjjSRdshKsWGeR24YD5uetMLW42bAMLjAA7h0Ffn8NweUKdaE/8AWkfC7a9bfo9dTEJuLXLViE1sGltYAORlDEZ6JFmT4b9gx503a7PhAo6sfsH/AGKj9F4fmS49PO8TbYzHGEVhjcwLsSzHmQqDA8KycR6VczH8RJEnqkZdWYqefMbWA8PhXSGBxFPh7oxXXk3fXv318ER1YOtmeyFvTtetIHmb5RAWlKht0i8gg2hBg9AS59rGpPR7tRNHIrBkkBQlSCCDzQ58iGH6Rpl0rTlghjhT5saKg9ijGff1qI4h0SeViYHiTIGTIrEhgcgjawHLlV/5lejUpTpzc8jtZ2XV2foOnjJSTVr+5HdoB/E3P9w/7JqY1qyyA48MN/nWrxVoM9yrLG8SCSMo29XJBIxkYYDGPGmNo8jBwfGquGSqRrxqaZpXi/Zk6dLI1yWvoJ0P+02v943/AEnpvuPmN7D91L8XD8wuUkLxeijYsqhW3nKlQCd23lk9BTHImQR4jFejh2Gq0cJ0U11tfUxWnGdTMthS0T/bk/8Ax5f+pFTjS3ouiTx3HppXiIEbIFjVh85lbJ3Mfo0yV34ZQnQwsKc91f3bM15qdSUl90QUUUV7jkFFFFAYbu6WJGeRgqKMsxOAAO81T/EvbtGjFLOD0oH/AIkhKqfqqBkjzJFMPbNot9eQwwWabkLM03rhfm42Lz6gksf0RVW6T2PX7TxrPGEiLj0jB1JC55488feK1FJ7g+5u27UicgQKPD0ZP3tW7pvbreqfxsEMq9+NyH3EZA+Bq5dN4JsIU2JaQ48WQMT7S2STVb9tvA9pDafK4I1hkV1DBBhXDHHTuYHBz5GqnHuA88D9olrqXqx5jmAyYn6+ZUjkw9nwpv3Vxbpl+8EqTRHa8bBlPmO72HofKune1fWHg0maSLKs4VQehUSEKceeDScbbERFcZdsVtaMYrdPlUoyG2ttRSPFsHcfID3iq8u+3HUGOUS3jHhtLfaWqrwa6n4N7ObK1gTdDHNKVBeSRQxJI54ByAPKq4qO4uVTZduV+p/GRwSDw2lftDVZHBPa3a3ziKRTbTnkqs25XPgr4HPyIHvr77Q+zqzntZXjhSGaNGdXjULnaM4YDkQcYrmImiSkDt7NQvE/FdrYJvuZQmR6qdXb6q9TUTwfrEk2jxzsT6X0DZbv3KpG77BVA8O8J3+rymQbmyfXuJSdufb1JHgvTyrCWti8rjfq/bvcmQ/J4I0j/JEmWY+ZwQB7B8a3+Bu1q9vL+3t5EhCSMQxVTnG0nlz8qT+1DgaPSxaojtI8iyGRiMAlSmNq89o5nvNaPZL/AFvZ/XP7DV1Si1dEZ0rxpqr2tjcXEeC8UZZdwyMjxqjP5ctQ+hB/gb/VVy9qH9U3v9ya5JNYgk73KWh/LnqH0IP8J/1Ufy56h9CD/Cf9VXZDwVp+0fzODoP/AAx4V9/xJ0//AHOD9WKXj3EKQPbnqH0IP8B/1V0LpsxeKNz1ZFY48SAT99RB4I0//c4P1YqeijCgBRgAYAHcB3VG1yKfdFFFZAUUUUAV5mgmkTtD7SoNOBjXE1yRyjB5L5uR0Hl1NAMnE/ElvYwmW4cKv5I/Kc+CjvNc0dofHs2pyDcPRwISY4gc+W5vFsZ9mTjziNX1a61C43ylpZXO1VA6ZPzUUdBnu+NXH2bdkCxbbi/AeTkVgPNU+v3M3l0HnXRJR1YFXsp7MpLtkurlStsCGRWHObHMeyPz7+7rVldun9Ty/Xi/bFWCFqv+3b+qJfrx/tisSd2Ecwmu2bL+jT6o+6uJjXbNl8xPqj7hXSoQ1OJf9kuP7mT9g1xjXZvEp/mlx/cyfsNXGVSluys6p7Iow2j26sMgowIPeCSCKcreBUUKihVUYCgYAHgAO6k/sd/qm1+qf2jTrWJbkRRP4Sn9JZfUl+9KROyT+t7P65/Yanv8JT+ksvqS/elInZJ/W9n9c/sNXSHZEjojtQ/qm9/uWrkoV2nqSRNGyT7DG3Jg+Np8jnrS83Dek/2Fp8E/zrEZWKURDoOs6svpSJpY2+aZH2p+ipwMeYGKiNb4Sv8ATiJJYniBOBIjcs+G5Tke+ut4kAAAGABgAdwHdUJxvapLYXSOBtMLn3hSQfbmmewRRPBHa7dWrql07XMBIDFjmRB4q3VsdcHr410daTK6q6kMrAFSOhBGQa4lFdZ9lMxbSrQnujx7gSBW6kVuQbaKKK5FCiiigKy7bOM7iwjhjt8K84k/Gd6BNnzRjGTu692K5vllLEkksSSSTzJJ6kk8ya644w4KtdRMZuVdvRBtu1yvzsZ6dfmil0di2l/Ql/WtW4ySDKq4E48s9NXK2LSzketM0yg+xBsO1ff7acB2/p/uLfrx/wC3TN/Itpn0Jf1rUfyLaX9CX9a1G4vcgtH8IBP9xb9eP/bqyeLtEGoWEkGdpkQFSfyW5Muffilr+RfTPoS/rWqxIYwqhR0AAHurLtyKcY6zpEtrK0NwjRyL1BHXwIPeD41aXCfbc8EKRXNuZdihRIjhWwOQ3KRgnHfkeyru1nRLe6TZcQpKo6B1Bx7D1HupJu+xbTHOVSWP6sh/82a1nutSCBxr2zvdQPBbwGFZAVaRn3NtPUAAADPjk1W+haHPeTLDboXkbw6KO9mP5Kjxroiz7GNMQ5ZJZPryHHwXFO+k6PBbJ6OCJIk7wi4z7fH30Uktga/C2jiztYbdTn0SBS3ie8+85qXoorBSiPwlP6Sy+pL96Ujdkn9b2f1z+w1dE8YcEWuotG1yHPowwXa5X52CenXoKjdE7LbC1njnhWQSRnKkyMRnBHMHryNbjKysRkl2icNfwhYywKQH5NGT9JeYHsPMe+uUL+wkgkaKVDHIpwyMMEf9+NdqkVE67w5a3ihbmBJcdCw5j2HqKkXYpT3Dfbm0cSx3Vs0jKAPSo4BbHLJVh18wajOOe2F72B7eCD0KSDDuz7mYfRAAAXzOTVhXPYppjH1VmT6spP7QNfdn2M6YhBKSSY+nIcfAYzVvEHPnDfDs99OsNupZj1Pcg+kx7hXXHD+lra28VupysSBQfHA5n3mvvStIgtk2QRJEvgigZ9vj763qkpXJYKKKKyUKKKKAKKKKAKKKKAKKKKAKKKKAKKKKAKKKKAKKKKAKKKKAKKKKAKKKKAKKKK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1028" name="Picture 4" descr="http://www.cipe.org/blog/wp-content/uploads/2013/07/world-we-wa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472" y="4743302"/>
            <a:ext cx="1849016" cy="1926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encrypted-tbn2.gstatic.com/images?q=tbn:ANd9GcQLvxJ2zzOvdWhGPkEEf-QMEzg4-t7afrtz6PV3ij-kLNB8k37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94" r="21372"/>
          <a:stretch/>
        </p:blipFill>
        <p:spPr bwMode="auto">
          <a:xfrm>
            <a:off x="7025072" y="161132"/>
            <a:ext cx="1939416" cy="1962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909442" y="404664"/>
            <a:ext cx="74295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9pPr>
          </a:lstStyle>
          <a:p>
            <a:r>
              <a:rPr lang="en-US" kern="0" smtClean="0"/>
              <a:t>Publicity and Outreach</a:t>
            </a:r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71195367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Publicity and Outreach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853" y="2132857"/>
            <a:ext cx="8117627" cy="3096344"/>
          </a:xfrm>
        </p:spPr>
        <p:txBody>
          <a:bodyPr/>
          <a:lstStyle/>
          <a:p>
            <a:pPr marL="2057400" indent="-2057400">
              <a:spcAft>
                <a:spcPts val="0"/>
              </a:spcAft>
              <a:buNone/>
            </a:pPr>
            <a:r>
              <a:rPr lang="en-AU" dirty="0" smtClean="0"/>
              <a:t>World Hydrography Day 2016</a:t>
            </a:r>
          </a:p>
          <a:p>
            <a:pPr marL="2057400" indent="-1885950">
              <a:spcBef>
                <a:spcPts val="3000"/>
              </a:spcBef>
              <a:spcAft>
                <a:spcPts val="0"/>
              </a:spcAft>
              <a:buNone/>
            </a:pPr>
            <a:r>
              <a:rPr lang="en-AU" dirty="0" smtClean="0"/>
              <a:t>Theme :</a:t>
            </a:r>
            <a:endParaRPr lang="en-AU" dirty="0"/>
          </a:p>
          <a:p>
            <a:pPr marL="800100" indent="-438150">
              <a:spcBef>
                <a:spcPts val="1200"/>
              </a:spcBef>
              <a:spcAft>
                <a:spcPts val="0"/>
              </a:spcAft>
              <a:buNone/>
            </a:pPr>
            <a:r>
              <a:rPr lang="en-AU" i="1" dirty="0" smtClean="0"/>
              <a:t>Hydrography</a:t>
            </a:r>
            <a:br>
              <a:rPr lang="en-AU" i="1" dirty="0" smtClean="0"/>
            </a:br>
            <a:r>
              <a:rPr lang="en-AU" i="1" dirty="0" smtClean="0"/>
              <a:t>- the key to well-managed seas and waterways</a:t>
            </a:r>
          </a:p>
          <a:p>
            <a:pPr marL="2057400" indent="-1333500">
              <a:spcBef>
                <a:spcPts val="0"/>
              </a:spcBef>
              <a:spcAft>
                <a:spcPts val="0"/>
              </a:spcAft>
              <a:buNone/>
            </a:pP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61007477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829" y="476672"/>
            <a:ext cx="7109515" cy="3042494"/>
          </a:xfrm>
        </p:spPr>
        <p:txBody>
          <a:bodyPr/>
          <a:lstStyle/>
          <a:p>
            <a:r>
              <a:rPr lang="en-US" sz="2800" dirty="0" smtClean="0"/>
              <a:t>SDG 14: Conserve and sustainably use the oceans, seas and marine resources for sustainable development</a:t>
            </a:r>
          </a:p>
          <a:p>
            <a:r>
              <a:rPr lang="en-US" sz="2800" dirty="0" smtClean="0"/>
              <a:t>Targets: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reduce pollution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strengthen the resilience of  marine ecosystems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minimize ocean acidification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regulate fishing and prevent over-fishing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increase marine protected areas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improve the blue economy for SIDS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increase scientific knowledge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support small-scale artisanal fishers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fully implement UNCLOS</a:t>
            </a:r>
          </a:p>
          <a:p>
            <a:pPr lvl="1">
              <a:spcBef>
                <a:spcPts val="0"/>
              </a:spcBef>
            </a:pPr>
            <a:endParaRPr lang="en-US" dirty="0" smtClean="0"/>
          </a:p>
        </p:txBody>
      </p:sp>
      <p:sp>
        <p:nvSpPr>
          <p:cNvPr id="4" name="AutoShape 2" descr="data:image/jpeg;base64,/9j/4AAQSkZJRgABAQAAAQABAAD/2wCEAAkGBxQTEhUUExQWFRUXGB4bFxgYFxwcHhoeHRwfHB0cHR8dHCggHRslHB8YIjEhJykrLy4wHh8zODMsNygtLiwBCgoKDg0OGxAQGiwkICQ4NS8tLyw0KywsNy0sNCw0Li0sLywsLSw0LCwtNC4wLCwtLSwsNDcsLC8sLCwsNCwsLP/AABEIAMgAwAMBIgACEQEDEQH/xAAcAAACAgMBAQAAAAAAAAAAAAAABgUHAwQIAQL/xABQEAACAQMCAwQFBggLBgUFAAABAgMABBEFEgYhMQdBUWETInGBkRQyUnKhsQgjQmKCk7LBFRYXJDM1U3OS0dI0VIOis/BDwsPT4URjdJSj/8QAGgEBAQEBAQEBAAAAAAAAAAAAAAECAwQFBv/EAC0RAAIBAgQCCgMBAQAAAAAAAAABAgMRBBIhMQVBEyIyUXGBobHR8GGRwUIV/9oADAMBAAIRAxEAPwC8aKKKAKKKKAM14DUTxPqL29rNMibzGhbbnGQOZ+ysHBGtm8sobhl2tIuSMd4OOXlyoCeozWnquoLBDJM/zY1LN7AM1F8I8VRX8bvF0R9pwcjPkceGDjzHjQDBRRRQBRRRQBRRRQHhavc1V3bU9wrWJtX/ABkkxiEePnbsHOc5A5YPtHTHOzwOXM8/HpQHkcytkBgcdcHOK+6q3so0+WDUNThmlMhh9EqE4G5G3kEgAc8Ko+NWiTQHtFQvD/E9veGUQNu9E2G9+cfcamc0B7RWrBqETuY1dWdeZUHJHd+8VtUAUUUUAVCcU8TQ2MayTHAZgo9/nU3VedtzhrBLcY9Jc3EUcfkxbOfLpj30A9WN4ssaSJzV1DL7CMil3TuOYpr97FVO9A2TnptODkY6f5jxpg0uxSCGOFBhI1CL7AMfGq61u+hsuIYXZSPlduI8qM5cybVJA9gyaAku2rVjBpjopw9w6wr+lzb2eqDX32k6ydK0sfJyEcbIYsjp48uhO0E1g7cNFa50tyoy0DCUDyAKt/ysT7qSeN+06zvtJ9DtY3D7QUZfmMuMybumOuMczmgGXsZ4vn1KK6hvCshj2YOACyyBwysByIG3r+dWXsRvIFtZbZHUOlzKApI3MoIIbHUjGBny8qSexTjGysYLoXJEcpYOGxkyKFwIxjvDbjj8+vewcrNq11NtxmN3UfR3uOXwOKAvLX9Ra3tpZlT0hjQvtBxkAZP2Vj4Z1Y3VrDcbdnpUDbfDNLva/fGPTJQMgSskTEdyuwDH4ZqrNW1u7sdMj+TXE5SS8nVZCd2yOI7EjDHON2C36J8KAuniri6CwMQnJHpWwuPIqCfduHKmAGqg17VzLodhd3XrSrcQPuZcEkSesRy70B6Vb4oDV1W7MUMkoUuUQttHU4GcVF8FcSC/tEuVXaGyMHxUkGtXtG11bSwncsodo2WNSebEjbyHfjcKj9J4gsdMsrOGadI90KFR3nIBLHA6bs86AW59VkvOJIIHj2LZrKUBHXcB6/XoRt+Fb9z212KXRgKSmNWKmcAbcg4yBnJTz+yljtH1/wCRa7a3q+ujQDO0j10O4cj39x91UmTQHTmhy7eIrxQciW1jcY6cjyPwJqwZ5AqlmOFUEk+AHM/ZXN/CGpXdzeLdxy/J901tasAM7lKsWAJ8os4/O8qv/ie3aSzuI0zuaFwuOpJU4H/fjQCZ2QWaegudQYbGvJnlIP5MasxUfaxz35HhX3wX2swX918mWGSIkExszKQ2PEDmpx7aVex3iWW6tpbCUIlvDbsGmDlXUNkZOeXjz5Yx35pO7ELMNq0eZNvo1dlA/LONuOfdg591AWfwxo/oeIbwNIzj0ImjVmJx6RuY5+BLY8AatAVWUFyv8aXVSD/MwGwehBzg+eMVZ1AFFFFAFVd2uELfaNI5xGtywbyJMRU/YatE0ids2gfKtMkwMvCfSp+iDuHvUtQFS9pHaDejUplhuHijgkKIqHAyvIluXrEtnkaZDrPyvU9BmfHpWhLSY6Z9bHLu6E++qTurhpHaR2LO7FmY9SWOST5k86neDpZYJUvl+ZbTRbzz5CQuPhhXHvoDrmRkbdGSpyPWXPceXMeFcdcV6WLW8uLccxFIyrnrtz6ufPGKkOCNXMWpwTyS7fxu6WRj1ByXz47hn3morX72Sed7iUYeZjJ7mPLHkBy91AR4q2LKVtG2FUCzTaaWye6QvuHtIGKq2zA3rnAG4ZJ6YyOvlV4/hI2OYrScEeq7xkd5DgMDnwGxv8VAJmkcWXN7b38F7K00XycyAsFyjowKkYAzk8sZpa1PiyaaygsiEWGAlhtHNjzwWPkGPxqL0u2aaWOFDhpnWMczjLMAM47skVL9olgINSu4lACrKSoAwAGwwHuBFAS0nGF5qFpbaUqIfWCgj50m35gPcMc8kdau+27RLCCwtZ5HESSptSNVLFSgAdcAZwp5Z9lVH2AaYsupGRuZgiLqPziQufgTSlxolxHdzRXPJ1lkbavzQZG3Ep4KeRoC5u1u7TUrK0jtCJTPI8qHB5LDGxfPeDlguPE1TPGPEHy2WKUggrBHG3mUGCR5HrTd2IXVw+owImDHDHIGB/JRzkkfnF9tKHHeniDULqJQAqzPtA6AE7gPcDigGLS4v4Qs7l3T/YLFEj7/AFt5OfeA1V/Vr9nMyJoWrtnDkBT7CmE+0vVUGgLX4JVYrLTJS+FbVfX8iY9i5+HwNOendtEct+tr8nKxtL6JZfSZJOdqnZs6FvPvqvuHbX0nD14QDut7tZlIHQhEBPuXPxpEsNSeK4S4XBdJBIMjluDbhy8M0BL9oSRJqV2tucRelYcjyznLgeQfPKl+GZkYMrFWByGUkEHxBHMU2cW6P6HTtMmOS06zM5IOSd6kE+PJvspOoCxuxKeY6spT1t6sZmbmdvUkk8yS2PbV1drAnGmzSW8no2iG9vNR84fA591VX2O3aWfyy6deUdmj7c82yxOR4AkAeWam9P7UP4Tt762lgEJ+TSuhViwwo5q2QOfTmPgKAuDSWJgiJbcTGpLfSyo5++tuoDgKYvp1ozDBMCZ9ygVP0AVr6hCHidG+ayMD7CCDWxUbxJdmK0uJB1SJ2HtCnH20BxfT3wYqPpOro/csDgjqSrPgHxGaRKa+EL9UtNSRnVWkt1CgnG4iQEgeLYzy9tAKgNM3HwRZ4Y0JIitYFJPjsDn9qlmpXiaweC5kikcSMm0bx0ZdoKkeW0rQEWKu/to1Az6Rp0rqQ0jKxOOh9Ec/E88VUXEel/JrhoTyKqh5/nIrfeTVn9tNsU03SFBO1YyCO4kxxkH2j1viaAq7h2KZrqEW675hIrRqCBllO4dT5Ux9sUitq9yV8VB9oRc/DlUHwYSNQs9vX5TFj9YtTnEmlvc67NBj1pLtl/RLdf8ADzoCU7A9R9FqYQ5/HRsnLxHrDPwNHb84OqnA5iGPPt51g7CoN2rRHptjdvgMfvrB203G/V7gcvU2L8FB/fQD5+DVbepeyY6tEoPsDkj7R9lVJxtd+mv7uT6U8mPYGIH2Crg/BsuCYLuPIwskbY7xuUgk+R2j4GqM1FsyyHOcu3P9I0AzcOX4XSdTiLDc7WxVfEB3DkfFR7xSiaYeEdAnvDLHCo/oyxZshRsw2MgfOPcDUdaaU8kE0427IDGHBPM+kJC4Hf8ANOaAbOz/AFFxZarBu9RrUyY/OVguR7VJHwpEAqytD4Skt9IudQLqVntzGI8HIDOBuJ6d2cVWtAWx2mXiy6LpLjGcEY+qgU/aBVTVZ3bFdBrfSgFVP5sX2gADLbMnA8StVzLaMsaSHo5YD9HGfvoBlu7iRbCG4iY7ZEe0uAeYBQh0HllCCPqtS3YSyBtsRIaQejIH5QbA2+w8qdra2H8W5Wbr8vBT2iMKfsLUnaDc+juYJD+RKjc/zXB/dQHZenWoiijjHREVR+iAP3Vs14K9oApb7Ryf4LvNvI+gbHwpkrX1CySaNopVDxuMMp6EeFAcTYrzFOlnokb3OqqI9yQR3BiH0dsmEI9gpm4J0OB+Hr+do0eYF8OVBZdqoQAe7vPvoCpzGdobHIkgHzGM/ePjTZxPZ79VSHGdxtkI8SYogaiL1f5lbH/7k/3RU88VWxg4kgP0prZvcdi/uNAYO3iy26sT0EkaHP8Ayk/ZT5+ELZBdNtgvSOZVHs9Gw/cKT+3ndLq0UI/so1X2ux/fVhdvVo76USvMRyoz5PPHNcjzyR9tAVJwpag6rpgAxlYWI8wC2fspn0K3MvFkpAxskkYg+Sbf35r54e4TuYda09ZfRhlgEhCtnCoCp7uuTUxYwBeLpNv5SFjjuJjGfuoCM7ILNYtevY++P0yp7BLj7qVeLNPN7rd3GOXryH9VGT9pUfGnjsat86xqkh/JZxnzaZv3Ka1bG1jHFUqxRuw/GM6kg+s0eWIx+QcgYPjQGb8Gc/7f/wAD/wBasGtWgm1+/VQBstJM+30Q/wAxW1+DkDG9/EyOrqY9+eilTIu0jqHzu+B8ObBpGnw/xg1LLZLWyk+W7Ct9gX40BqdkFxt0Cdh1X05PtC5H7qrjhjS1bQdTmJO70sIHl6P1vt3n4CrT7GYI/wCAyGYbW9N6U5+bnIOfDC4NLfBSQ/xWvPH8aZMfS5bfftCUBLadmXhNhjmtu4H6Lf8AxVCy2oFvHJ3tJIh9irGR+2a6R0QIOGgFIcCzbJXnz2nI9oP3VztICbOIBScTzZODj1khwM+PI8qAsPtut9lvpPj8mKnx5LEf3mojjDR/R6LpUo7zNuPnIVYfDaaYfwgYSE0xug9C648CBGT7Oo+Fbnad6NeHdOVR3xbfL8Wxb99AKWvZi4fsIzy9NcSyYz1CjA/aH2VX4q0OIdGnl4fsJgi7IPSlznntdlCkDvzjJ8OVJVhwxNLNbQjaGugDGSeWCSMtjp0NAdcaDqIubeKcDaJUV8dcZGcVv1D8IaY9tZW8EhDPFGFYr0JHhmpigCvDXtfLnAzQFC9lOluz63kZb0bxe12MnL4r91bvZPpnpOH79GbYsrS4bwxGoJ+IqQ7FtVa5m1d02gPKsicuhf0uCfLCr9taHZM0d7p1xpExeF42bdswGKlvW6gjIbKkY6EUAmtwhEdP0yU3DH5TdCIjACxiQ4cjPMldo59Kb+N9KM/EtnGjLlVidvFVjYuc+JIHLHjTDxXwXpcVhBaXNybeOFiyNvUOxYHdkEHIJwTgdQOlYX7U4WYJptjNeyKoXeE2gDzbaWx7QBQC/wBqNljiGwdyFR2hO5uS+pJzGTyz/mKsLtQ4cudQtVt7aRIwz5l355qOgGAfyuZpcuLbX74DfHaWiZyN6iRlPceYbn519/yUXE5zfarczZ/Jj9QefzmYf8ooDLr2hmLULO5F9DHHBCsUgkkVWZR1wO/cME1tJrmkRX8t81+jSyRiPaWDKgH0cLn7fGvux7HdLj6wvIR3vIx+wYH2VP23AunJ82ygH6AP30Aj6JxNotjdXVxFeMflRDSJtLAMCTuB255lm5efsrFo/FnD9tcy3ccshnlJLOySMRuJJ25XkDnp5CrOj0K1X5ttAPZEg/dWb+CoP7GL9Wv+VAVdoPGWhWlxc3ENxIGuW3SKUfbnJOQNnLmzfGvjhziPSodRur7+Ed5uQBseIrswR+V3jAAHIe+rTOkQHrBF+rX/ACrWn4Zs3+dawH/hJ/lQFbaDFpkEN9DaarGouwdqsRtiJBHqjlnkcewDwqc7P+Fo4dNlsmuIJxKXyYiCAHGPHJIxmpa77NtMkGDZxDzUFT8QaX77sQ05/wCjM8JH0JM/tg0BscN8PS6Jp11mVrwAF441jIwSMED1mJDHaSB0wfGkW4truPQLH+bOzR3YcptOSqliuVHrczgdKZV7NNTt+dnq8mO5JQ2B8Wdf+UV6dZ4is/6a1ivEHfGfW+znn9E0Bp/hAfjNOtJihVjKDg/kB4ycHl1yF+FRPajAy8P6YGUggpkEYxmJutb+s8c6bqapb6nFc2bI+4qSducYwSADj2qKsTVLKx1e1MXpEmjJDAxOMoR0Ix0PUcxQCRxSDDwrGo/soQcj6TDP31ArZehvuHioOTAufiSfsanbtPijs9CkgZmkARIkLkbicgKTgAcgO4dBUVxhqqW9xoNzMmIlRgzA8kLxxAZOMYAyfZnwoC3KK+UNfVABr5bnWO5nCLk59gGSfIAVBXNldXRw8htYPoxnMzj85+kQ68lyfzhjFARl9rWnaY7xwRKbmXBMFsm6RyM43BfmjmeZx1NREWjandszqkGkpJzYxoslw2efrMMAGnvRtCt7VSsESR5+cQObHxZurH2mpGgEfR+yuwhbfIjXUpOWkuG3knxx0pzgt1RQqKFUdAoAA9gFZq8oBF454jv7JlaKK2eB5I40Ls+/c/LmBy25rPccQ3cEthDcRwCS5lkST0ZYhVVdylST18c19dp9jJNBbiJGcrdwsQozhVbJPsFanaPoHyy601GhMsKyyem5HAUoMbiOgzT77A3rjiiRby9gCJtt7UTKeeS3P1Tzxjl3YrS4T1zVLpIJ2is1glAY4eTeFPgDy3VFafwoLW81JbaBkgeyCx4BwzkNkA956VH9nWnQ27Wu7SrtLpQFecoNmTyLH8Znb7qIMe+I+IJLa7sYtqmG5kaN3Oco4GUxzx63rDp3Uv2naWrnVfVXFiMxnn+MA3Kc/pgDl3EVL9qGlST2LGBS08LpNCAMnejZGB44zSBq/AVyItNjiVvxqCK+wPyWdZSW/wD6DPiAKIDc3Fl7JJb21vBAbl7YTzmRmEcYbGFAHrEn28qw3PaBN/BzXCQotxHci2kjZiVD7wpwRg45g1n12Oaz1P5altLcQyW4hZYQC6FWyPVJHIilq+4Yum0qcPA3pbq/Fw0K82RHdcgkd4UZJp99R99Pkb9H4juxeiyvYYUeSJpI3hdmGFOCGDcwfCt/s94he/sY7mRVRnLZVM4G1iB150vcL8Nfwfqs4SFmgniVo5jljEVzuiLEkgN1HsFR/ZprE9lZw2kunXu4MQXEa7BufOSS4OBnnyoQkJuLtRaS99Bb20kVnIVYM7q7ALuOOozinTh3Vlu7aG4QFVlQMAeoz1HuPfVdR3N1bS6rGthczG5lYxOoUJzTZksWGBnyNPfBGlva2NvBJjfHGA2Ome+i2K9yR1HTIZ12zRJKvg6hvhnpSNqvZDaM3pLSSWymHzXhY4H6Oc49hFWLRQFWalZ6rDH6K8t4dYtuROBslGO/BBBI/wCzTFomvadqKCDam6PH82njAePAxjY3gOXKnConXOG7a7AFxErkfNbo6+auMMp9hoCVWvqlu2sru1OEkN3D9CUgTIPzX+bIO7DAH845qdtbkOMjI8QQQR5EGgM2KK9ooCB1nXGg3kqCqDceoOBzPwGalL652IW6nuqM4kgB2kjkQVb2f95qL+XfzSHcfmIRIfOP1ST/AISa/O1cdVoLEwk9Y2y+Evg9kaSnka57+ROaPqvpWkVlAZNp5HqGBwfiGHurR13iJoNxVA5DKqrnG5mYKBnu5mozRbsemhlwVWWMqQRg+sokXPmMMP0qxMvpry2Q/SeZuXLEYGB/jdPhSnja1WOHpp2k283hHf8Aa1EqcYucuSWnnsMGqauYmOdgUDJLHAA7znwqI/jzB/b2361f9VecYWpkEsa4yyADPSpz+Fovon4CuCxMpVaiqYnJaTSWmxvIlGNoX0MfDWui7WRl2lUk2BkbcG9VWz5fOxjJrc1O6aNQQAcnBzWTTrtJY1kjOUcZU4xkUapFujYe8e7nX3cTGpHCyUJPMlvzuvk8kGukV1oYdI1D0yFiNpVipGc9O/3jB99aS64fSohUbXbbnw6kHzyRUZpF36NrhfpIsi+3nG33R/Go2afeJRGPXiIwe7eAJAPb83P1q+JV4rNOhKL0snPwuov1ueqOHXXT8F7jlql8YwuACTnrWPh/UTcRekKbBvZV55yFYqG8s4JxS/xXq4ELTJ62IdyDxLDKj3kimHSLIWttHFnlFGq58doGT7zz99fRwtec8RXlKXUjou7TtffycKkUoQSWr1+DBqmsNGWCKH2jpnGTjpUrazCRFdTlWUEHxBGRSO9w73IRcYEbSynwywWMe87z+hTDwvceo8XfG3L6rc1/8w91cOF42rVqyVXaXWh4Xat98TdelGMVl5aMzalqbRvtCgjGefL3Z7vbW/aXAdQy9D9niD5g0t8V3Ii9JIRkJHuIHkCaz6TcmOTY3JWOOfc3/wA9PbiueF4jUWNqUqr6rbUX3Pu8zU6KdJSjvYzJrzemjjKAiRiuQTywrNnz6YrWveLI45WiaSFWDY2s4DeXItnn++tFB/Orb+9b/pyU3XCDa3IdD91XBvEYnBKp0rTTeumv4JUyU6tst9hfu+Klix6Roo93zd77c+zJ8xW9wzr63YlKFCI5Nm5G3A+ord3T52MVDaMoN8mRn+by/wDUipxVQK78IVapSjXqVHLMnpp32/nqZxOWMnBRtb4PSKNte0V9k8wUUUUBo6zHmI+XP4UiaxaB0FuP/qZBGef5LHMmP+GrmrGkTII7jypa0/h2YXSzSyRlIw4jVFYHL4AZixPMKCOX0jXxcXw6VbG06q7K7Xlqv3semnWUaUo8+Xmea/bDeO4HDDHLmprX4Qh33VzMeiKkC+RGZJPcd0Y/Rqd1yxeVB6Iorg8i4YjB65CkGvnhvSmt4djsHcu7uwBAJdixwCScDkBz7qYXh06WOqVn2dcvjK1/6J1k6Sjz5+Qv8blgk5TIbZyI6g+VSP8AFa2/tJv/ANmT/XWTWtJuHk3QvCq4GRIrk58trDlj99R/8AXv9pa/4JP9deeGGxNKpUaoxmpSbTbRtzpyius1ZDLplpHFEkcXJEAC888vb31tMKh+GtKkgWT0rozPJv8AUDAAbVXHrEn8nPvqZNffjmcFmWttV+e48j30Eq8gCyEnls3DOeWDgnP+EV7oVofkKTEEPKxmOeoEhyoPsTYPdW7xRw9Nc7kjkjjSRdshKsWGeR24YD5uetMLW42bAMLjAA7h0Ffn8NweUKdaE/8AWkfC7a9bfo9dTEJuLXLViE1sGltYAORlDEZ6JFmT4b9gx503a7PhAo6sfsH/AGKj9F4fmS49PO8TbYzHGEVhjcwLsSzHmQqDA8KycR6VczH8RJEnqkZdWYqefMbWA8PhXSGBxFPh7oxXXk3fXv318ER1YOtmeyFvTtetIHmb5RAWlKht0i8gg2hBg9AS59rGpPR7tRNHIrBkkBQlSCCDzQ58iGH6Rpl0rTlghjhT5saKg9ijGff1qI4h0SeViYHiTIGTIrEhgcgjawHLlV/5lejUpTpzc8jtZ2XV2foOnjJSTVr+5HdoB/E3P9w/7JqY1qyyA48MN/nWrxVoM9yrLG8SCSMo29XJBIxkYYDGPGmNo8jBwfGquGSqRrxqaZpXi/Zk6dLI1yWvoJ0P+02v943/AEnpvuPmN7D91L8XD8wuUkLxeijYsqhW3nKlQCd23lk9BTHImQR4jFejh2Gq0cJ0U11tfUxWnGdTMthS0T/bk/8Ax5f+pFTjS3ouiTx3HppXiIEbIFjVh85lbJ3Mfo0yV34ZQnQwsKc91f3bM15qdSUl90QUUUV7jkFFFFAYbu6WJGeRgqKMsxOAAO81T/EvbtGjFLOD0oH/AIkhKqfqqBkjzJFMPbNot9eQwwWabkLM03rhfm42Lz6gksf0RVW6T2PX7TxrPGEiLj0jB1JC55488feK1FJ7g+5u27UicgQKPD0ZP3tW7pvbreqfxsEMq9+NyH3EZA+Bq5dN4JsIU2JaQ48WQMT7S2STVb9tvA9pDafK4I1hkV1DBBhXDHHTuYHBz5GqnHuA88D9olrqXqx5jmAyYn6+ZUjkw9nwpv3Vxbpl+8EqTRHa8bBlPmO72HofKune1fWHg0maSLKs4VQehUSEKceeDScbbERFcZdsVtaMYrdPlUoyG2ttRSPFsHcfID3iq8u+3HUGOUS3jHhtLfaWqrwa6n4N7ObK1gTdDHNKVBeSRQxJI54ByAPKq4qO4uVTZduV+p/GRwSDw2lftDVZHBPa3a3ziKRTbTnkqs25XPgr4HPyIHvr77Q+zqzntZXjhSGaNGdXjULnaM4YDkQcYrmImiSkDt7NQvE/FdrYJvuZQmR6qdXb6q9TUTwfrEk2jxzsT6X0DZbv3KpG77BVA8O8J3+rymQbmyfXuJSdufb1JHgvTyrCWti8rjfq/bvcmQ/J4I0j/JEmWY+ZwQB7B8a3+Bu1q9vL+3t5EhCSMQxVTnG0nlz8qT+1DgaPSxaojtI8iyGRiMAlSmNq89o5nvNaPZL/AFvZ/XP7DV1Si1dEZ0rxpqr2tjcXEeC8UZZdwyMjxqjP5ctQ+hB/gb/VVy9qH9U3v9ya5JNYgk73KWh/LnqH0IP8J/1Ufy56h9CD/Cf9VXZDwVp+0fzODoP/AAx4V9/xJ0//AHOD9WKXj3EKQPbnqH0IP8B/1V0LpsxeKNz1ZFY48SAT99RB4I0//c4P1YqeijCgBRgAYAHcB3VG1yKfdFFFZAUUUUAV5mgmkTtD7SoNOBjXE1yRyjB5L5uR0Hl1NAMnE/ElvYwmW4cKv5I/Kc+CjvNc0dofHs2pyDcPRwISY4gc+W5vFsZ9mTjziNX1a61C43ylpZXO1VA6ZPzUUdBnu+NXH2bdkCxbbi/AeTkVgPNU+v3M3l0HnXRJR1YFXsp7MpLtkurlStsCGRWHObHMeyPz7+7rVldun9Ty/Xi/bFWCFqv+3b+qJfrx/tisSd2Ecwmu2bL+jT6o+6uJjXbNl8xPqj7hXSoQ1OJf9kuP7mT9g1xjXZvEp/mlx/cyfsNXGVSluys6p7Iow2j26sMgowIPeCSCKcreBUUKihVUYCgYAHgAO6k/sd/qm1+qf2jTrWJbkRRP4Sn9JZfUl+9KROyT+t7P65/Yanv8JT+ksvqS/elInZJ/W9n9c/sNXSHZEjojtQ/qm9/uWrkoV2nqSRNGyT7DG3Jg+Np8jnrS83Dek/2Fp8E/zrEZWKURDoOs6svpSJpY2+aZH2p+ipwMeYGKiNb4Sv8ATiJJYniBOBIjcs+G5Tke+ut4kAAAGABgAdwHdUJxvapLYXSOBtMLn3hSQfbmmewRRPBHa7dWrql07XMBIDFjmRB4q3VsdcHr410daTK6q6kMrAFSOhBGQa4lFdZ9lMxbSrQnujx7gSBW6kVuQbaKKK5FCiiigKy7bOM7iwjhjt8K84k/Gd6BNnzRjGTu692K5vllLEkksSSSTzJJ6kk8ya644w4KtdRMZuVdvRBtu1yvzsZ6dfmil0di2l/Ql/WtW4ySDKq4E48s9NXK2LSzketM0yg+xBsO1ff7acB2/p/uLfrx/wC3TN/Itpn0Jf1rUfyLaX9CX9a1G4vcgtH8IBP9xb9eP/bqyeLtEGoWEkGdpkQFSfyW5Muffilr+RfTPoS/rWqxIYwqhR0AAHurLtyKcY6zpEtrK0NwjRyL1BHXwIPeD41aXCfbc8EKRXNuZdihRIjhWwOQ3KRgnHfkeyru1nRLe6TZcQpKo6B1Bx7D1HupJu+xbTHOVSWP6sh/82a1nutSCBxr2zvdQPBbwGFZAVaRn3NtPUAAADPjk1W+haHPeTLDboXkbw6KO9mP5Kjxroiz7GNMQ5ZJZPryHHwXFO+k6PBbJ6OCJIk7wi4z7fH30Uktga/C2jiztYbdTn0SBS3ie8+85qXoorBSiPwlP6Sy+pL96Ujdkn9b2f1z+w1dE8YcEWuotG1yHPowwXa5X52CenXoKjdE7LbC1njnhWQSRnKkyMRnBHMHryNbjKysRkl2icNfwhYywKQH5NGT9JeYHsPMe+uUL+wkgkaKVDHIpwyMMEf9+NdqkVE67w5a3ihbmBJcdCw5j2HqKkXYpT3Dfbm0cSx3Vs0jKAPSo4BbHLJVh18wajOOe2F72B7eCD0KSDDuz7mYfRAAAXzOTVhXPYppjH1VmT6spP7QNfdn2M6YhBKSSY+nIcfAYzVvEHPnDfDs99OsNupZj1Pcg+kx7hXXHD+lra28VupysSBQfHA5n3mvvStIgtk2QRJEvgigZ9vj763qkpXJYKKKKyUKKKKAKKKKAKKKKAKKKKAKKKKAKKKKAKKKKAKKKKAKKKKAKKKKAKKKKAKKKK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2050" name="Picture 2" descr="https://encrypted-tbn2.gstatic.com/images?q=tbn:ANd9GcQLvxJ2zzOvdWhGPkEEf-QMEzg4-t7afrtz6PV3ij-kLNB8k37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94" r="21372"/>
          <a:stretch/>
        </p:blipFill>
        <p:spPr bwMode="auto">
          <a:xfrm>
            <a:off x="7025072" y="161132"/>
            <a:ext cx="1939416" cy="1962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6551858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829" y="476672"/>
            <a:ext cx="7109515" cy="3042494"/>
          </a:xfrm>
        </p:spPr>
        <p:txBody>
          <a:bodyPr/>
          <a:lstStyle/>
          <a:p>
            <a:r>
              <a:rPr lang="en-US" sz="2800" dirty="0" smtClean="0"/>
              <a:t>SDG 14: Conserve and sustainably use the oceans, seas and marine resources for sustainable development</a:t>
            </a:r>
          </a:p>
          <a:p>
            <a:r>
              <a:rPr lang="en-US" sz="2800" dirty="0" smtClean="0"/>
              <a:t>Targets: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reduce pollution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strengthen the resilience of  marine ecosystems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minimize ocean acidification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regulate fishing and prevent over-fishing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i="1" dirty="0" smtClean="0"/>
              <a:t>increase marine protected areas</a:t>
            </a:r>
          </a:p>
          <a:p>
            <a:pPr lvl="1">
              <a:spcBef>
                <a:spcPts val="0"/>
              </a:spcBef>
            </a:pPr>
            <a:r>
              <a:rPr lang="en-US" b="1" u="sng" dirty="0" smtClean="0"/>
              <a:t>improve the blue economy for SIDS</a:t>
            </a:r>
          </a:p>
          <a:p>
            <a:pPr lvl="1">
              <a:spcBef>
                <a:spcPts val="0"/>
              </a:spcBef>
            </a:pPr>
            <a:r>
              <a:rPr lang="en-US" b="1" u="sng" dirty="0" smtClean="0"/>
              <a:t>increase scientific knowledge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support small-scale artisanal fishers</a:t>
            </a:r>
          </a:p>
          <a:p>
            <a:pPr lvl="1">
              <a:spcBef>
                <a:spcPts val="0"/>
              </a:spcBef>
            </a:pPr>
            <a:r>
              <a:rPr lang="en-US" b="1" u="sng" dirty="0" smtClean="0"/>
              <a:t>fully implement UNCLOS</a:t>
            </a:r>
          </a:p>
          <a:p>
            <a:pPr lvl="1">
              <a:spcBef>
                <a:spcPts val="0"/>
              </a:spcBef>
            </a:pPr>
            <a:endParaRPr lang="en-US" dirty="0" smtClean="0"/>
          </a:p>
        </p:txBody>
      </p:sp>
      <p:sp>
        <p:nvSpPr>
          <p:cNvPr id="4" name="AutoShape 2" descr="data:image/jpeg;base64,/9j/4AAQSkZJRgABAQAAAQABAAD/2wCEAAkGBxQTEhUUExQWFRUXGB4bFxgYFxwcHhoeHRwfHB0cHR8dHCggHRslHB8YIjEhJykrLy4wHh8zODMsNygtLiwBCgoKDg0OGxAQGiwkICQ4NS8tLyw0KywsNy0sNCw0Li0sLywsLSw0LCwtNC4wLCwtLSwsNDcsLC8sLCwsNCwsLP/AABEIAMgAwAMBIgACEQEDEQH/xAAcAAACAgMBAQAAAAAAAAAAAAAABgUHAwQIAQL/xABQEAACAQMCAwQFBggLBgUFAAABAgMABBEFEgYhMQdBUWETInGBkRQyUnKhsQgjQmKCk7LBFRYXJDM1U3OS0dI0VIOis/BDwsPT4URjdJSj/8QAGgEBAQEBAQEBAAAAAAAAAAAAAAECAwQFBv/EAC0RAAIBAgQCCgMBAQAAAAAAAAABAgMRBBIhMQVBEyIyUXGBobHR8GGRwUIV/9oADAMBAAIRAxEAPwC8aKKKAKKKKAM14DUTxPqL29rNMibzGhbbnGQOZ+ysHBGtm8sobhl2tIuSMd4OOXlyoCeozWnquoLBDJM/zY1LN7AM1F8I8VRX8bvF0R9pwcjPkceGDjzHjQDBRRRQBRRRQBRRRQHhavc1V3bU9wrWJtX/ABkkxiEePnbsHOc5A5YPtHTHOzwOXM8/HpQHkcytkBgcdcHOK+6q3so0+WDUNThmlMhh9EqE4G5G3kEgAc8Ko+NWiTQHtFQvD/E9veGUQNu9E2G9+cfcamc0B7RWrBqETuY1dWdeZUHJHd+8VtUAUUUUAVCcU8TQ2MayTHAZgo9/nU3VedtzhrBLcY9Jc3EUcfkxbOfLpj30A9WN4ssaSJzV1DL7CMil3TuOYpr97FVO9A2TnptODkY6f5jxpg0uxSCGOFBhI1CL7AMfGq61u+hsuIYXZSPlduI8qM5cybVJA9gyaAku2rVjBpjopw9w6wr+lzb2eqDX32k6ydK0sfJyEcbIYsjp48uhO0E1g7cNFa50tyoy0DCUDyAKt/ysT7qSeN+06zvtJ9DtY3D7QUZfmMuMybumOuMczmgGXsZ4vn1KK6hvCshj2YOACyyBwysByIG3r+dWXsRvIFtZbZHUOlzKApI3MoIIbHUjGBny8qSexTjGysYLoXJEcpYOGxkyKFwIxjvDbjj8+vewcrNq11NtxmN3UfR3uOXwOKAvLX9Ra3tpZlT0hjQvtBxkAZP2Vj4Z1Y3VrDcbdnpUDbfDNLva/fGPTJQMgSskTEdyuwDH4ZqrNW1u7sdMj+TXE5SS8nVZCd2yOI7EjDHON2C36J8KAuniri6CwMQnJHpWwuPIqCfduHKmAGqg17VzLodhd3XrSrcQPuZcEkSesRy70B6Vb4oDV1W7MUMkoUuUQttHU4GcVF8FcSC/tEuVXaGyMHxUkGtXtG11bSwncsodo2WNSebEjbyHfjcKj9J4gsdMsrOGadI90KFR3nIBLHA6bs86AW59VkvOJIIHj2LZrKUBHXcB6/XoRt+Fb9z212KXRgKSmNWKmcAbcg4yBnJTz+yljtH1/wCRa7a3q+ujQDO0j10O4cj39x91UmTQHTmhy7eIrxQciW1jcY6cjyPwJqwZ5AqlmOFUEk+AHM/ZXN/CGpXdzeLdxy/J901tasAM7lKsWAJ8os4/O8qv/ie3aSzuI0zuaFwuOpJU4H/fjQCZ2QWaegudQYbGvJnlIP5MasxUfaxz35HhX3wX2swX918mWGSIkExszKQ2PEDmpx7aVex3iWW6tpbCUIlvDbsGmDlXUNkZOeXjz5Yx35pO7ELMNq0eZNvo1dlA/LONuOfdg591AWfwxo/oeIbwNIzj0ImjVmJx6RuY5+BLY8AatAVWUFyv8aXVSD/MwGwehBzg+eMVZ1AFFFFAFVd2uELfaNI5xGtywbyJMRU/YatE0ids2gfKtMkwMvCfSp+iDuHvUtQFS9pHaDejUplhuHijgkKIqHAyvIluXrEtnkaZDrPyvU9BmfHpWhLSY6Z9bHLu6E++qTurhpHaR2LO7FmY9SWOST5k86neDpZYJUvl+ZbTRbzz5CQuPhhXHvoDrmRkbdGSpyPWXPceXMeFcdcV6WLW8uLccxFIyrnrtz6ufPGKkOCNXMWpwTyS7fxu6WRj1ByXz47hn3morX72Sed7iUYeZjJ7mPLHkBy91AR4q2LKVtG2FUCzTaaWye6QvuHtIGKq2zA3rnAG4ZJ6YyOvlV4/hI2OYrScEeq7xkd5DgMDnwGxv8VAJmkcWXN7b38F7K00XycyAsFyjowKkYAzk8sZpa1PiyaaygsiEWGAlhtHNjzwWPkGPxqL0u2aaWOFDhpnWMczjLMAM47skVL9olgINSu4lACrKSoAwAGwwHuBFAS0nGF5qFpbaUqIfWCgj50m35gPcMc8kdau+27RLCCwtZ5HESSptSNVLFSgAdcAZwp5Z9lVH2AaYsupGRuZgiLqPziQufgTSlxolxHdzRXPJ1lkbavzQZG3Ep4KeRoC5u1u7TUrK0jtCJTPI8qHB5LDGxfPeDlguPE1TPGPEHy2WKUggrBHG3mUGCR5HrTd2IXVw+owImDHDHIGB/JRzkkfnF9tKHHeniDULqJQAqzPtA6AE7gPcDigGLS4v4Qs7l3T/YLFEj7/AFt5OfeA1V/Vr9nMyJoWrtnDkBT7CmE+0vVUGgLX4JVYrLTJS+FbVfX8iY9i5+HwNOendtEct+tr8nKxtL6JZfSZJOdqnZs6FvPvqvuHbX0nD14QDut7tZlIHQhEBPuXPxpEsNSeK4S4XBdJBIMjluDbhy8M0BL9oSRJqV2tucRelYcjyznLgeQfPKl+GZkYMrFWByGUkEHxBHMU2cW6P6HTtMmOS06zM5IOSd6kE+PJvspOoCxuxKeY6spT1t6sZmbmdvUkk8yS2PbV1drAnGmzSW8no2iG9vNR84fA591VX2O3aWfyy6deUdmj7c82yxOR4AkAeWam9P7UP4Tt762lgEJ+TSuhViwwo5q2QOfTmPgKAuDSWJgiJbcTGpLfSyo5++tuoDgKYvp1ozDBMCZ9ygVP0AVr6hCHidG+ayMD7CCDWxUbxJdmK0uJB1SJ2HtCnH20BxfT3wYqPpOro/csDgjqSrPgHxGaRKa+EL9UtNSRnVWkt1CgnG4iQEgeLYzy9tAKgNM3HwRZ4Y0JIitYFJPjsDn9qlmpXiaweC5kikcSMm0bx0ZdoKkeW0rQEWKu/to1Az6Rp0rqQ0jKxOOh9Ec/E88VUXEel/JrhoTyKqh5/nIrfeTVn9tNsU03SFBO1YyCO4kxxkH2j1viaAq7h2KZrqEW675hIrRqCBllO4dT5Ux9sUitq9yV8VB9oRc/DlUHwYSNQs9vX5TFj9YtTnEmlvc67NBj1pLtl/RLdf8ADzoCU7A9R9FqYQ5/HRsnLxHrDPwNHb84OqnA5iGPPt51g7CoN2rRHptjdvgMfvrB203G/V7gcvU2L8FB/fQD5+DVbepeyY6tEoPsDkj7R9lVJxtd+mv7uT6U8mPYGIH2Crg/BsuCYLuPIwskbY7xuUgk+R2j4GqM1FsyyHOcu3P9I0AzcOX4XSdTiLDc7WxVfEB3DkfFR7xSiaYeEdAnvDLHCo/oyxZshRsw2MgfOPcDUdaaU8kE0427IDGHBPM+kJC4Hf8ANOaAbOz/AFFxZarBu9RrUyY/OVguR7VJHwpEAqytD4Skt9IudQLqVntzGI8HIDOBuJ6d2cVWtAWx2mXiy6LpLjGcEY+qgU/aBVTVZ3bFdBrfSgFVP5sX2gADLbMnA8StVzLaMsaSHo5YD9HGfvoBlu7iRbCG4iY7ZEe0uAeYBQh0HllCCPqtS3YSyBtsRIaQejIH5QbA2+w8qdra2H8W5Wbr8vBT2iMKfsLUnaDc+juYJD+RKjc/zXB/dQHZenWoiijjHREVR+iAP3Vs14K9oApb7Ryf4LvNvI+gbHwpkrX1CySaNopVDxuMMp6EeFAcTYrzFOlnokb3OqqI9yQR3BiH0dsmEI9gpm4J0OB+Hr+do0eYF8OVBZdqoQAe7vPvoCpzGdobHIkgHzGM/ePjTZxPZ79VSHGdxtkI8SYogaiL1f5lbH/7k/3RU88VWxg4kgP0prZvcdi/uNAYO3iy26sT0EkaHP8Ayk/ZT5+ELZBdNtgvSOZVHs9Gw/cKT+3ndLq0UI/so1X2ux/fVhdvVo76USvMRyoz5PPHNcjzyR9tAVJwpag6rpgAxlYWI8wC2fspn0K3MvFkpAxskkYg+Sbf35r54e4TuYda09ZfRhlgEhCtnCoCp7uuTUxYwBeLpNv5SFjjuJjGfuoCM7ILNYtevY++P0yp7BLj7qVeLNPN7rd3GOXryH9VGT9pUfGnjsat86xqkh/JZxnzaZv3Ka1bG1jHFUqxRuw/GM6kg+s0eWIx+QcgYPjQGb8Gc/7f/wAD/wBasGtWgm1+/VQBstJM+30Q/wAxW1+DkDG9/EyOrqY9+eilTIu0jqHzu+B8ObBpGnw/xg1LLZLWyk+W7Ct9gX40BqdkFxt0Cdh1X05PtC5H7qrjhjS1bQdTmJO70sIHl6P1vt3n4CrT7GYI/wCAyGYbW9N6U5+bnIOfDC4NLfBSQ/xWvPH8aZMfS5bfftCUBLadmXhNhjmtu4H6Lf8AxVCy2oFvHJ3tJIh9irGR+2a6R0QIOGgFIcCzbJXnz2nI9oP3VztICbOIBScTzZODj1khwM+PI8qAsPtut9lvpPj8mKnx5LEf3mojjDR/R6LpUo7zNuPnIVYfDaaYfwgYSE0xug9C648CBGT7Oo+Fbnad6NeHdOVR3xbfL8Wxb99AKWvZi4fsIzy9NcSyYz1CjA/aH2VX4q0OIdGnl4fsJgi7IPSlznntdlCkDvzjJ8OVJVhwxNLNbQjaGugDGSeWCSMtjp0NAdcaDqIubeKcDaJUV8dcZGcVv1D8IaY9tZW8EhDPFGFYr0JHhmpigCvDXtfLnAzQFC9lOluz63kZb0bxe12MnL4r91bvZPpnpOH79GbYsrS4bwxGoJ+IqQ7FtVa5m1d02gPKsicuhf0uCfLCr9taHZM0d7p1xpExeF42bdswGKlvW6gjIbKkY6EUAmtwhEdP0yU3DH5TdCIjACxiQ4cjPMldo59Kb+N9KM/EtnGjLlVidvFVjYuc+JIHLHjTDxXwXpcVhBaXNybeOFiyNvUOxYHdkEHIJwTgdQOlYX7U4WYJptjNeyKoXeE2gDzbaWx7QBQC/wBqNljiGwdyFR2hO5uS+pJzGTyz/mKsLtQ4cudQtVt7aRIwz5l355qOgGAfyuZpcuLbX74DfHaWiZyN6iRlPceYbn519/yUXE5zfarczZ/Jj9QefzmYf8ooDLr2hmLULO5F9DHHBCsUgkkVWZR1wO/cME1tJrmkRX8t81+jSyRiPaWDKgH0cLn7fGvux7HdLj6wvIR3vIx+wYH2VP23AunJ82ygH6AP30Aj6JxNotjdXVxFeMflRDSJtLAMCTuB255lm5efsrFo/FnD9tcy3ccshnlJLOySMRuJJ25XkDnp5CrOj0K1X5ttAPZEg/dWb+CoP7GL9Wv+VAVdoPGWhWlxc3ENxIGuW3SKUfbnJOQNnLmzfGvjhziPSodRur7+Ed5uQBseIrswR+V3jAAHIe+rTOkQHrBF+rX/ACrWn4Zs3+dawH/hJ/lQFbaDFpkEN9DaarGouwdqsRtiJBHqjlnkcewDwqc7P+Fo4dNlsmuIJxKXyYiCAHGPHJIxmpa77NtMkGDZxDzUFT8QaX77sQ05/wCjM8JH0JM/tg0BscN8PS6Jp11mVrwAF441jIwSMED1mJDHaSB0wfGkW4truPQLH+bOzR3YcptOSqliuVHrczgdKZV7NNTt+dnq8mO5JQ2B8Wdf+UV6dZ4is/6a1ivEHfGfW+znn9E0Bp/hAfjNOtJihVjKDg/kB4ycHl1yF+FRPajAy8P6YGUggpkEYxmJutb+s8c6bqapb6nFc2bI+4qSducYwSADj2qKsTVLKx1e1MXpEmjJDAxOMoR0Ix0PUcxQCRxSDDwrGo/soQcj6TDP31ArZehvuHioOTAufiSfsanbtPijs9CkgZmkARIkLkbicgKTgAcgO4dBUVxhqqW9xoNzMmIlRgzA8kLxxAZOMYAyfZnwoC3KK+UNfVABr5bnWO5nCLk59gGSfIAVBXNldXRw8htYPoxnMzj85+kQ68lyfzhjFARl9rWnaY7xwRKbmXBMFsm6RyM43BfmjmeZx1NREWjandszqkGkpJzYxoslw2efrMMAGnvRtCt7VSsESR5+cQObHxZurH2mpGgEfR+yuwhbfIjXUpOWkuG3knxx0pzgt1RQqKFUdAoAA9gFZq8oBF454jv7JlaKK2eB5I40Ls+/c/LmBy25rPccQ3cEthDcRwCS5lkST0ZYhVVdylST18c19dp9jJNBbiJGcrdwsQozhVbJPsFanaPoHyy601GhMsKyyem5HAUoMbiOgzT77A3rjiiRby9gCJtt7UTKeeS3P1Tzxjl3YrS4T1zVLpIJ2is1glAY4eTeFPgDy3VFafwoLW81JbaBkgeyCx4BwzkNkA956VH9nWnQ27Wu7SrtLpQFecoNmTyLH8Znb7qIMe+I+IJLa7sYtqmG5kaN3Oco4GUxzx63rDp3Uv2naWrnVfVXFiMxnn+MA3Kc/pgDl3EVL9qGlST2LGBS08LpNCAMnejZGB44zSBq/AVyItNjiVvxqCK+wPyWdZSW/wD6DPiAKIDc3Fl7JJb21vBAbl7YTzmRmEcYbGFAHrEn28qw3PaBN/BzXCQotxHci2kjZiVD7wpwRg45g1n12Oaz1P5altLcQyW4hZYQC6FWyPVJHIilq+4Yum0qcPA3pbq/Fw0K82RHdcgkd4UZJp99R99Pkb9H4juxeiyvYYUeSJpI3hdmGFOCGDcwfCt/s94he/sY7mRVRnLZVM4G1iB150vcL8Nfwfqs4SFmgniVo5jljEVzuiLEkgN1HsFR/ZprE9lZw2kunXu4MQXEa7BufOSS4OBnnyoQkJuLtRaS99Bb20kVnIVYM7q7ALuOOozinTh3Vlu7aG4QFVlQMAeoz1HuPfVdR3N1bS6rGthczG5lYxOoUJzTZksWGBnyNPfBGlva2NvBJjfHGA2Ome+i2K9yR1HTIZ12zRJKvg6hvhnpSNqvZDaM3pLSSWymHzXhY4H6Oc49hFWLRQFWalZ6rDH6K8t4dYtuROBslGO/BBBI/wCzTFomvadqKCDam6PH82njAePAxjY3gOXKnConXOG7a7AFxErkfNbo6+auMMp9hoCVWvqlu2sru1OEkN3D9CUgTIPzX+bIO7DAH845qdtbkOMjI8QQQR5EGgM2KK9ooCB1nXGg3kqCqDceoOBzPwGalL652IW6nuqM4kgB2kjkQVb2f95qL+XfzSHcfmIRIfOP1ST/AISa/O1cdVoLEwk9Y2y+Evg9kaSnka57+ROaPqvpWkVlAZNp5HqGBwfiGHurR13iJoNxVA5DKqrnG5mYKBnu5mozRbsemhlwVWWMqQRg+sokXPmMMP0qxMvpry2Q/SeZuXLEYGB/jdPhSnja1WOHpp2k283hHf8Aa1EqcYucuSWnnsMGqauYmOdgUDJLHAA7znwqI/jzB/b2361f9VecYWpkEsa4yyADPSpz+Fovon4CuCxMpVaiqYnJaTSWmxvIlGNoX0MfDWui7WRl2lUk2BkbcG9VWz5fOxjJrc1O6aNQQAcnBzWTTrtJY1kjOUcZU4xkUapFujYe8e7nX3cTGpHCyUJPMlvzuvk8kGukV1oYdI1D0yFiNpVipGc9O/3jB99aS64fSohUbXbbnw6kHzyRUZpF36NrhfpIsi+3nG33R/Go2afeJRGPXiIwe7eAJAPb83P1q+JV4rNOhKL0snPwuov1ueqOHXXT8F7jlql8YwuACTnrWPh/UTcRekKbBvZV55yFYqG8s4JxS/xXq4ELTJ62IdyDxLDKj3kimHSLIWttHFnlFGq58doGT7zz99fRwtec8RXlKXUjou7TtffycKkUoQSWr1+DBqmsNGWCKH2jpnGTjpUrazCRFdTlWUEHxBGRSO9w73IRcYEbSynwywWMe87z+hTDwvceo8XfG3L6rc1/8w91cOF42rVqyVXaXWh4Xat98TdelGMVl5aMzalqbRvtCgjGefL3Z7vbW/aXAdQy9D9niD5g0t8V3Ii9JIRkJHuIHkCaz6TcmOTY3JWOOfc3/wA9PbiueF4jUWNqUqr6rbUX3Pu8zU6KdJSjvYzJrzemjjKAiRiuQTywrNnz6YrWveLI45WiaSFWDY2s4DeXItnn++tFB/Orb+9b/pyU3XCDa3IdD91XBvEYnBKp0rTTeumv4JUyU6tst9hfu+Klix6Roo93zd77c+zJ8xW9wzr63YlKFCI5Nm5G3A+ord3T52MVDaMoN8mRn+by/wDUipxVQK78IVapSjXqVHLMnpp32/nqZxOWMnBRtb4PSKNte0V9k8wUUUUBo6zHmI+XP4UiaxaB0FuP/qZBGef5LHMmP+GrmrGkTII7jypa0/h2YXSzSyRlIw4jVFYHL4AZixPMKCOX0jXxcXw6VbG06q7K7Xlqv3semnWUaUo8+Xmea/bDeO4HDDHLmprX4Qh33VzMeiKkC+RGZJPcd0Y/Rqd1yxeVB6Iorg8i4YjB65CkGvnhvSmt4djsHcu7uwBAJdixwCScDkBz7qYXh06WOqVn2dcvjK1/6J1k6Sjz5+Qv8blgk5TIbZyI6g+VSP8AFa2/tJv/ANmT/XWTWtJuHk3QvCq4GRIrk58trDlj99R/8AXv9pa/4JP9deeGGxNKpUaoxmpSbTbRtzpyius1ZDLplpHFEkcXJEAC888vb31tMKh+GtKkgWT0rozPJv8AUDAAbVXHrEn8nPvqZNffjmcFmWttV+e48j30Eq8gCyEnls3DOeWDgnP+EV7oVofkKTEEPKxmOeoEhyoPsTYPdW7xRw9Nc7kjkjjSRdshKsWGeR24YD5uetMLW42bAMLjAA7h0Ffn8NweUKdaE/8AWkfC7a9bfo9dTEJuLXLViE1sGltYAORlDEZ6JFmT4b9gx503a7PhAo6sfsH/AGKj9F4fmS49PO8TbYzHGEVhjcwLsSzHmQqDA8KycR6VczH8RJEnqkZdWYqefMbWA8PhXSGBxFPh7oxXXk3fXv318ER1YOtmeyFvTtetIHmb5RAWlKht0i8gg2hBg9AS59rGpPR7tRNHIrBkkBQlSCCDzQ58iGH6Rpl0rTlghjhT5saKg9ijGff1qI4h0SeViYHiTIGTIrEhgcgjawHLlV/5lejUpTpzc8jtZ2XV2foOnjJSTVr+5HdoB/E3P9w/7JqY1qyyA48MN/nWrxVoM9yrLG8SCSMo29XJBIxkYYDGPGmNo8jBwfGquGSqRrxqaZpXi/Zk6dLI1yWvoJ0P+02v943/AEnpvuPmN7D91L8XD8wuUkLxeijYsqhW3nKlQCd23lk9BTHImQR4jFejh2Gq0cJ0U11tfUxWnGdTMthS0T/bk/8Ax5f+pFTjS3ouiTx3HppXiIEbIFjVh85lbJ3Mfo0yV34ZQnQwsKc91f3bM15qdSUl90QUUUV7jkFFFFAYbu6WJGeRgqKMsxOAAO81T/EvbtGjFLOD0oH/AIkhKqfqqBkjzJFMPbNot9eQwwWabkLM03rhfm42Lz6gksf0RVW6T2PX7TxrPGEiLj0jB1JC55488feK1FJ7g+5u27UicgQKPD0ZP3tW7pvbreqfxsEMq9+NyH3EZA+Bq5dN4JsIU2JaQ48WQMT7S2STVb9tvA9pDafK4I1hkV1DBBhXDHHTuYHBz5GqnHuA88D9olrqXqx5jmAyYn6+ZUjkw9nwpv3Vxbpl+8EqTRHa8bBlPmO72HofKune1fWHg0maSLKs4VQehUSEKceeDScbbERFcZdsVtaMYrdPlUoyG2ttRSPFsHcfID3iq8u+3HUGOUS3jHhtLfaWqrwa6n4N7ObK1gTdDHNKVBeSRQxJI54ByAPKq4qO4uVTZduV+p/GRwSDw2lftDVZHBPa3a3ziKRTbTnkqs25XPgr4HPyIHvr77Q+zqzntZXjhSGaNGdXjULnaM4YDkQcYrmImiSkDt7NQvE/FdrYJvuZQmR6qdXb6q9TUTwfrEk2jxzsT6X0DZbv3KpG77BVA8O8J3+rymQbmyfXuJSdufb1JHgvTyrCWti8rjfq/bvcmQ/J4I0j/JEmWY+ZwQB7B8a3+Bu1q9vL+3t5EhCSMQxVTnG0nlz8qT+1DgaPSxaojtI8iyGRiMAlSmNq89o5nvNaPZL/AFvZ/XP7DV1Si1dEZ0rxpqr2tjcXEeC8UZZdwyMjxqjP5ctQ+hB/gb/VVy9qH9U3v9ya5JNYgk73KWh/LnqH0IP8J/1Ufy56h9CD/Cf9VXZDwVp+0fzODoP/AAx4V9/xJ0//AHOD9WKXj3EKQPbnqH0IP8B/1V0LpsxeKNz1ZFY48SAT99RB4I0//c4P1YqeijCgBRgAYAHcB3VG1yKfdFFFZAUUUUAV5mgmkTtD7SoNOBjXE1yRyjB5L5uR0Hl1NAMnE/ElvYwmW4cKv5I/Kc+CjvNc0dofHs2pyDcPRwISY4gc+W5vFsZ9mTjziNX1a61C43ylpZXO1VA6ZPzUUdBnu+NXH2bdkCxbbi/AeTkVgPNU+v3M3l0HnXRJR1YFXsp7MpLtkurlStsCGRWHObHMeyPz7+7rVldun9Ty/Xi/bFWCFqv+3b+qJfrx/tisSd2Ecwmu2bL+jT6o+6uJjXbNl8xPqj7hXSoQ1OJf9kuP7mT9g1xjXZvEp/mlx/cyfsNXGVSluys6p7Iow2j26sMgowIPeCSCKcreBUUKihVUYCgYAHgAO6k/sd/qm1+qf2jTrWJbkRRP4Sn9JZfUl+9KROyT+t7P65/Yanv8JT+ksvqS/elInZJ/W9n9c/sNXSHZEjojtQ/qm9/uWrkoV2nqSRNGyT7DG3Jg+Np8jnrS83Dek/2Fp8E/zrEZWKURDoOs6svpSJpY2+aZH2p+ipwMeYGKiNb4Sv8ATiJJYniBOBIjcs+G5Tke+ut4kAAAGABgAdwHdUJxvapLYXSOBtMLn3hSQfbmmewRRPBHa7dWrql07XMBIDFjmRB4q3VsdcHr410daTK6q6kMrAFSOhBGQa4lFdZ9lMxbSrQnujx7gSBW6kVuQbaKKK5FCiiigKy7bOM7iwjhjt8K84k/Gd6BNnzRjGTu692K5vllLEkksSSSTzJJ6kk8ya644w4KtdRMZuVdvRBtu1yvzsZ6dfmil0di2l/Ql/WtW4ySDKq4E48s9NXK2LSzketM0yg+xBsO1ff7acB2/p/uLfrx/wC3TN/Itpn0Jf1rUfyLaX9CX9a1G4vcgtH8IBP9xb9eP/bqyeLtEGoWEkGdpkQFSfyW5Muffilr+RfTPoS/rWqxIYwqhR0AAHurLtyKcY6zpEtrK0NwjRyL1BHXwIPeD41aXCfbc8EKRXNuZdihRIjhWwOQ3KRgnHfkeyru1nRLe6TZcQpKo6B1Bx7D1HupJu+xbTHOVSWP6sh/82a1nutSCBxr2zvdQPBbwGFZAVaRn3NtPUAAADPjk1W+haHPeTLDboXkbw6KO9mP5Kjxroiz7GNMQ5ZJZPryHHwXFO+k6PBbJ6OCJIk7wi4z7fH30Uktga/C2jiztYbdTn0SBS3ie8+85qXoorBSiPwlP6Sy+pL96Ujdkn9b2f1z+w1dE8YcEWuotG1yHPowwXa5X52CenXoKjdE7LbC1njnhWQSRnKkyMRnBHMHryNbjKysRkl2icNfwhYywKQH5NGT9JeYHsPMe+uUL+wkgkaKVDHIpwyMMEf9+NdqkVE67w5a3ihbmBJcdCw5j2HqKkXYpT3Dfbm0cSx3Vs0jKAPSo4BbHLJVh18wajOOe2F72B7eCD0KSDDuz7mYfRAAAXzOTVhXPYppjH1VmT6spP7QNfdn2M6YhBKSSY+nIcfAYzVvEHPnDfDs99OsNupZj1Pcg+kx7hXXHD+lra28VupysSBQfHA5n3mvvStIgtk2QRJEvgigZ9vj763qkpXJYKKKKyUKKKKAKKKKAKKKKAKKKKAKKKKAKKKKAKKKKAKKKKAKKKKAKKKKAKKKKAKKKK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2050" name="Picture 2" descr="https://encrypted-tbn2.gstatic.com/images?q=tbn:ANd9GcQLvxJ2zzOvdWhGPkEEf-QMEzg4-t7afrtz6PV3ij-kLNB8k37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94" r="21372"/>
          <a:stretch/>
        </p:blipFill>
        <p:spPr bwMode="auto">
          <a:xfrm>
            <a:off x="7025072" y="161132"/>
            <a:ext cx="1939416" cy="1962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26516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829" y="476672"/>
            <a:ext cx="7829595" cy="3042494"/>
          </a:xfrm>
        </p:spPr>
        <p:txBody>
          <a:bodyPr/>
          <a:lstStyle/>
          <a:p>
            <a:r>
              <a:rPr lang="en-US" sz="2800" dirty="0" smtClean="0"/>
              <a:t>SDG 14: Conserve and sustainably use the </a:t>
            </a:r>
            <a:br>
              <a:rPr lang="en-US" sz="2800" dirty="0" smtClean="0"/>
            </a:br>
            <a:r>
              <a:rPr lang="en-US" sz="2800" dirty="0" smtClean="0"/>
              <a:t>oceans, seas and marine resources for </a:t>
            </a:r>
            <a:br>
              <a:rPr lang="en-US" sz="2800" dirty="0" smtClean="0"/>
            </a:br>
            <a:r>
              <a:rPr lang="en-US" sz="2800" dirty="0" smtClean="0"/>
              <a:t>sustainable development</a:t>
            </a:r>
          </a:p>
          <a:p>
            <a:r>
              <a:rPr lang="en-US" sz="2800" dirty="0" smtClean="0"/>
              <a:t>Targets: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reduce pollution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b="1" i="1" dirty="0" smtClean="0"/>
              <a:t>strengthen the resilience of  marine ecosystems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minimize ocean acidification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regulate fishing and prevent over-fishing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b="1" i="1" dirty="0" smtClean="0"/>
              <a:t>increase marine protected areas</a:t>
            </a:r>
          </a:p>
          <a:p>
            <a:pPr lvl="1">
              <a:spcBef>
                <a:spcPts val="0"/>
              </a:spcBef>
            </a:pPr>
            <a:r>
              <a:rPr lang="en-US" b="1" u="sng" dirty="0" smtClean="0"/>
              <a:t>improve the blue economy for SIDS</a:t>
            </a:r>
          </a:p>
          <a:p>
            <a:pPr lvl="1">
              <a:spcBef>
                <a:spcPts val="0"/>
              </a:spcBef>
            </a:pPr>
            <a:r>
              <a:rPr lang="en-US" b="1" u="sng" dirty="0" smtClean="0"/>
              <a:t>increase scientific knowledge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support small-scale artisanal fishers</a:t>
            </a:r>
          </a:p>
          <a:p>
            <a:pPr lvl="1">
              <a:spcBef>
                <a:spcPts val="0"/>
              </a:spcBef>
            </a:pPr>
            <a:r>
              <a:rPr lang="en-US" b="1" u="sng" dirty="0" smtClean="0"/>
              <a:t>fully implement UNCLOS</a:t>
            </a:r>
          </a:p>
          <a:p>
            <a:pPr lvl="1">
              <a:spcBef>
                <a:spcPts val="0"/>
              </a:spcBef>
            </a:pPr>
            <a:endParaRPr lang="en-US" dirty="0" smtClean="0"/>
          </a:p>
        </p:txBody>
      </p:sp>
      <p:sp>
        <p:nvSpPr>
          <p:cNvPr id="4" name="AutoShape 2" descr="data:image/jpeg;base64,/9j/4AAQSkZJRgABAQAAAQABAAD/2wCEAAkGBxQTEhUUExQWFRUXGB4bFxgYFxwcHhoeHRwfHB0cHR8dHCggHRslHB8YIjEhJykrLy4wHh8zODMsNygtLiwBCgoKDg0OGxAQGiwkICQ4NS8tLyw0KywsNy0sNCw0Li0sLywsLSw0LCwtNC4wLCwtLSwsNDcsLC8sLCwsNCwsLP/AABEIAMgAwAMBIgACEQEDEQH/xAAcAAACAgMBAQAAAAAAAAAAAAAABgUHAwQIAQL/xABQEAACAQMCAwQFBggLBgUFAAABAgMABBEFEgYhMQdBUWETInGBkRQyUnKhsQgjQmKCk7LBFRYXJDM1U3OS0dI0VIOis/BDwsPT4URjdJSj/8QAGgEBAQEBAQEBAAAAAAAAAAAAAAECAwQFBv/EAC0RAAIBAgQCCgMBAQAAAAAAAAABAgMRBBIhMQVBEyIyUXGBobHR8GGRwUIV/9oADAMBAAIRAxEAPwC8aKKKAKKKKAM14DUTxPqL29rNMibzGhbbnGQOZ+ysHBGtm8sobhl2tIuSMd4OOXlyoCeozWnquoLBDJM/zY1LN7AM1F8I8VRX8bvF0R9pwcjPkceGDjzHjQDBRRRQBRRRQBRRRQHhavc1V3bU9wrWJtX/ABkkxiEePnbsHOc5A5YPtHTHOzwOXM8/HpQHkcytkBgcdcHOK+6q3so0+WDUNThmlMhh9EqE4G5G3kEgAc8Ko+NWiTQHtFQvD/E9veGUQNu9E2G9+cfcamc0B7RWrBqETuY1dWdeZUHJHd+8VtUAUUUUAVCcU8TQ2MayTHAZgo9/nU3VedtzhrBLcY9Jc3EUcfkxbOfLpj30A9WN4ssaSJzV1DL7CMil3TuOYpr97FVO9A2TnptODkY6f5jxpg0uxSCGOFBhI1CL7AMfGq61u+hsuIYXZSPlduI8qM5cybVJA9gyaAku2rVjBpjopw9w6wr+lzb2eqDX32k6ydK0sfJyEcbIYsjp48uhO0E1g7cNFa50tyoy0DCUDyAKt/ysT7qSeN+06zvtJ9DtY3D7QUZfmMuMybumOuMczmgGXsZ4vn1KK6hvCshj2YOACyyBwysByIG3r+dWXsRvIFtZbZHUOlzKApI3MoIIbHUjGBny8qSexTjGysYLoXJEcpYOGxkyKFwIxjvDbjj8+vewcrNq11NtxmN3UfR3uOXwOKAvLX9Ra3tpZlT0hjQvtBxkAZP2Vj4Z1Y3VrDcbdnpUDbfDNLva/fGPTJQMgSskTEdyuwDH4ZqrNW1u7sdMj+TXE5SS8nVZCd2yOI7EjDHON2C36J8KAuniri6CwMQnJHpWwuPIqCfduHKmAGqg17VzLodhd3XrSrcQPuZcEkSesRy70B6Vb4oDV1W7MUMkoUuUQttHU4GcVF8FcSC/tEuVXaGyMHxUkGtXtG11bSwncsodo2WNSebEjbyHfjcKj9J4gsdMsrOGadI90KFR3nIBLHA6bs86AW59VkvOJIIHj2LZrKUBHXcB6/XoRt+Fb9z212KXRgKSmNWKmcAbcg4yBnJTz+yljtH1/wCRa7a3q+ujQDO0j10O4cj39x91UmTQHTmhy7eIrxQciW1jcY6cjyPwJqwZ5AqlmOFUEk+AHM/ZXN/CGpXdzeLdxy/J901tasAM7lKsWAJ8os4/O8qv/ie3aSzuI0zuaFwuOpJU4H/fjQCZ2QWaegudQYbGvJnlIP5MasxUfaxz35HhX3wX2swX918mWGSIkExszKQ2PEDmpx7aVex3iWW6tpbCUIlvDbsGmDlXUNkZOeXjz5Yx35pO7ELMNq0eZNvo1dlA/LONuOfdg591AWfwxo/oeIbwNIzj0ImjVmJx6RuY5+BLY8AatAVWUFyv8aXVSD/MwGwehBzg+eMVZ1AFFFFAFVd2uELfaNI5xGtywbyJMRU/YatE0ids2gfKtMkwMvCfSp+iDuHvUtQFS9pHaDejUplhuHijgkKIqHAyvIluXrEtnkaZDrPyvU9BmfHpWhLSY6Z9bHLu6E++qTurhpHaR2LO7FmY9SWOST5k86neDpZYJUvl+ZbTRbzz5CQuPhhXHvoDrmRkbdGSpyPWXPceXMeFcdcV6WLW8uLccxFIyrnrtz6ufPGKkOCNXMWpwTyS7fxu6WRj1ByXz47hn3morX72Sed7iUYeZjJ7mPLHkBy91AR4q2LKVtG2FUCzTaaWye6QvuHtIGKq2zA3rnAG4ZJ6YyOvlV4/hI2OYrScEeq7xkd5DgMDnwGxv8VAJmkcWXN7b38F7K00XycyAsFyjowKkYAzk8sZpa1PiyaaygsiEWGAlhtHNjzwWPkGPxqL0u2aaWOFDhpnWMczjLMAM47skVL9olgINSu4lACrKSoAwAGwwHuBFAS0nGF5qFpbaUqIfWCgj50m35gPcMc8kdau+27RLCCwtZ5HESSptSNVLFSgAdcAZwp5Z9lVH2AaYsupGRuZgiLqPziQufgTSlxolxHdzRXPJ1lkbavzQZG3Ep4KeRoC5u1u7TUrK0jtCJTPI8qHB5LDGxfPeDlguPE1TPGPEHy2WKUggrBHG3mUGCR5HrTd2IXVw+owImDHDHIGB/JRzkkfnF9tKHHeniDULqJQAqzPtA6AE7gPcDigGLS4v4Qs7l3T/YLFEj7/AFt5OfeA1V/Vr9nMyJoWrtnDkBT7CmE+0vVUGgLX4JVYrLTJS+FbVfX8iY9i5+HwNOendtEct+tr8nKxtL6JZfSZJOdqnZs6FvPvqvuHbX0nD14QDut7tZlIHQhEBPuXPxpEsNSeK4S4XBdJBIMjluDbhy8M0BL9oSRJqV2tucRelYcjyznLgeQfPKl+GZkYMrFWByGUkEHxBHMU2cW6P6HTtMmOS06zM5IOSd6kE+PJvspOoCxuxKeY6spT1t6sZmbmdvUkk8yS2PbV1drAnGmzSW8no2iG9vNR84fA591VX2O3aWfyy6deUdmj7c82yxOR4AkAeWam9P7UP4Tt762lgEJ+TSuhViwwo5q2QOfTmPgKAuDSWJgiJbcTGpLfSyo5++tuoDgKYvp1ozDBMCZ9ygVP0AVr6hCHidG+ayMD7CCDWxUbxJdmK0uJB1SJ2HtCnH20BxfT3wYqPpOro/csDgjqSrPgHxGaRKa+EL9UtNSRnVWkt1CgnG4iQEgeLYzy9tAKgNM3HwRZ4Y0JIitYFJPjsDn9qlmpXiaweC5kikcSMm0bx0ZdoKkeW0rQEWKu/to1Az6Rp0rqQ0jKxOOh9Ec/E88VUXEel/JrhoTyKqh5/nIrfeTVn9tNsU03SFBO1YyCO4kxxkH2j1viaAq7h2KZrqEW675hIrRqCBllO4dT5Ux9sUitq9yV8VB9oRc/DlUHwYSNQs9vX5TFj9YtTnEmlvc67NBj1pLtl/RLdf8ADzoCU7A9R9FqYQ5/HRsnLxHrDPwNHb84OqnA5iGPPt51g7CoN2rRHptjdvgMfvrB203G/V7gcvU2L8FB/fQD5+DVbepeyY6tEoPsDkj7R9lVJxtd+mv7uT6U8mPYGIH2Crg/BsuCYLuPIwskbY7xuUgk+R2j4GqM1FsyyHOcu3P9I0AzcOX4XSdTiLDc7WxVfEB3DkfFR7xSiaYeEdAnvDLHCo/oyxZshRsw2MgfOPcDUdaaU8kE0427IDGHBPM+kJC4Hf8ANOaAbOz/AFFxZarBu9RrUyY/OVguR7VJHwpEAqytD4Skt9IudQLqVntzGI8HIDOBuJ6d2cVWtAWx2mXiy6LpLjGcEY+qgU/aBVTVZ3bFdBrfSgFVP5sX2gADLbMnA8StVzLaMsaSHo5YD9HGfvoBlu7iRbCG4iY7ZEe0uAeYBQh0HllCCPqtS3YSyBtsRIaQejIH5QbA2+w8qdra2H8W5Wbr8vBT2iMKfsLUnaDc+juYJD+RKjc/zXB/dQHZenWoiijjHREVR+iAP3Vs14K9oApb7Ryf4LvNvI+gbHwpkrX1CySaNopVDxuMMp6EeFAcTYrzFOlnokb3OqqI9yQR3BiH0dsmEI9gpm4J0OB+Hr+do0eYF8OVBZdqoQAe7vPvoCpzGdobHIkgHzGM/ePjTZxPZ79VSHGdxtkI8SYogaiL1f5lbH/7k/3RU88VWxg4kgP0prZvcdi/uNAYO3iy26sT0EkaHP8Ayk/ZT5+ELZBdNtgvSOZVHs9Gw/cKT+3ndLq0UI/so1X2ux/fVhdvVo76USvMRyoz5PPHNcjzyR9tAVJwpag6rpgAxlYWI8wC2fspn0K3MvFkpAxskkYg+Sbf35r54e4TuYda09ZfRhlgEhCtnCoCp7uuTUxYwBeLpNv5SFjjuJjGfuoCM7ILNYtevY++P0yp7BLj7qVeLNPN7rd3GOXryH9VGT9pUfGnjsat86xqkh/JZxnzaZv3Ka1bG1jHFUqxRuw/GM6kg+s0eWIx+QcgYPjQGb8Gc/7f/wAD/wBasGtWgm1+/VQBstJM+30Q/wAxW1+DkDG9/EyOrqY9+eilTIu0jqHzu+B8ObBpGnw/xg1LLZLWyk+W7Ct9gX40BqdkFxt0Cdh1X05PtC5H7qrjhjS1bQdTmJO70sIHl6P1vt3n4CrT7GYI/wCAyGYbW9N6U5+bnIOfDC4NLfBSQ/xWvPH8aZMfS5bfftCUBLadmXhNhjmtu4H6Lf8AxVCy2oFvHJ3tJIh9irGR+2a6R0QIOGgFIcCzbJXnz2nI9oP3VztICbOIBScTzZODj1khwM+PI8qAsPtut9lvpPj8mKnx5LEf3mojjDR/R6LpUo7zNuPnIVYfDaaYfwgYSE0xug9C648CBGT7Oo+Fbnad6NeHdOVR3xbfL8Wxb99AKWvZi4fsIzy9NcSyYz1CjA/aH2VX4q0OIdGnl4fsJgi7IPSlznntdlCkDvzjJ8OVJVhwxNLNbQjaGugDGSeWCSMtjp0NAdcaDqIubeKcDaJUV8dcZGcVv1D8IaY9tZW8EhDPFGFYr0JHhmpigCvDXtfLnAzQFC9lOluz63kZb0bxe12MnL4r91bvZPpnpOH79GbYsrS4bwxGoJ+IqQ7FtVa5m1d02gPKsicuhf0uCfLCr9taHZM0d7p1xpExeF42bdswGKlvW6gjIbKkY6EUAmtwhEdP0yU3DH5TdCIjACxiQ4cjPMldo59Kb+N9KM/EtnGjLlVidvFVjYuc+JIHLHjTDxXwXpcVhBaXNybeOFiyNvUOxYHdkEHIJwTgdQOlYX7U4WYJptjNeyKoXeE2gDzbaWx7QBQC/wBqNljiGwdyFR2hO5uS+pJzGTyz/mKsLtQ4cudQtVt7aRIwz5l355qOgGAfyuZpcuLbX74DfHaWiZyN6iRlPceYbn519/yUXE5zfarczZ/Jj9QefzmYf8ooDLr2hmLULO5F9DHHBCsUgkkVWZR1wO/cME1tJrmkRX8t81+jSyRiPaWDKgH0cLn7fGvux7HdLj6wvIR3vIx+wYH2VP23AunJ82ygH6AP30Aj6JxNotjdXVxFeMflRDSJtLAMCTuB255lm5efsrFo/FnD9tcy3ccshnlJLOySMRuJJ25XkDnp5CrOj0K1X5ttAPZEg/dWb+CoP7GL9Wv+VAVdoPGWhWlxc3ENxIGuW3SKUfbnJOQNnLmzfGvjhziPSodRur7+Ed5uQBseIrswR+V3jAAHIe+rTOkQHrBF+rX/ACrWn4Zs3+dawH/hJ/lQFbaDFpkEN9DaarGouwdqsRtiJBHqjlnkcewDwqc7P+Fo4dNlsmuIJxKXyYiCAHGPHJIxmpa77NtMkGDZxDzUFT8QaX77sQ05/wCjM8JH0JM/tg0BscN8PS6Jp11mVrwAF441jIwSMED1mJDHaSB0wfGkW4truPQLH+bOzR3YcptOSqliuVHrczgdKZV7NNTt+dnq8mO5JQ2B8Wdf+UV6dZ4is/6a1ivEHfGfW+znn9E0Bp/hAfjNOtJihVjKDg/kB4ycHl1yF+FRPajAy8P6YGUggpkEYxmJutb+s8c6bqapb6nFc2bI+4qSducYwSADj2qKsTVLKx1e1MXpEmjJDAxOMoR0Ix0PUcxQCRxSDDwrGo/soQcj6TDP31ArZehvuHioOTAufiSfsanbtPijs9CkgZmkARIkLkbicgKTgAcgO4dBUVxhqqW9xoNzMmIlRgzA8kLxxAZOMYAyfZnwoC3KK+UNfVABr5bnWO5nCLk59gGSfIAVBXNldXRw8htYPoxnMzj85+kQ68lyfzhjFARl9rWnaY7xwRKbmXBMFsm6RyM43BfmjmeZx1NREWjandszqkGkpJzYxoslw2efrMMAGnvRtCt7VSsESR5+cQObHxZurH2mpGgEfR+yuwhbfIjXUpOWkuG3knxx0pzgt1RQqKFUdAoAA9gFZq8oBF454jv7JlaKK2eB5I40Ls+/c/LmBy25rPccQ3cEthDcRwCS5lkST0ZYhVVdylST18c19dp9jJNBbiJGcrdwsQozhVbJPsFanaPoHyy601GhMsKyyem5HAUoMbiOgzT77A3rjiiRby9gCJtt7UTKeeS3P1Tzxjl3YrS4T1zVLpIJ2is1glAY4eTeFPgDy3VFafwoLW81JbaBkgeyCx4BwzkNkA956VH9nWnQ27Wu7SrtLpQFecoNmTyLH8Znb7qIMe+I+IJLa7sYtqmG5kaN3Oco4GUxzx63rDp3Uv2naWrnVfVXFiMxnn+MA3Kc/pgDl3EVL9qGlST2LGBS08LpNCAMnejZGB44zSBq/AVyItNjiVvxqCK+wPyWdZSW/wD6DPiAKIDc3Fl7JJb21vBAbl7YTzmRmEcYbGFAHrEn28qw3PaBN/BzXCQotxHci2kjZiVD7wpwRg45g1n12Oaz1P5altLcQyW4hZYQC6FWyPVJHIilq+4Yum0qcPA3pbq/Fw0K82RHdcgkd4UZJp99R99Pkb9H4juxeiyvYYUeSJpI3hdmGFOCGDcwfCt/s94he/sY7mRVRnLZVM4G1iB150vcL8Nfwfqs4SFmgniVo5jljEVzuiLEkgN1HsFR/ZprE9lZw2kunXu4MQXEa7BufOSS4OBnnyoQkJuLtRaS99Bb20kVnIVYM7q7ALuOOozinTh3Vlu7aG4QFVlQMAeoz1HuPfVdR3N1bS6rGthczG5lYxOoUJzTZksWGBnyNPfBGlva2NvBJjfHGA2Ome+i2K9yR1HTIZ12zRJKvg6hvhnpSNqvZDaM3pLSSWymHzXhY4H6Oc49hFWLRQFWalZ6rDH6K8t4dYtuROBslGO/BBBI/wCzTFomvadqKCDam6PH82njAePAxjY3gOXKnConXOG7a7AFxErkfNbo6+auMMp9hoCVWvqlu2sru1OEkN3D9CUgTIPzX+bIO7DAH845qdtbkOMjI8QQQR5EGgM2KK9ooCB1nXGg3kqCqDceoOBzPwGalL652IW6nuqM4kgB2kjkQVb2f95qL+XfzSHcfmIRIfOP1ST/AISa/O1cdVoLEwk9Y2y+Evg9kaSnka57+ROaPqvpWkVlAZNp5HqGBwfiGHurR13iJoNxVA5DKqrnG5mYKBnu5mozRbsemhlwVWWMqQRg+sokXPmMMP0qxMvpry2Q/SeZuXLEYGB/jdPhSnja1WOHpp2k283hHf8Aa1EqcYucuSWnnsMGqauYmOdgUDJLHAA7znwqI/jzB/b2361f9VecYWpkEsa4yyADPSpz+Fovon4CuCxMpVaiqYnJaTSWmxvIlGNoX0MfDWui7WRl2lUk2BkbcG9VWz5fOxjJrc1O6aNQQAcnBzWTTrtJY1kjOUcZU4xkUapFujYe8e7nX3cTGpHCyUJPMlvzuvk8kGukV1oYdI1D0yFiNpVipGc9O/3jB99aS64fSohUbXbbnw6kHzyRUZpF36NrhfpIsi+3nG33R/Go2afeJRGPXiIwe7eAJAPb83P1q+JV4rNOhKL0snPwuov1ueqOHXXT8F7jlql8YwuACTnrWPh/UTcRekKbBvZV55yFYqG8s4JxS/xXq4ELTJ62IdyDxLDKj3kimHSLIWttHFnlFGq58doGT7zz99fRwtec8RXlKXUjou7TtffycKkUoQSWr1+DBqmsNGWCKH2jpnGTjpUrazCRFdTlWUEHxBGRSO9w73IRcYEbSynwywWMe87z+hTDwvceo8XfG3L6rc1/8w91cOF42rVqyVXaXWh4Xat98TdelGMVl5aMzalqbRvtCgjGefL3Z7vbW/aXAdQy9D9niD5g0t8V3Ii9JIRkJHuIHkCaz6TcmOTY3JWOOfc3/wA9PbiueF4jUWNqUqr6rbUX3Pu8zU6KdJSjvYzJrzemjjKAiRiuQTywrNnz6YrWveLI45WiaSFWDY2s4DeXItnn++tFB/Orb+9b/pyU3XCDa3IdD91XBvEYnBKp0rTTeumv4JUyU6tst9hfu+Klix6Roo93zd77c+zJ8xW9wzr63YlKFCI5Nm5G3A+ord3T52MVDaMoN8mRn+by/wDUipxVQK78IVapSjXqVHLMnpp32/nqZxOWMnBRtb4PSKNte0V9k8wUUUUBo6zHmI+XP4UiaxaB0FuP/qZBGef5LHMmP+GrmrGkTII7jypa0/h2YXSzSyRlIw4jVFYHL4AZixPMKCOX0jXxcXw6VbG06q7K7Xlqv3semnWUaUo8+Xmea/bDeO4HDDHLmprX4Qh33VzMeiKkC+RGZJPcd0Y/Rqd1yxeVB6Iorg8i4YjB65CkGvnhvSmt4djsHcu7uwBAJdixwCScDkBz7qYXh06WOqVn2dcvjK1/6J1k6Sjz5+Qv8blgk5TIbZyI6g+VSP8AFa2/tJv/ANmT/XWTWtJuHk3QvCq4GRIrk58trDlj99R/8AXv9pa/4JP9deeGGxNKpUaoxmpSbTbRtzpyius1ZDLplpHFEkcXJEAC888vb31tMKh+GtKkgWT0rozPJv8AUDAAbVXHrEn8nPvqZNffjmcFmWttV+e48j30Eq8gCyEnls3DOeWDgnP+EV7oVofkKTEEPKxmOeoEhyoPsTYPdW7xRw9Nc7kjkjjSRdshKsWGeR24YD5uetMLW42bAMLjAA7h0Ffn8NweUKdaE/8AWkfC7a9bfo9dTEJuLXLViE1sGltYAORlDEZ6JFmT4b9gx503a7PhAo6sfsH/AGKj9F4fmS49PO8TbYzHGEVhjcwLsSzHmQqDA8KycR6VczH8RJEnqkZdWYqefMbWA8PhXSGBxFPh7oxXXk3fXv318ER1YOtmeyFvTtetIHmb5RAWlKht0i8gg2hBg9AS59rGpPR7tRNHIrBkkBQlSCCDzQ58iGH6Rpl0rTlghjhT5saKg9ijGff1qI4h0SeViYHiTIGTIrEhgcgjawHLlV/5lejUpTpzc8jtZ2XV2foOnjJSTVr+5HdoB/E3P9w/7JqY1qyyA48MN/nWrxVoM9yrLG8SCSMo29XJBIxkYYDGPGmNo8jBwfGquGSqRrxqaZpXi/Zk6dLI1yWvoJ0P+02v943/AEnpvuPmN7D91L8XD8wuUkLxeijYsqhW3nKlQCd23lk9BTHImQR4jFejh2Gq0cJ0U11tfUxWnGdTMthS0T/bk/8Ax5f+pFTjS3ouiTx3HppXiIEbIFjVh85lbJ3Mfo0yV34ZQnQwsKc91f3bM15qdSUl90QUUUV7jkFFFFAYbu6WJGeRgqKMsxOAAO81T/EvbtGjFLOD0oH/AIkhKqfqqBkjzJFMPbNot9eQwwWabkLM03rhfm42Lz6gksf0RVW6T2PX7TxrPGEiLj0jB1JC55488feK1FJ7g+5u27UicgQKPD0ZP3tW7pvbreqfxsEMq9+NyH3EZA+Bq5dN4JsIU2JaQ48WQMT7S2STVb9tvA9pDafK4I1hkV1DBBhXDHHTuYHBz5GqnHuA88D9olrqXqx5jmAyYn6+ZUjkw9nwpv3Vxbpl+8EqTRHa8bBlPmO72HofKune1fWHg0maSLKs4VQehUSEKceeDScbbERFcZdsVtaMYrdPlUoyG2ttRSPFsHcfID3iq8u+3HUGOUS3jHhtLfaWqrwa6n4N7ObK1gTdDHNKVBeSRQxJI54ByAPKq4qO4uVTZduV+p/GRwSDw2lftDVZHBPa3a3ziKRTbTnkqs25XPgr4HPyIHvr77Q+zqzntZXjhSGaNGdXjULnaM4YDkQcYrmImiSkDt7NQvE/FdrYJvuZQmR6qdXb6q9TUTwfrEk2jxzsT6X0DZbv3KpG77BVA8O8J3+rymQbmyfXuJSdufb1JHgvTyrCWti8rjfq/bvcmQ/J4I0j/JEmWY+ZwQB7B8a3+Bu1q9vL+3t5EhCSMQxVTnG0nlz8qT+1DgaPSxaojtI8iyGRiMAlSmNq89o5nvNaPZL/AFvZ/XP7DV1Si1dEZ0rxpqr2tjcXEeC8UZZdwyMjxqjP5ctQ+hB/gb/VVy9qH9U3v9ya5JNYgk73KWh/LnqH0IP8J/1Ufy56h9CD/Cf9VXZDwVp+0fzODoP/AAx4V9/xJ0//AHOD9WKXj3EKQPbnqH0IP8B/1V0LpsxeKNz1ZFY48SAT99RB4I0//c4P1YqeijCgBRgAYAHcB3VG1yKfdFFFZAUUUUAV5mgmkTtD7SoNOBjXE1yRyjB5L5uR0Hl1NAMnE/ElvYwmW4cKv5I/Kc+CjvNc0dofHs2pyDcPRwISY4gc+W5vFsZ9mTjziNX1a61C43ylpZXO1VA6ZPzUUdBnu+NXH2bdkCxbbi/AeTkVgPNU+v3M3l0HnXRJR1YFXsp7MpLtkurlStsCGRWHObHMeyPz7+7rVldun9Ty/Xi/bFWCFqv+3b+qJfrx/tisSd2Ecwmu2bL+jT6o+6uJjXbNl8xPqj7hXSoQ1OJf9kuP7mT9g1xjXZvEp/mlx/cyfsNXGVSluys6p7Iow2j26sMgowIPeCSCKcreBUUKihVUYCgYAHgAO6k/sd/qm1+qf2jTrWJbkRRP4Sn9JZfUl+9KROyT+t7P65/Yanv8JT+ksvqS/elInZJ/W9n9c/sNXSHZEjojtQ/qm9/uWrkoV2nqSRNGyT7DG3Jg+Np8jnrS83Dek/2Fp8E/zrEZWKURDoOs6svpSJpY2+aZH2p+ipwMeYGKiNb4Sv8ATiJJYniBOBIjcs+G5Tke+ut4kAAAGABgAdwHdUJxvapLYXSOBtMLn3hSQfbmmewRRPBHa7dWrql07XMBIDFjmRB4q3VsdcHr410daTK6q6kMrAFSOhBGQa4lFdZ9lMxbSrQnujx7gSBW6kVuQbaKKK5FCiiigKy7bOM7iwjhjt8K84k/Gd6BNnzRjGTu692K5vllLEkksSSSTzJJ6kk8ya644w4KtdRMZuVdvRBtu1yvzsZ6dfmil0di2l/Ql/WtW4ySDKq4E48s9NXK2LSzketM0yg+xBsO1ff7acB2/p/uLfrx/wC3TN/Itpn0Jf1rUfyLaX9CX9a1G4vcgtH8IBP9xb9eP/bqyeLtEGoWEkGdpkQFSfyW5Muffilr+RfTPoS/rWqxIYwqhR0AAHurLtyKcY6zpEtrK0NwjRyL1BHXwIPeD41aXCfbc8EKRXNuZdihRIjhWwOQ3KRgnHfkeyru1nRLe6TZcQpKo6B1Bx7D1HupJu+xbTHOVSWP6sh/82a1nutSCBxr2zvdQPBbwGFZAVaRn3NtPUAAADPjk1W+haHPeTLDboXkbw6KO9mP5Kjxroiz7GNMQ5ZJZPryHHwXFO+k6PBbJ6OCJIk7wi4z7fH30Uktga/C2jiztYbdTn0SBS3ie8+85qXoorBSiPwlP6Sy+pL96Ujdkn9b2f1z+w1dE8YcEWuotG1yHPowwXa5X52CenXoKjdE7LbC1njnhWQSRnKkyMRnBHMHryNbjKysRkl2icNfwhYywKQH5NGT9JeYHsPMe+uUL+wkgkaKVDHIpwyMMEf9+NdqkVE67w5a3ihbmBJcdCw5j2HqKkXYpT3Dfbm0cSx3Vs0jKAPSo4BbHLJVh18wajOOe2F72B7eCD0KSDDuz7mYfRAAAXzOTVhXPYppjH1VmT6spP7QNfdn2M6YhBKSSY+nIcfAYzVvEHPnDfDs99OsNupZj1Pcg+kx7hXXHD+lra28VupysSBQfHA5n3mvvStIgtk2QRJEvgigZ9vj763qkpXJYKKKKyUKKKKAKKKKAKKKKAKKKKAKKKKAKKKKAKKKKAKKKKAKKKKAKKKKAKKKKAKKKK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2050" name="Picture 2" descr="https://encrypted-tbn2.gstatic.com/images?q=tbn:ANd9GcQLvxJ2zzOvdWhGPkEEf-QMEzg4-t7afrtz6PV3ij-kLNB8k37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94" r="21372"/>
          <a:stretch/>
        </p:blipFill>
        <p:spPr bwMode="auto">
          <a:xfrm>
            <a:off x="7025072" y="161132"/>
            <a:ext cx="1939416" cy="1962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26516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801215"/>
            <a:ext cx="813690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0000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video clips 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: “</a:t>
            </a:r>
            <a:r>
              <a:rPr lang="en-U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what is hydrography ?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” “</a:t>
            </a:r>
            <a:r>
              <a:rPr lang="en-U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Hydrography for kids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”</a:t>
            </a:r>
          </a:p>
          <a:p>
            <a:pPr defTabSz="360000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</a:pP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available from  </a:t>
            </a:r>
            <a:r>
              <a:rPr lang="en-US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Tube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via 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IHO 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website</a:t>
            </a:r>
          </a:p>
          <a:p>
            <a:pPr marL="361950" defTabSz="360000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</a:pP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English, French, Italian, Japanese, Korean, 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Spanish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, 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Portuguese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76" t="-13963" r="-11024" b="16913"/>
          <a:stretch/>
        </p:blipFill>
        <p:spPr bwMode="auto">
          <a:xfrm>
            <a:off x="1259632" y="901798"/>
            <a:ext cx="6444201" cy="37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 bwMode="auto">
          <a:xfrm>
            <a:off x="909442" y="404664"/>
            <a:ext cx="74295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9pPr>
          </a:lstStyle>
          <a:p>
            <a:r>
              <a:rPr lang="en-US" kern="0" smtClean="0"/>
              <a:t>Publicity and Outreach</a:t>
            </a:r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389678289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052736"/>
            <a:ext cx="7920880" cy="5328592"/>
          </a:xfrm>
        </p:spPr>
        <p:txBody>
          <a:bodyPr/>
          <a:lstStyle/>
          <a:p>
            <a:pPr marL="0" indent="0">
              <a:buNone/>
            </a:pPr>
            <a:r>
              <a:rPr lang="en-AU" sz="2800" dirty="0"/>
              <a:t>Principal effects of the Amendments are</a:t>
            </a:r>
            <a:r>
              <a:rPr lang="en-AU" sz="2800" dirty="0" smtClean="0"/>
              <a:t>:</a:t>
            </a:r>
          </a:p>
          <a:p>
            <a:r>
              <a:rPr lang="en-GB" sz="2400" b="1" dirty="0" smtClean="0"/>
              <a:t>Remove</a:t>
            </a:r>
            <a:r>
              <a:rPr lang="en-GB" sz="2400" dirty="0" smtClean="0"/>
              <a:t> </a:t>
            </a:r>
            <a:r>
              <a:rPr lang="en-GB" sz="2400" dirty="0"/>
              <a:t>requirement for States applying for membership </a:t>
            </a:r>
            <a:r>
              <a:rPr lang="en-GB" sz="2400" dirty="0" smtClean="0"/>
              <a:t>of  </a:t>
            </a:r>
            <a:r>
              <a:rPr lang="en-GB" sz="2400" dirty="0"/>
              <a:t>the IHO to await the approval of two thirds of the existing Member States</a:t>
            </a:r>
            <a:endParaRPr lang="en-AU" sz="2400" dirty="0"/>
          </a:p>
          <a:p>
            <a:r>
              <a:rPr lang="en-GB" sz="2400" b="1" dirty="0"/>
              <a:t>Change</a:t>
            </a:r>
            <a:r>
              <a:rPr lang="en-GB" sz="2400" dirty="0"/>
              <a:t> 5-year programme cycle to three years between Conferences (to be known as Assemblies)</a:t>
            </a:r>
            <a:endParaRPr lang="en-AU" sz="2400" dirty="0"/>
          </a:p>
          <a:p>
            <a:r>
              <a:rPr lang="en-GB" sz="2400" b="1" dirty="0" smtClean="0"/>
              <a:t>Establish</a:t>
            </a:r>
            <a:r>
              <a:rPr lang="en-GB" sz="2400" dirty="0" smtClean="0"/>
              <a:t> </a:t>
            </a:r>
            <a:r>
              <a:rPr lang="en-GB" sz="2400" dirty="0"/>
              <a:t>a Council. </a:t>
            </a:r>
            <a:r>
              <a:rPr lang="en-GB" sz="2400" dirty="0" smtClean="0"/>
              <a:t>  Council </a:t>
            </a:r>
            <a:r>
              <a:rPr lang="en-GB" sz="2400" dirty="0"/>
              <a:t>will meet annually</a:t>
            </a:r>
            <a:endParaRPr lang="en-AU" sz="2400" dirty="0"/>
          </a:p>
          <a:p>
            <a:r>
              <a:rPr lang="en-GB" sz="2400" b="1" dirty="0"/>
              <a:t>Change</a:t>
            </a:r>
            <a:r>
              <a:rPr lang="en-GB" sz="2400" dirty="0"/>
              <a:t> </a:t>
            </a:r>
            <a:r>
              <a:rPr lang="en-GB" sz="2400" dirty="0" smtClean="0"/>
              <a:t>elected </a:t>
            </a:r>
            <a:r>
              <a:rPr lang="en-GB" sz="2400" dirty="0"/>
              <a:t>position of President of the Directing Committee to Secretary-General </a:t>
            </a:r>
            <a:r>
              <a:rPr lang="en-GB" sz="2400" dirty="0" smtClean="0"/>
              <a:t>- elected </a:t>
            </a:r>
            <a:r>
              <a:rPr lang="en-GB" sz="2400" dirty="0"/>
              <a:t>Directors </a:t>
            </a:r>
            <a:r>
              <a:rPr lang="en-GB" sz="2400" dirty="0" smtClean="0"/>
              <a:t>will be </a:t>
            </a:r>
            <a:r>
              <a:rPr lang="en-GB" sz="2400" dirty="0"/>
              <a:t>subordinate to the </a:t>
            </a:r>
            <a:r>
              <a:rPr lang="en-GB" sz="2400" dirty="0" smtClean="0"/>
              <a:t>Secretary-General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en-AU" sz="2400" dirty="0" smtClean="0"/>
              <a:t>New arrangements </a:t>
            </a:r>
            <a:r>
              <a:rPr lang="en-AU" sz="2400" dirty="0"/>
              <a:t>similar to most other </a:t>
            </a:r>
            <a:r>
              <a:rPr lang="en-AU" sz="2400" dirty="0" smtClean="0"/>
              <a:t/>
            </a:r>
            <a:br>
              <a:rPr lang="en-AU" sz="2400" dirty="0" smtClean="0"/>
            </a:br>
            <a:r>
              <a:rPr lang="en-AU" sz="2400" dirty="0" smtClean="0"/>
              <a:t>inter-governmental </a:t>
            </a:r>
            <a:r>
              <a:rPr lang="en-AU" sz="2400" dirty="0"/>
              <a:t>organisations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64488" cy="864096"/>
          </a:xfrm>
        </p:spPr>
        <p:txBody>
          <a:bodyPr/>
          <a:lstStyle/>
          <a:p>
            <a:r>
              <a:rPr lang="en-US" sz="3200" dirty="0" smtClean="0"/>
              <a:t>Ratification of Protocol of Amendments on IHO Convention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340583517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801215"/>
            <a:ext cx="813690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0000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</a:pP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next video 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: 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“want some excitement?  … </a:t>
            </a:r>
            <a:r>
              <a:rPr lang="en-U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become a hydrographer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”</a:t>
            </a:r>
            <a:endParaRPr lang="en-US" sz="2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1790700" indent="-1428750" defTabSz="360000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</a:pPr>
            <a:r>
              <a:rPr lang="en-AU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</a:t>
            </a:r>
            <a:r>
              <a:rPr lang="en-A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ee CL79 - </a:t>
            </a:r>
            <a:r>
              <a:rPr lang="en-AU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IHO </a:t>
            </a:r>
            <a:r>
              <a:rPr lang="en-AU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Video on Recruitment of Hydrographers - Request for video footage and images</a:t>
            </a:r>
            <a:endParaRPr lang="en-US" sz="2400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76" t="-13963" r="-11024" b="16913"/>
          <a:stretch/>
        </p:blipFill>
        <p:spPr bwMode="auto">
          <a:xfrm>
            <a:off x="1259632" y="901798"/>
            <a:ext cx="6444201" cy="37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 bwMode="auto">
          <a:xfrm>
            <a:off x="909442" y="404664"/>
            <a:ext cx="74295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9pPr>
          </a:lstStyle>
          <a:p>
            <a:r>
              <a:rPr lang="en-US" kern="0" smtClean="0"/>
              <a:t>Publicity and Outreach</a:t>
            </a:r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236836396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Publicity and Outreach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853" y="2132857"/>
            <a:ext cx="8117627" cy="3096344"/>
          </a:xfrm>
        </p:spPr>
        <p:txBody>
          <a:bodyPr/>
          <a:lstStyle/>
          <a:p>
            <a:pPr marL="2057400" indent="-2057400">
              <a:spcAft>
                <a:spcPts val="0"/>
              </a:spcAft>
              <a:buNone/>
            </a:pPr>
            <a:r>
              <a:rPr lang="en-AU" dirty="0" smtClean="0"/>
              <a:t>MoU with OECS</a:t>
            </a:r>
          </a:p>
          <a:p>
            <a:pPr marL="2057400" lvl="1" indent="-2057400" defTabSz="360000">
              <a:spcAft>
                <a:spcPts val="0"/>
              </a:spcAft>
              <a:buNone/>
            </a:pPr>
            <a:r>
              <a:rPr lang="en-US" dirty="0"/>
              <a:t>– recognised as IHO Observer </a:t>
            </a:r>
            <a:r>
              <a:rPr lang="en-US" dirty="0" smtClean="0"/>
              <a:t>Organization  - June 2015</a:t>
            </a:r>
            <a:endParaRPr lang="en-AU" dirty="0"/>
          </a:p>
          <a:p>
            <a:pPr marL="2057400" indent="-2057400">
              <a:spcAft>
                <a:spcPts val="0"/>
              </a:spcAft>
              <a:buNone/>
            </a:pPr>
            <a:endParaRPr lang="en-AU" dirty="0"/>
          </a:p>
          <a:p>
            <a:pPr marL="2057400" indent="-2057400">
              <a:spcAft>
                <a:spcPts val="0"/>
              </a:spcAft>
              <a:buNone/>
            </a:pPr>
            <a:r>
              <a:rPr lang="en-US" dirty="0" err="1" smtClean="0"/>
              <a:t>THSoA</a:t>
            </a:r>
            <a:r>
              <a:rPr lang="en-US" dirty="0" smtClean="0"/>
              <a:t> </a:t>
            </a:r>
          </a:p>
          <a:p>
            <a:pPr marL="6915150" lvl="1" indent="-6740525">
              <a:spcAft>
                <a:spcPts val="0"/>
              </a:spcAft>
              <a:buNone/>
            </a:pPr>
            <a:r>
              <a:rPr lang="en-US" dirty="0" smtClean="0"/>
              <a:t>– recognised as IHO Observer Organization – September 2015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90040905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 Requested 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12776"/>
            <a:ext cx="7829595" cy="4608512"/>
          </a:xfrm>
          <a:effectLst/>
        </p:spPr>
        <p:txBody>
          <a:bodyPr/>
          <a:lstStyle/>
          <a:p>
            <a:pPr marL="723900" indent="-723900">
              <a:buNone/>
            </a:pPr>
            <a:r>
              <a:rPr lang="en-AU" sz="2800" dirty="0" smtClean="0"/>
              <a:t>1</a:t>
            </a:r>
            <a:r>
              <a:rPr lang="en-AU" sz="2800" dirty="0"/>
              <a:t>. </a:t>
            </a:r>
            <a:r>
              <a:rPr lang="en-AU" sz="2800" dirty="0" smtClean="0"/>
              <a:t>	</a:t>
            </a:r>
            <a:r>
              <a:rPr lang="en-AU" sz="2800" b="1" dirty="0" smtClean="0"/>
              <a:t>MACHC to </a:t>
            </a:r>
            <a:r>
              <a:rPr lang="en-AU" sz="2800" b="1" dirty="0"/>
              <a:t>n</a:t>
            </a:r>
            <a:r>
              <a:rPr lang="en-AU" sz="2800" b="1" dirty="0" smtClean="0"/>
              <a:t>ote </a:t>
            </a:r>
            <a:r>
              <a:rPr lang="en-AU" sz="2800" dirty="0"/>
              <a:t>this </a:t>
            </a:r>
            <a:r>
              <a:rPr lang="en-AU" sz="2800" dirty="0" smtClean="0"/>
              <a:t>report</a:t>
            </a:r>
            <a:endParaRPr lang="en-AU" sz="2800" dirty="0"/>
          </a:p>
          <a:p>
            <a:pPr marL="723900" indent="-723900">
              <a:buNone/>
            </a:pPr>
            <a:r>
              <a:rPr lang="en-AU" sz="2800" dirty="0"/>
              <a:t>2</a:t>
            </a:r>
            <a:r>
              <a:rPr lang="en-AU" sz="2800" dirty="0" smtClean="0"/>
              <a:t>.	</a:t>
            </a:r>
            <a:r>
              <a:rPr lang="en-AU" sz="2800" b="1" dirty="0" smtClean="0"/>
              <a:t>Colombia, Guatemala, Jamaica, Trinidad and </a:t>
            </a:r>
            <a:r>
              <a:rPr lang="en-AU" sz="2800" b="1" dirty="0"/>
              <a:t>T</a:t>
            </a:r>
            <a:r>
              <a:rPr lang="en-AU" sz="2800" b="1" dirty="0" smtClean="0"/>
              <a:t>obago , and Venezuela</a:t>
            </a:r>
            <a:r>
              <a:rPr lang="en-AU" sz="2800" dirty="0" smtClean="0"/>
              <a:t> to </a:t>
            </a:r>
            <a:r>
              <a:rPr lang="en-AU" sz="2800" b="1" dirty="0" smtClean="0"/>
              <a:t>progress</a:t>
            </a:r>
            <a:r>
              <a:rPr lang="en-AU" sz="2800" dirty="0" smtClean="0"/>
              <a:t> the ratification </a:t>
            </a:r>
            <a:r>
              <a:rPr lang="en-AU" sz="2800" dirty="0"/>
              <a:t>of the Protocol of Amendments to the IHO Convention and report any difficulties being encountered or assistance </a:t>
            </a:r>
            <a:r>
              <a:rPr lang="en-AU" sz="2800" dirty="0" smtClean="0"/>
              <a:t>required to the IHB</a:t>
            </a:r>
            <a:endParaRPr lang="en-AU" sz="2800" dirty="0"/>
          </a:p>
          <a:p>
            <a:pPr marL="723900" indent="-723900">
              <a:buNone/>
            </a:pPr>
            <a:r>
              <a:rPr lang="en-AU" sz="2800" dirty="0"/>
              <a:t>3. </a:t>
            </a:r>
            <a:r>
              <a:rPr lang="en-AU" sz="2800" dirty="0" smtClean="0"/>
              <a:t>	</a:t>
            </a:r>
            <a:r>
              <a:rPr lang="en-AU" sz="2800" b="1" dirty="0"/>
              <a:t> The Relevant States’ Representatives </a:t>
            </a:r>
            <a:r>
              <a:rPr lang="en-AU" sz="2800" dirty="0" smtClean="0"/>
              <a:t>to </a:t>
            </a:r>
            <a:r>
              <a:rPr lang="en-AU" sz="2800" b="1" dirty="0" smtClean="0"/>
              <a:t>expedite </a:t>
            </a:r>
            <a:r>
              <a:rPr lang="en-AU" sz="2800" dirty="0"/>
              <a:t>the approval process for the applications of The Republic of the Congo, Malta, The Solomon Islands and Vanuatu to join </a:t>
            </a:r>
            <a:r>
              <a:rPr lang="en-AU" sz="2800" dirty="0" smtClean="0"/>
              <a:t>IHO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400628544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 Requested 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987624"/>
            <a:ext cx="7829595" cy="3817640"/>
          </a:xfrm>
          <a:effectLst/>
        </p:spPr>
        <p:txBody>
          <a:bodyPr/>
          <a:lstStyle/>
          <a:p>
            <a:pPr marL="723900" indent="-723900">
              <a:buNone/>
            </a:pPr>
            <a:r>
              <a:rPr lang="en-AU" sz="2800" dirty="0" smtClean="0"/>
              <a:t>4. 	</a:t>
            </a:r>
            <a:r>
              <a:rPr lang="en-AU" sz="2800" b="1" dirty="0" smtClean="0"/>
              <a:t>All chart </a:t>
            </a:r>
            <a:r>
              <a:rPr lang="en-AU" sz="2800" b="1" dirty="0"/>
              <a:t>producing </a:t>
            </a:r>
            <a:r>
              <a:rPr lang="en-AU" sz="2800" b="1" dirty="0" smtClean="0"/>
              <a:t>States </a:t>
            </a:r>
            <a:r>
              <a:rPr lang="en-AU" sz="2800" dirty="0" smtClean="0"/>
              <a:t>to</a:t>
            </a:r>
            <a:r>
              <a:rPr lang="en-AU" sz="2800" b="1" dirty="0" smtClean="0"/>
              <a:t> provide </a:t>
            </a:r>
            <a:r>
              <a:rPr lang="en-AU" sz="2800" dirty="0"/>
              <a:t>continuous updates to S-11 Part B, through </a:t>
            </a:r>
            <a:r>
              <a:rPr lang="en-AU" sz="2800" dirty="0" smtClean="0"/>
              <a:t>USA </a:t>
            </a:r>
            <a:r>
              <a:rPr lang="en-AU" sz="2800" dirty="0"/>
              <a:t>as coordinator for INT Region </a:t>
            </a:r>
            <a:r>
              <a:rPr lang="en-AU" sz="2800" dirty="0" smtClean="0"/>
              <a:t>B</a:t>
            </a:r>
            <a:endParaRPr lang="en-AU" sz="2800" dirty="0"/>
          </a:p>
          <a:p>
            <a:pPr marL="723900" indent="-723900">
              <a:buNone/>
            </a:pPr>
            <a:r>
              <a:rPr lang="en-AU" sz="2800" dirty="0" smtClean="0"/>
              <a:t>5.	</a:t>
            </a:r>
            <a:r>
              <a:rPr lang="en-AU" sz="2800" b="1" dirty="0" smtClean="0"/>
              <a:t>All </a:t>
            </a:r>
            <a:r>
              <a:rPr lang="en-AU" sz="2800" b="1" dirty="0"/>
              <a:t>States</a:t>
            </a:r>
            <a:r>
              <a:rPr lang="en-AU" sz="2800" dirty="0"/>
              <a:t> to </a:t>
            </a:r>
            <a:r>
              <a:rPr lang="en-AU" sz="2800" b="1" dirty="0"/>
              <a:t>review</a:t>
            </a:r>
            <a:r>
              <a:rPr lang="en-AU" sz="2800" dirty="0"/>
              <a:t> entries in IHO Publications C-55 and P-5 (Year Book) at least annually.</a:t>
            </a:r>
          </a:p>
          <a:p>
            <a:pPr marL="723900" indent="-723900">
              <a:buNone/>
            </a:pPr>
            <a:r>
              <a:rPr lang="en-AU" sz="2800" dirty="0" smtClean="0"/>
              <a:t>6.	</a:t>
            </a:r>
            <a:r>
              <a:rPr lang="en-AU" sz="2800" b="1" dirty="0" smtClean="0"/>
              <a:t>Take </a:t>
            </a:r>
            <a:r>
              <a:rPr lang="en-AU" sz="2800" b="1" dirty="0"/>
              <a:t>any other action</a:t>
            </a:r>
            <a:r>
              <a:rPr lang="en-AU" sz="2800" dirty="0"/>
              <a:t>s as considered appropriate.</a:t>
            </a:r>
          </a:p>
        </p:txBody>
      </p:sp>
    </p:spTree>
    <p:extLst>
      <p:ext uri="{BB962C8B-B14F-4D97-AF65-F5344CB8AC3E}">
        <p14:creationId xmlns:p14="http://schemas.microsoft.com/office/powerpoint/2010/main" val="47887775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A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IHO GIS and data base developments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Country Information Data base</a:t>
            </a:r>
          </a:p>
          <a:p>
            <a:pPr>
              <a:spcAft>
                <a:spcPts val="0"/>
              </a:spcAft>
            </a:pPr>
            <a:r>
              <a:rPr lang="en-US" dirty="0" smtClean="0"/>
              <a:t>“C-55”  data base</a:t>
            </a:r>
          </a:p>
          <a:p>
            <a:pPr lvl="1">
              <a:spcBef>
                <a:spcPts val="0"/>
              </a:spcBef>
              <a:buFont typeface="Arial Narrow" panose="020B0606020202030204" pitchFamily="34" charset="0"/>
              <a:buChar char="–"/>
            </a:pPr>
            <a:r>
              <a:rPr lang="en-US" sz="2400" dirty="0" smtClean="0"/>
              <a:t>see also Agenda item 7.5</a:t>
            </a:r>
            <a:endParaRPr lang="en-AU" sz="2400" dirty="0" smtClean="0"/>
          </a:p>
          <a:p>
            <a:pPr>
              <a:spcAft>
                <a:spcPts val="0"/>
              </a:spcAft>
            </a:pPr>
            <a:r>
              <a:rPr lang="en-US" dirty="0" err="1" smtClean="0"/>
              <a:t>INToGIS</a:t>
            </a:r>
            <a:r>
              <a:rPr lang="en-US" dirty="0" smtClean="0"/>
              <a:t> data base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provides support  for ICCWGs and S52 Part B</a:t>
            </a:r>
          </a:p>
          <a:p>
            <a:pPr>
              <a:spcAft>
                <a:spcPts val="0"/>
              </a:spcAft>
            </a:pPr>
            <a:r>
              <a:rPr lang="en-US" sz="2800" dirty="0" smtClean="0"/>
              <a:t>ENC coverage GIS </a:t>
            </a:r>
            <a:r>
              <a:rPr lang="en-US" sz="2800" dirty="0"/>
              <a:t>analysis tools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overlap checker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sort and search by </a:t>
            </a:r>
            <a:r>
              <a:rPr lang="en-US" sz="2400" dirty="0" smtClean="0"/>
              <a:t>producer</a:t>
            </a:r>
          </a:p>
          <a:p>
            <a:pPr marL="36353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(strictly for IHO use only)</a:t>
            </a:r>
          </a:p>
          <a:p>
            <a:pPr lvl="1"/>
            <a:endParaRPr lang="en-AU" sz="2400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143213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IHO GIS and Databases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4077072"/>
            <a:ext cx="8064896" cy="2592288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800" dirty="0"/>
              <a:t>IHB transition to </a:t>
            </a:r>
            <a:r>
              <a:rPr lang="en-US" sz="2800" dirty="0" err="1"/>
              <a:t>Esri</a:t>
            </a:r>
            <a:r>
              <a:rPr lang="en-US" sz="2800" dirty="0"/>
              <a:t>-based GIS solution underway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800" dirty="0" smtClean="0"/>
              <a:t>avoid duplication of data and inputs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800" dirty="0" smtClean="0"/>
              <a:t>enable data visualization</a:t>
            </a:r>
            <a:endParaRPr lang="en-US" sz="280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800" dirty="0" smtClean="0"/>
              <a:t>enable data fusion and analysis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800" dirty="0" smtClean="0"/>
              <a:t>provide GIS data layers for RHCs and Member States </a:t>
            </a:r>
          </a:p>
        </p:txBody>
      </p:sp>
      <p:pic>
        <p:nvPicPr>
          <p:cNvPr id="1030" name="Picture 6" descr="C:\Users\Robert Ward\Desktop\G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588882"/>
            <a:ext cx="4190612" cy="2344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4176464" cy="2344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786353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086499" y="1988840"/>
            <a:ext cx="5213693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3538" indent="-363538" algn="l" defTabSz="360000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Wingdings" pitchFamily="2" charset="2"/>
              <a:buChar char="§"/>
              <a:defRPr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538163" indent="-174625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" pitchFamily="34" charset="0"/>
              <a:buChar char="•"/>
              <a:defRPr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901700" indent="-185738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" pitchFamily="34" charset="0"/>
              <a:buChar char="•"/>
              <a:defRPr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077913" indent="-176213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" pitchFamily="34" charset="0"/>
              <a:buChar char="•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252538" indent="-174625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" pitchFamily="34" charset="0"/>
              <a:buChar char="•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Char char="n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Char char="n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Char char="n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Char char="n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 smtClean="0"/>
              <a:t>44 of 48 approvals received</a:t>
            </a:r>
          </a:p>
          <a:p>
            <a:pPr marL="460375" lvl="1" indent="0">
              <a:buNone/>
            </a:pPr>
            <a:r>
              <a:rPr lang="en-US" sz="2400" kern="0" dirty="0" smtClean="0"/>
              <a:t>( </a:t>
            </a:r>
            <a:r>
              <a:rPr lang="en-US" sz="2400" i="1" kern="0" dirty="0" smtClean="0"/>
              <a:t>+ </a:t>
            </a:r>
            <a:r>
              <a:rPr lang="en-US" sz="2000" i="1" kern="0" smtClean="0"/>
              <a:t>Belgium? </a:t>
            </a:r>
            <a:r>
              <a:rPr lang="en-US" sz="2000" i="1" kern="0" dirty="0" smtClean="0"/>
              <a:t>Ukraine?</a:t>
            </a:r>
            <a:r>
              <a:rPr lang="en-US" sz="2400" kern="0" dirty="0" smtClean="0"/>
              <a:t>)</a:t>
            </a:r>
            <a:endParaRPr lang="en-US" sz="2400" u="sng" kern="0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64488" cy="864096"/>
          </a:xfrm>
        </p:spPr>
        <p:txBody>
          <a:bodyPr/>
          <a:lstStyle/>
          <a:p>
            <a:r>
              <a:rPr lang="en-US" sz="3200" dirty="0" smtClean="0"/>
              <a:t>Ratification of Protocol of Amendments on IHO Convention</a:t>
            </a:r>
            <a:endParaRPr lang="en-AU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20" y="-99392"/>
            <a:ext cx="9144000" cy="1134963"/>
          </a:xfrm>
        </p:spPr>
        <p:txBody>
          <a:bodyPr/>
          <a:lstStyle/>
          <a:p>
            <a:r>
              <a:rPr lang="en-US" sz="3200" dirty="0" smtClean="0"/>
              <a:t>Ratification of Protocol of Amendments on IHO Convention</a:t>
            </a:r>
            <a:endParaRPr lang="en-AU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423298"/>
              </p:ext>
            </p:extLst>
          </p:nvPr>
        </p:nvGraphicFramePr>
        <p:xfrm>
          <a:off x="539552" y="764704"/>
          <a:ext cx="3816422" cy="5899896"/>
        </p:xfrm>
        <a:graphic>
          <a:graphicData uri="http://schemas.openxmlformats.org/drawingml/2006/table">
            <a:tbl>
              <a:tblPr firstRow="1" firstCol="1" bandRow="1">
                <a:tableStyleId>{8EC20E35-A176-4012-BC5E-935CFFF8708E}</a:tableStyleId>
              </a:tblPr>
              <a:tblGrid>
                <a:gridCol w="2232246"/>
                <a:gridCol w="1584176"/>
              </a:tblGrid>
              <a:tr h="473859">
                <a:tc>
                  <a:txBody>
                    <a:bodyPr/>
                    <a:lstStyle/>
                    <a:p>
                      <a:pPr marR="189865"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sng" dirty="0" smtClean="0">
                          <a:solidFill>
                            <a:srgbClr val="FFFF00"/>
                          </a:solidFill>
                          <a:effectLst/>
                        </a:rPr>
                        <a:t>IHO/MACHC </a:t>
                      </a:r>
                      <a:br>
                        <a:rPr lang="en-AU" sz="1600" u="sng" dirty="0" smtClean="0">
                          <a:solidFill>
                            <a:srgbClr val="FFFF00"/>
                          </a:solidFill>
                          <a:effectLst/>
                        </a:rPr>
                      </a:br>
                      <a:r>
                        <a:rPr lang="en-AU" sz="1600" u="sng" dirty="0" smtClean="0">
                          <a:solidFill>
                            <a:srgbClr val="FFFF00"/>
                          </a:solidFill>
                          <a:effectLst/>
                        </a:rPr>
                        <a:t>Member State</a:t>
                      </a:r>
                    </a:p>
                    <a:p>
                      <a:pPr marR="189865"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400" b="1" u="sng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sng" dirty="0">
                          <a:solidFill>
                            <a:srgbClr val="FFFF00"/>
                          </a:solidFill>
                          <a:effectLst/>
                        </a:rPr>
                        <a:t>Malta </a:t>
                      </a:r>
                      <a:br>
                        <a:rPr lang="en-AU" sz="1600" u="sng" dirty="0">
                          <a:solidFill>
                            <a:srgbClr val="FFFF00"/>
                          </a:solidFill>
                          <a:effectLst/>
                        </a:rPr>
                      </a:br>
                      <a:r>
                        <a:rPr lang="en-AU" sz="1200" u="sng" dirty="0">
                          <a:solidFill>
                            <a:srgbClr val="FFFF00"/>
                          </a:solidFill>
                          <a:effectLst/>
                        </a:rPr>
                        <a:t>(53 needed)</a:t>
                      </a:r>
                      <a:endParaRPr lang="en-AU" sz="1400" b="1" u="sng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0776">
                <a:tc>
                  <a:txBody>
                    <a:bodyPr/>
                    <a:lstStyle/>
                    <a:p>
                      <a:pPr marR="189865"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sng">
                          <a:solidFill>
                            <a:srgbClr val="FFFF00"/>
                          </a:solidFill>
                          <a:effectLst/>
                        </a:rPr>
                        <a:t>Brazil</a:t>
                      </a:r>
                      <a:endParaRPr lang="en-AU" sz="1400" b="1" u="sng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800" u="none" dirty="0" smtClean="0">
                          <a:solidFill>
                            <a:srgbClr val="92D050"/>
                          </a:solidFill>
                          <a:effectLst/>
                          <a:sym typeface="Wingdings"/>
                        </a:rPr>
                        <a:t></a:t>
                      </a:r>
                      <a:r>
                        <a:rPr lang="en-AU" sz="2800" u="none" dirty="0">
                          <a:solidFill>
                            <a:srgbClr val="92D050"/>
                          </a:solidFill>
                          <a:effectLst/>
                        </a:rPr>
                        <a:t> </a:t>
                      </a:r>
                      <a:endParaRPr lang="en-AU" sz="2400" b="1" u="none" dirty="0">
                        <a:solidFill>
                          <a:srgbClr val="92D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0776">
                <a:tc>
                  <a:txBody>
                    <a:bodyPr/>
                    <a:lstStyle/>
                    <a:p>
                      <a:pPr marR="189865"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sng">
                          <a:solidFill>
                            <a:srgbClr val="FFFF00"/>
                          </a:solidFill>
                          <a:effectLst/>
                        </a:rPr>
                        <a:t>Colombia</a:t>
                      </a:r>
                      <a:endParaRPr lang="en-AU" sz="1400" b="1" u="sng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none" dirty="0">
                          <a:solidFill>
                            <a:srgbClr val="92D050"/>
                          </a:solidFill>
                          <a:effectLst/>
                        </a:rPr>
                        <a:t> </a:t>
                      </a:r>
                      <a:endParaRPr lang="en-AU" sz="1400" b="1" u="none" dirty="0">
                        <a:solidFill>
                          <a:srgbClr val="92D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496424">
                <a:tc>
                  <a:txBody>
                    <a:bodyPr/>
                    <a:lstStyle/>
                    <a:p>
                      <a:pPr marR="189865"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sng" dirty="0">
                          <a:solidFill>
                            <a:srgbClr val="FFFF00"/>
                          </a:solidFill>
                          <a:effectLst/>
                        </a:rPr>
                        <a:t>Cuba</a:t>
                      </a:r>
                      <a:endParaRPr lang="en-AU" sz="1400" b="1" u="sng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2800" u="none" dirty="0">
                          <a:solidFill>
                            <a:srgbClr val="92D050"/>
                          </a:solidFill>
                          <a:effectLst/>
                          <a:sym typeface="Wingdings"/>
                        </a:rPr>
                        <a:t></a:t>
                      </a:r>
                      <a:endParaRPr lang="en-AU" sz="1400" b="1" u="none" dirty="0">
                        <a:solidFill>
                          <a:srgbClr val="92D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0776">
                <a:tc>
                  <a:txBody>
                    <a:bodyPr/>
                    <a:lstStyle/>
                    <a:p>
                      <a:pPr marR="189865"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sng" dirty="0">
                          <a:solidFill>
                            <a:srgbClr val="FFFF00"/>
                          </a:solidFill>
                          <a:effectLst/>
                        </a:rPr>
                        <a:t>France</a:t>
                      </a:r>
                      <a:endParaRPr lang="en-AU" sz="1400" b="1" u="sng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800" u="none" dirty="0" smtClean="0">
                          <a:solidFill>
                            <a:srgbClr val="92D050"/>
                          </a:solidFill>
                          <a:effectLst/>
                          <a:sym typeface="Wingdings"/>
                        </a:rPr>
                        <a:t></a:t>
                      </a:r>
                      <a:r>
                        <a:rPr lang="en-AU" sz="2800" u="none" dirty="0">
                          <a:solidFill>
                            <a:srgbClr val="92D050"/>
                          </a:solidFill>
                          <a:effectLst/>
                        </a:rPr>
                        <a:t> </a:t>
                      </a:r>
                      <a:endParaRPr lang="en-AU" sz="2400" b="1" u="none" dirty="0">
                        <a:solidFill>
                          <a:srgbClr val="92D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0776">
                <a:tc>
                  <a:txBody>
                    <a:bodyPr/>
                    <a:lstStyle/>
                    <a:p>
                      <a:pPr marR="189865"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sng">
                          <a:solidFill>
                            <a:srgbClr val="FFFF00"/>
                          </a:solidFill>
                          <a:effectLst/>
                        </a:rPr>
                        <a:t>Guatemala</a:t>
                      </a:r>
                      <a:endParaRPr lang="en-AU" sz="1400" b="1" u="sng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none" dirty="0">
                          <a:solidFill>
                            <a:srgbClr val="92D050"/>
                          </a:solidFill>
                          <a:effectLst/>
                        </a:rPr>
                        <a:t> </a:t>
                      </a:r>
                      <a:endParaRPr lang="en-AU" sz="1400" b="1" u="none" dirty="0">
                        <a:solidFill>
                          <a:srgbClr val="92D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0776">
                <a:tc>
                  <a:txBody>
                    <a:bodyPr/>
                    <a:lstStyle/>
                    <a:p>
                      <a:pPr marR="189865"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sng">
                          <a:solidFill>
                            <a:srgbClr val="FFFF00"/>
                          </a:solidFill>
                          <a:effectLst/>
                        </a:rPr>
                        <a:t>Jamaica</a:t>
                      </a:r>
                      <a:endParaRPr lang="en-AU" sz="1400" b="1" u="sng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none" dirty="0">
                          <a:solidFill>
                            <a:srgbClr val="92D050"/>
                          </a:solidFill>
                          <a:effectLst/>
                        </a:rPr>
                        <a:t> </a:t>
                      </a:r>
                      <a:endParaRPr lang="en-AU" sz="1400" b="1" u="none" dirty="0">
                        <a:solidFill>
                          <a:srgbClr val="92D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0776">
                <a:tc>
                  <a:txBody>
                    <a:bodyPr/>
                    <a:lstStyle/>
                    <a:p>
                      <a:pPr marR="189865"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sng">
                          <a:solidFill>
                            <a:srgbClr val="FFFF00"/>
                          </a:solidFill>
                          <a:effectLst/>
                        </a:rPr>
                        <a:t>Mexico</a:t>
                      </a:r>
                      <a:endParaRPr lang="en-AU" sz="1400" b="1" u="sng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800" u="none" dirty="0" smtClean="0">
                          <a:solidFill>
                            <a:srgbClr val="92D050"/>
                          </a:solidFill>
                          <a:effectLst/>
                          <a:sym typeface="Wingdings"/>
                        </a:rPr>
                        <a:t></a:t>
                      </a:r>
                      <a:r>
                        <a:rPr lang="en-AU" sz="2800" u="none" dirty="0">
                          <a:solidFill>
                            <a:srgbClr val="92D050"/>
                          </a:solidFill>
                          <a:effectLst/>
                        </a:rPr>
                        <a:t> </a:t>
                      </a:r>
                      <a:endParaRPr lang="en-AU" sz="2400" b="1" u="none" dirty="0">
                        <a:solidFill>
                          <a:srgbClr val="92D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0776">
                <a:tc>
                  <a:txBody>
                    <a:bodyPr/>
                    <a:lstStyle/>
                    <a:p>
                      <a:pPr marR="189865"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sng">
                          <a:solidFill>
                            <a:srgbClr val="FFFF00"/>
                          </a:solidFill>
                          <a:effectLst/>
                        </a:rPr>
                        <a:t>Netherlands</a:t>
                      </a:r>
                      <a:endParaRPr lang="en-AU" sz="1400" b="1" u="sng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800" u="none" dirty="0" smtClean="0">
                          <a:solidFill>
                            <a:srgbClr val="92D050"/>
                          </a:solidFill>
                          <a:effectLst/>
                          <a:sym typeface="Wingdings"/>
                        </a:rPr>
                        <a:t></a:t>
                      </a:r>
                      <a:r>
                        <a:rPr lang="en-AU" sz="2800" u="none" dirty="0">
                          <a:solidFill>
                            <a:srgbClr val="92D050"/>
                          </a:solidFill>
                          <a:effectLst/>
                        </a:rPr>
                        <a:t> </a:t>
                      </a:r>
                      <a:endParaRPr lang="en-AU" sz="2400" b="1" u="none" dirty="0">
                        <a:solidFill>
                          <a:srgbClr val="92D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496424">
                <a:tc>
                  <a:txBody>
                    <a:bodyPr/>
                    <a:lstStyle/>
                    <a:p>
                      <a:pPr marR="189865"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sng">
                          <a:solidFill>
                            <a:srgbClr val="FFFF00"/>
                          </a:solidFill>
                          <a:effectLst/>
                        </a:rPr>
                        <a:t>Suriname</a:t>
                      </a:r>
                      <a:endParaRPr lang="en-AU" sz="1400" b="1" u="sng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2800" u="none" kern="1200" dirty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0776">
                <a:tc>
                  <a:txBody>
                    <a:bodyPr/>
                    <a:lstStyle/>
                    <a:p>
                      <a:pPr marR="189865"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sng">
                          <a:solidFill>
                            <a:srgbClr val="FFFF00"/>
                          </a:solidFill>
                          <a:effectLst/>
                        </a:rPr>
                        <a:t>Trinidad and Tobago</a:t>
                      </a:r>
                      <a:endParaRPr lang="en-AU" sz="1400" b="1" u="sng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none" dirty="0">
                          <a:solidFill>
                            <a:srgbClr val="92D050"/>
                          </a:solidFill>
                          <a:effectLst/>
                        </a:rPr>
                        <a:t> </a:t>
                      </a:r>
                      <a:endParaRPr lang="en-AU" sz="1400" b="1" u="none" dirty="0">
                        <a:solidFill>
                          <a:srgbClr val="92D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496424">
                <a:tc>
                  <a:txBody>
                    <a:bodyPr/>
                    <a:lstStyle/>
                    <a:p>
                      <a:pPr marR="189865"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sng">
                          <a:solidFill>
                            <a:srgbClr val="FFFF00"/>
                          </a:solidFill>
                          <a:effectLst/>
                        </a:rPr>
                        <a:t>United Kingdom</a:t>
                      </a:r>
                      <a:endParaRPr lang="en-AU" sz="1400" b="1" u="sng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800" u="none" dirty="0" smtClean="0">
                          <a:solidFill>
                            <a:srgbClr val="92D050"/>
                          </a:solidFill>
                          <a:effectLst/>
                          <a:sym typeface="Wingdings"/>
                        </a:rPr>
                        <a:t></a:t>
                      </a:r>
                      <a:r>
                        <a:rPr lang="en-AU" sz="2800" u="none" dirty="0">
                          <a:solidFill>
                            <a:srgbClr val="92D050"/>
                          </a:solidFill>
                          <a:effectLst/>
                        </a:rPr>
                        <a:t> </a:t>
                      </a:r>
                      <a:endParaRPr lang="en-AU" sz="2400" b="1" u="none" dirty="0">
                        <a:solidFill>
                          <a:srgbClr val="92D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496424">
                <a:tc>
                  <a:txBody>
                    <a:bodyPr/>
                    <a:lstStyle/>
                    <a:p>
                      <a:pPr marR="189865"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sng">
                          <a:solidFill>
                            <a:srgbClr val="FFFF00"/>
                          </a:solidFill>
                          <a:effectLst/>
                        </a:rPr>
                        <a:t>United States of America</a:t>
                      </a:r>
                      <a:endParaRPr lang="en-AU" sz="1400" b="1" u="sng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2800" u="none" kern="120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</a:t>
                      </a:r>
                      <a:endParaRPr lang="en-AU" sz="2800" u="none" kern="1200" dirty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0776">
                <a:tc>
                  <a:txBody>
                    <a:bodyPr/>
                    <a:lstStyle/>
                    <a:p>
                      <a:pPr marR="189865"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sng" dirty="0">
                          <a:solidFill>
                            <a:srgbClr val="FFFF00"/>
                          </a:solidFill>
                          <a:effectLst/>
                        </a:rPr>
                        <a:t>Venezuela</a:t>
                      </a:r>
                      <a:endParaRPr lang="en-AU" sz="1400" b="1" u="sng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none" dirty="0">
                          <a:solidFill>
                            <a:srgbClr val="92D050"/>
                          </a:solidFill>
                          <a:effectLst/>
                        </a:rPr>
                        <a:t> </a:t>
                      </a:r>
                      <a:endParaRPr lang="en-AU" sz="1400" b="1" u="none" dirty="0">
                        <a:solidFill>
                          <a:srgbClr val="92D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608512" y="1720840"/>
            <a:ext cx="4572000" cy="33547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8788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Colombia</a:t>
            </a:r>
          </a:p>
          <a:p>
            <a:pPr marL="458788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Guatemala</a:t>
            </a:r>
          </a:p>
          <a:p>
            <a:pPr marL="458788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Jamaica</a:t>
            </a:r>
          </a:p>
          <a:p>
            <a:pPr marL="458788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Trinidad and Tobago</a:t>
            </a:r>
          </a:p>
          <a:p>
            <a:pPr marL="458788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Venezuela</a:t>
            </a:r>
          </a:p>
          <a:p>
            <a:pPr marL="628650">
              <a:spcBef>
                <a:spcPts val="2400"/>
              </a:spcBef>
              <a:buNone/>
            </a:pPr>
            <a:r>
              <a:rPr lang="en-US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….   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yet to respond</a:t>
            </a:r>
          </a:p>
        </p:txBody>
      </p:sp>
    </p:spTree>
    <p:extLst>
      <p:ext uri="{BB962C8B-B14F-4D97-AF65-F5344CB8AC3E}">
        <p14:creationId xmlns:p14="http://schemas.microsoft.com/office/powerpoint/2010/main" val="401890879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42" y="277813"/>
            <a:ext cx="8135438" cy="1139825"/>
          </a:xfrm>
        </p:spPr>
        <p:txBody>
          <a:bodyPr/>
          <a:lstStyle/>
          <a:p>
            <a:r>
              <a:rPr lang="en-US" dirty="0" smtClean="0"/>
              <a:t>Applications to join the IHO</a:t>
            </a:r>
            <a:endParaRPr lang="en-AU" sz="28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403648" y="2132856"/>
            <a:ext cx="3527797" cy="2808312"/>
          </a:xfrm>
        </p:spPr>
        <p:txBody>
          <a:bodyPr/>
          <a:lstStyle/>
          <a:p>
            <a:r>
              <a:rPr lang="en-US" dirty="0" smtClean="0"/>
              <a:t>Malta</a:t>
            </a:r>
          </a:p>
          <a:p>
            <a:r>
              <a:rPr lang="en-US" dirty="0" smtClean="0"/>
              <a:t>Congo</a:t>
            </a:r>
          </a:p>
          <a:p>
            <a:r>
              <a:rPr lang="en-US" dirty="0"/>
              <a:t>S</a:t>
            </a:r>
            <a:r>
              <a:rPr lang="en-US" dirty="0" smtClean="0"/>
              <a:t>olomon Is</a:t>
            </a:r>
          </a:p>
          <a:p>
            <a:r>
              <a:rPr lang="en-US" dirty="0" smtClean="0"/>
              <a:t>Vanuatu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3405905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42" y="277813"/>
            <a:ext cx="8135438" cy="1139825"/>
          </a:xfrm>
        </p:spPr>
        <p:txBody>
          <a:bodyPr/>
          <a:lstStyle/>
          <a:p>
            <a:r>
              <a:rPr lang="en-US" dirty="0" smtClean="0"/>
              <a:t>Applications to join the IHO – Status of voting</a:t>
            </a:r>
            <a:endParaRPr lang="en-AU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627882"/>
              </p:ext>
            </p:extLst>
          </p:nvPr>
        </p:nvGraphicFramePr>
        <p:xfrm>
          <a:off x="539552" y="1340768"/>
          <a:ext cx="7920879" cy="5276120"/>
        </p:xfrm>
        <a:graphic>
          <a:graphicData uri="http://schemas.openxmlformats.org/drawingml/2006/table">
            <a:tbl>
              <a:tblPr firstRow="1" firstCol="1" bandRow="1">
                <a:tableStyleId>{8EC20E35-A176-4012-BC5E-935CFFF8708E}</a:tableStyleId>
              </a:tblPr>
              <a:tblGrid>
                <a:gridCol w="2232246"/>
                <a:gridCol w="1584176"/>
                <a:gridCol w="1440160"/>
                <a:gridCol w="1421703"/>
                <a:gridCol w="1242594"/>
              </a:tblGrid>
              <a:tr h="473859">
                <a:tc>
                  <a:txBody>
                    <a:bodyPr/>
                    <a:lstStyle/>
                    <a:p>
                      <a:pPr marR="189865"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sng" dirty="0" smtClean="0">
                          <a:solidFill>
                            <a:srgbClr val="FFFF00"/>
                          </a:solidFill>
                          <a:effectLst/>
                        </a:rPr>
                        <a:t>IHO/MACHC </a:t>
                      </a:r>
                      <a:br>
                        <a:rPr lang="en-AU" sz="1600" u="sng" dirty="0" smtClean="0">
                          <a:solidFill>
                            <a:srgbClr val="FFFF00"/>
                          </a:solidFill>
                          <a:effectLst/>
                        </a:rPr>
                      </a:br>
                      <a:r>
                        <a:rPr lang="en-AU" sz="1600" u="sng" dirty="0" smtClean="0">
                          <a:solidFill>
                            <a:srgbClr val="FFFF00"/>
                          </a:solidFill>
                          <a:effectLst/>
                        </a:rPr>
                        <a:t>Member State</a:t>
                      </a:r>
                    </a:p>
                    <a:p>
                      <a:pPr marR="189865"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400" b="1" u="sng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sng" dirty="0">
                          <a:solidFill>
                            <a:srgbClr val="FFFF00"/>
                          </a:solidFill>
                          <a:effectLst/>
                        </a:rPr>
                        <a:t>Malta </a:t>
                      </a:r>
                      <a:endParaRPr lang="en-AU" sz="1400" b="1" u="sng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sng" dirty="0">
                          <a:solidFill>
                            <a:srgbClr val="FFFF00"/>
                          </a:solidFill>
                          <a:effectLst/>
                        </a:rPr>
                        <a:t>Congo </a:t>
                      </a:r>
                      <a:endParaRPr lang="en-AU" sz="1400" b="1" u="sng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sng" dirty="0">
                          <a:solidFill>
                            <a:srgbClr val="FFFF00"/>
                          </a:solidFill>
                          <a:effectLst/>
                        </a:rPr>
                        <a:t>Solomon Is </a:t>
                      </a:r>
                      <a:endParaRPr lang="en-AU" sz="1400" b="1" u="sng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sng" dirty="0">
                          <a:solidFill>
                            <a:srgbClr val="FFFF00"/>
                          </a:solidFill>
                          <a:effectLst/>
                        </a:rPr>
                        <a:t>Vanuatu </a:t>
                      </a:r>
                      <a:endParaRPr lang="en-AU" sz="1400" b="1" u="sng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0776">
                <a:tc>
                  <a:txBody>
                    <a:bodyPr/>
                    <a:lstStyle/>
                    <a:p>
                      <a:pPr marR="189865"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sng">
                          <a:solidFill>
                            <a:srgbClr val="FFFF00"/>
                          </a:solidFill>
                          <a:effectLst/>
                        </a:rPr>
                        <a:t>Brazil</a:t>
                      </a:r>
                      <a:endParaRPr lang="en-AU" sz="1400" b="1" u="sng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none" dirty="0">
                          <a:effectLst/>
                        </a:rPr>
                        <a:t> </a:t>
                      </a:r>
                      <a:endParaRPr lang="en-AU" sz="1400" b="1" u="none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none" dirty="0">
                          <a:effectLst/>
                        </a:rPr>
                        <a:t> </a:t>
                      </a:r>
                      <a:endParaRPr lang="en-AU" sz="1400" b="1" u="none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none">
                          <a:effectLst/>
                        </a:rPr>
                        <a:t> </a:t>
                      </a:r>
                      <a:endParaRPr lang="en-AU" sz="1400" b="1" u="none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none">
                          <a:effectLst/>
                        </a:rPr>
                        <a:t> </a:t>
                      </a:r>
                      <a:endParaRPr lang="en-AU" sz="1400" b="1" u="none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0776">
                <a:tc>
                  <a:txBody>
                    <a:bodyPr/>
                    <a:lstStyle/>
                    <a:p>
                      <a:pPr marR="189865"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sng">
                          <a:solidFill>
                            <a:srgbClr val="FFFF00"/>
                          </a:solidFill>
                          <a:effectLst/>
                        </a:rPr>
                        <a:t>Colombia</a:t>
                      </a:r>
                      <a:endParaRPr lang="en-AU" sz="1400" b="1" u="sng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none" dirty="0">
                          <a:solidFill>
                            <a:srgbClr val="92D050"/>
                          </a:solidFill>
                          <a:effectLst/>
                        </a:rPr>
                        <a:t> </a:t>
                      </a:r>
                      <a:endParaRPr lang="en-AU" sz="1400" b="1" u="none" dirty="0">
                        <a:solidFill>
                          <a:srgbClr val="92D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none" dirty="0">
                          <a:solidFill>
                            <a:srgbClr val="92D050"/>
                          </a:solidFill>
                          <a:effectLst/>
                        </a:rPr>
                        <a:t> </a:t>
                      </a:r>
                      <a:endParaRPr lang="en-AU" sz="1400" b="1" u="none" dirty="0">
                        <a:solidFill>
                          <a:srgbClr val="92D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none">
                          <a:solidFill>
                            <a:srgbClr val="92D050"/>
                          </a:solidFill>
                          <a:effectLst/>
                        </a:rPr>
                        <a:t> </a:t>
                      </a:r>
                      <a:endParaRPr lang="en-AU" sz="1400" b="1" u="none">
                        <a:solidFill>
                          <a:srgbClr val="92D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none">
                          <a:solidFill>
                            <a:srgbClr val="92D050"/>
                          </a:solidFill>
                          <a:effectLst/>
                        </a:rPr>
                        <a:t> </a:t>
                      </a:r>
                      <a:endParaRPr lang="en-AU" sz="1400" b="1" u="none">
                        <a:solidFill>
                          <a:srgbClr val="92D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496424">
                <a:tc>
                  <a:txBody>
                    <a:bodyPr/>
                    <a:lstStyle/>
                    <a:p>
                      <a:pPr marR="189865"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sng">
                          <a:solidFill>
                            <a:srgbClr val="FFFF00"/>
                          </a:solidFill>
                          <a:effectLst/>
                        </a:rPr>
                        <a:t>Cuba</a:t>
                      </a:r>
                      <a:endParaRPr lang="en-AU" sz="1400" b="1" u="sng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2800" u="none" dirty="0">
                          <a:solidFill>
                            <a:srgbClr val="92D050"/>
                          </a:solidFill>
                          <a:effectLst/>
                          <a:sym typeface="Wingdings"/>
                        </a:rPr>
                        <a:t></a:t>
                      </a:r>
                      <a:endParaRPr lang="en-AU" sz="1400" b="1" u="none" dirty="0">
                        <a:solidFill>
                          <a:srgbClr val="92D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2800" u="none" kern="120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</a:t>
                      </a:r>
                      <a:endParaRPr lang="en-AU" sz="2800" u="none" kern="1200" dirty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2800" u="none" kern="120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</a:t>
                      </a:r>
                      <a:endParaRPr lang="en-AU" sz="2800" u="none" kern="1200" dirty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2800" u="none" kern="120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</a:t>
                      </a:r>
                      <a:endParaRPr lang="en-AU" sz="2800" u="none" kern="1200" dirty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0776">
                <a:tc>
                  <a:txBody>
                    <a:bodyPr/>
                    <a:lstStyle/>
                    <a:p>
                      <a:pPr marR="189865"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sng">
                          <a:solidFill>
                            <a:srgbClr val="FFFF00"/>
                          </a:solidFill>
                          <a:effectLst/>
                        </a:rPr>
                        <a:t>France</a:t>
                      </a:r>
                      <a:endParaRPr lang="en-AU" sz="1400" b="1" u="sng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none" dirty="0">
                          <a:solidFill>
                            <a:srgbClr val="92D050"/>
                          </a:solidFill>
                          <a:effectLst/>
                        </a:rPr>
                        <a:t> </a:t>
                      </a:r>
                      <a:endParaRPr lang="en-AU" sz="1400" b="1" u="none" dirty="0">
                        <a:solidFill>
                          <a:srgbClr val="92D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none" dirty="0">
                          <a:solidFill>
                            <a:srgbClr val="92D050"/>
                          </a:solidFill>
                          <a:effectLst/>
                        </a:rPr>
                        <a:t> </a:t>
                      </a:r>
                      <a:endParaRPr lang="en-AU" sz="1400" b="1" u="none" dirty="0">
                        <a:solidFill>
                          <a:srgbClr val="92D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none">
                          <a:solidFill>
                            <a:srgbClr val="92D050"/>
                          </a:solidFill>
                          <a:effectLst/>
                        </a:rPr>
                        <a:t> </a:t>
                      </a:r>
                      <a:endParaRPr lang="en-AU" sz="1400" b="1" u="none">
                        <a:solidFill>
                          <a:srgbClr val="92D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none">
                          <a:solidFill>
                            <a:srgbClr val="92D050"/>
                          </a:solidFill>
                          <a:effectLst/>
                        </a:rPr>
                        <a:t> </a:t>
                      </a:r>
                      <a:endParaRPr lang="en-AU" sz="1400" b="1" u="none">
                        <a:solidFill>
                          <a:srgbClr val="92D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0776">
                <a:tc>
                  <a:txBody>
                    <a:bodyPr/>
                    <a:lstStyle/>
                    <a:p>
                      <a:pPr marR="189865"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sng">
                          <a:solidFill>
                            <a:srgbClr val="FFFF00"/>
                          </a:solidFill>
                          <a:effectLst/>
                        </a:rPr>
                        <a:t>Guatemala</a:t>
                      </a:r>
                      <a:endParaRPr lang="en-AU" sz="1400" b="1" u="sng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none" dirty="0">
                          <a:solidFill>
                            <a:srgbClr val="92D050"/>
                          </a:solidFill>
                          <a:effectLst/>
                        </a:rPr>
                        <a:t> </a:t>
                      </a:r>
                      <a:endParaRPr lang="en-AU" sz="1400" b="1" u="none" dirty="0">
                        <a:solidFill>
                          <a:srgbClr val="92D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none" dirty="0">
                          <a:solidFill>
                            <a:srgbClr val="92D050"/>
                          </a:solidFill>
                          <a:effectLst/>
                        </a:rPr>
                        <a:t> </a:t>
                      </a:r>
                      <a:endParaRPr lang="en-AU" sz="1400" b="1" u="none" dirty="0">
                        <a:solidFill>
                          <a:srgbClr val="92D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none">
                          <a:solidFill>
                            <a:srgbClr val="92D050"/>
                          </a:solidFill>
                          <a:effectLst/>
                        </a:rPr>
                        <a:t> </a:t>
                      </a:r>
                      <a:endParaRPr lang="en-AU" sz="1400" b="1" u="none">
                        <a:solidFill>
                          <a:srgbClr val="92D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none">
                          <a:solidFill>
                            <a:srgbClr val="92D050"/>
                          </a:solidFill>
                          <a:effectLst/>
                        </a:rPr>
                        <a:t> </a:t>
                      </a:r>
                      <a:endParaRPr lang="en-AU" sz="1400" b="1" u="none">
                        <a:solidFill>
                          <a:srgbClr val="92D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0776">
                <a:tc>
                  <a:txBody>
                    <a:bodyPr/>
                    <a:lstStyle/>
                    <a:p>
                      <a:pPr marR="189865"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sng">
                          <a:solidFill>
                            <a:srgbClr val="FFFF00"/>
                          </a:solidFill>
                          <a:effectLst/>
                        </a:rPr>
                        <a:t>Jamaica</a:t>
                      </a:r>
                      <a:endParaRPr lang="en-AU" sz="1400" b="1" u="sng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none" dirty="0">
                          <a:solidFill>
                            <a:srgbClr val="92D050"/>
                          </a:solidFill>
                          <a:effectLst/>
                        </a:rPr>
                        <a:t> </a:t>
                      </a:r>
                      <a:endParaRPr lang="en-AU" sz="1400" b="1" u="none" dirty="0">
                        <a:solidFill>
                          <a:srgbClr val="92D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none" dirty="0">
                          <a:solidFill>
                            <a:srgbClr val="92D050"/>
                          </a:solidFill>
                          <a:effectLst/>
                        </a:rPr>
                        <a:t> </a:t>
                      </a:r>
                      <a:endParaRPr lang="en-AU" sz="1400" b="1" u="none" dirty="0">
                        <a:solidFill>
                          <a:srgbClr val="92D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none">
                          <a:solidFill>
                            <a:srgbClr val="92D050"/>
                          </a:solidFill>
                          <a:effectLst/>
                        </a:rPr>
                        <a:t> </a:t>
                      </a:r>
                      <a:endParaRPr lang="en-AU" sz="1400" b="1" u="none">
                        <a:solidFill>
                          <a:srgbClr val="92D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none">
                          <a:solidFill>
                            <a:srgbClr val="92D050"/>
                          </a:solidFill>
                          <a:effectLst/>
                        </a:rPr>
                        <a:t> </a:t>
                      </a:r>
                      <a:endParaRPr lang="en-AU" sz="1400" b="1" u="none">
                        <a:solidFill>
                          <a:srgbClr val="92D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0776">
                <a:tc>
                  <a:txBody>
                    <a:bodyPr/>
                    <a:lstStyle/>
                    <a:p>
                      <a:pPr marR="189865"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sng">
                          <a:solidFill>
                            <a:srgbClr val="FFFF00"/>
                          </a:solidFill>
                          <a:effectLst/>
                        </a:rPr>
                        <a:t>Mexico</a:t>
                      </a:r>
                      <a:endParaRPr lang="en-AU" sz="1400" b="1" u="sng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none" dirty="0">
                          <a:solidFill>
                            <a:srgbClr val="92D050"/>
                          </a:solidFill>
                          <a:effectLst/>
                        </a:rPr>
                        <a:t> </a:t>
                      </a:r>
                      <a:endParaRPr lang="en-AU" sz="1400" b="1" u="none" dirty="0">
                        <a:solidFill>
                          <a:srgbClr val="92D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none" dirty="0">
                          <a:solidFill>
                            <a:srgbClr val="92D050"/>
                          </a:solidFill>
                          <a:effectLst/>
                        </a:rPr>
                        <a:t> </a:t>
                      </a:r>
                      <a:endParaRPr lang="en-AU" sz="1400" b="1" u="none" dirty="0">
                        <a:solidFill>
                          <a:srgbClr val="92D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none" dirty="0">
                          <a:solidFill>
                            <a:srgbClr val="92D050"/>
                          </a:solidFill>
                          <a:effectLst/>
                        </a:rPr>
                        <a:t> </a:t>
                      </a:r>
                      <a:endParaRPr lang="en-AU" sz="1400" b="1" u="none" dirty="0">
                        <a:solidFill>
                          <a:srgbClr val="92D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none">
                          <a:solidFill>
                            <a:srgbClr val="92D050"/>
                          </a:solidFill>
                          <a:effectLst/>
                        </a:rPr>
                        <a:t> </a:t>
                      </a:r>
                      <a:endParaRPr lang="en-AU" sz="1400" b="1" u="none">
                        <a:solidFill>
                          <a:srgbClr val="92D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0776">
                <a:tc>
                  <a:txBody>
                    <a:bodyPr/>
                    <a:lstStyle/>
                    <a:p>
                      <a:pPr marR="189865"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sng">
                          <a:solidFill>
                            <a:srgbClr val="FFFF00"/>
                          </a:solidFill>
                          <a:effectLst/>
                        </a:rPr>
                        <a:t>Netherlands</a:t>
                      </a:r>
                      <a:endParaRPr lang="en-AU" sz="1400" b="1" u="sng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none" dirty="0">
                          <a:solidFill>
                            <a:srgbClr val="92D050"/>
                          </a:solidFill>
                          <a:effectLst/>
                        </a:rPr>
                        <a:t> </a:t>
                      </a:r>
                      <a:endParaRPr lang="en-AU" sz="1400" b="1" u="none" dirty="0">
                        <a:solidFill>
                          <a:srgbClr val="92D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none" dirty="0">
                          <a:solidFill>
                            <a:srgbClr val="92D050"/>
                          </a:solidFill>
                          <a:effectLst/>
                        </a:rPr>
                        <a:t> </a:t>
                      </a:r>
                      <a:endParaRPr lang="en-AU" sz="1400" b="1" u="none" dirty="0">
                        <a:solidFill>
                          <a:srgbClr val="92D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none" dirty="0">
                          <a:solidFill>
                            <a:srgbClr val="92D050"/>
                          </a:solidFill>
                          <a:effectLst/>
                        </a:rPr>
                        <a:t> </a:t>
                      </a:r>
                      <a:endParaRPr lang="en-AU" sz="1400" b="1" u="none" dirty="0">
                        <a:solidFill>
                          <a:srgbClr val="92D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none">
                          <a:solidFill>
                            <a:srgbClr val="92D050"/>
                          </a:solidFill>
                          <a:effectLst/>
                        </a:rPr>
                        <a:t> </a:t>
                      </a:r>
                      <a:endParaRPr lang="en-AU" sz="1400" b="1" u="none">
                        <a:solidFill>
                          <a:srgbClr val="92D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496424">
                <a:tc>
                  <a:txBody>
                    <a:bodyPr/>
                    <a:lstStyle/>
                    <a:p>
                      <a:pPr marR="189865"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sng">
                          <a:solidFill>
                            <a:srgbClr val="FFFF00"/>
                          </a:solidFill>
                          <a:effectLst/>
                        </a:rPr>
                        <a:t>Suriname</a:t>
                      </a:r>
                      <a:endParaRPr lang="en-AU" sz="1400" b="1" u="sng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2800" u="none" kern="120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</a:t>
                      </a:r>
                      <a:endParaRPr lang="en-AU" sz="2800" u="none" kern="1200" dirty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none" dirty="0">
                          <a:solidFill>
                            <a:srgbClr val="92D050"/>
                          </a:solidFill>
                          <a:effectLst/>
                        </a:rPr>
                        <a:t> </a:t>
                      </a:r>
                      <a:endParaRPr lang="en-AU" sz="1400" b="1" u="none" dirty="0">
                        <a:solidFill>
                          <a:srgbClr val="92D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none" dirty="0">
                          <a:solidFill>
                            <a:srgbClr val="92D050"/>
                          </a:solidFill>
                          <a:effectLst/>
                        </a:rPr>
                        <a:t> </a:t>
                      </a:r>
                      <a:endParaRPr lang="en-AU" sz="1400" b="1" u="none" dirty="0">
                        <a:solidFill>
                          <a:srgbClr val="92D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2800" u="none" kern="120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</a:t>
                      </a:r>
                      <a:endParaRPr lang="en-AU" sz="2800" u="none" kern="1200" dirty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0776">
                <a:tc>
                  <a:txBody>
                    <a:bodyPr/>
                    <a:lstStyle/>
                    <a:p>
                      <a:pPr marR="189865"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sng">
                          <a:solidFill>
                            <a:srgbClr val="FFFF00"/>
                          </a:solidFill>
                          <a:effectLst/>
                        </a:rPr>
                        <a:t>Trinidad and Tobago</a:t>
                      </a:r>
                      <a:endParaRPr lang="en-AU" sz="1400" b="1" u="sng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none" dirty="0">
                          <a:solidFill>
                            <a:srgbClr val="92D050"/>
                          </a:solidFill>
                          <a:effectLst/>
                        </a:rPr>
                        <a:t> </a:t>
                      </a:r>
                      <a:endParaRPr lang="en-AU" sz="1400" b="1" u="none" dirty="0">
                        <a:solidFill>
                          <a:srgbClr val="92D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none" dirty="0">
                          <a:solidFill>
                            <a:srgbClr val="92D050"/>
                          </a:solidFill>
                          <a:effectLst/>
                        </a:rPr>
                        <a:t> </a:t>
                      </a:r>
                      <a:endParaRPr lang="en-AU" sz="1400" b="1" u="none" dirty="0">
                        <a:solidFill>
                          <a:srgbClr val="92D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none" dirty="0">
                          <a:solidFill>
                            <a:srgbClr val="92D050"/>
                          </a:solidFill>
                          <a:effectLst/>
                        </a:rPr>
                        <a:t> </a:t>
                      </a:r>
                      <a:endParaRPr lang="en-AU" sz="1400" b="1" u="none" dirty="0">
                        <a:solidFill>
                          <a:srgbClr val="92D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none" dirty="0">
                          <a:solidFill>
                            <a:srgbClr val="92D050"/>
                          </a:solidFill>
                          <a:effectLst/>
                        </a:rPr>
                        <a:t> </a:t>
                      </a:r>
                      <a:endParaRPr lang="en-AU" sz="1400" b="1" u="none" dirty="0">
                        <a:solidFill>
                          <a:srgbClr val="92D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496424">
                <a:tc>
                  <a:txBody>
                    <a:bodyPr/>
                    <a:lstStyle/>
                    <a:p>
                      <a:pPr marR="189865"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sng">
                          <a:solidFill>
                            <a:srgbClr val="FFFF00"/>
                          </a:solidFill>
                          <a:effectLst/>
                        </a:rPr>
                        <a:t>United Kingdom</a:t>
                      </a:r>
                      <a:endParaRPr lang="en-AU" sz="1400" b="1" u="sng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none" dirty="0">
                          <a:solidFill>
                            <a:srgbClr val="92D050"/>
                          </a:solidFill>
                          <a:effectLst/>
                        </a:rPr>
                        <a:t> </a:t>
                      </a:r>
                      <a:endParaRPr lang="en-AU" sz="1400" b="1" u="none" dirty="0">
                        <a:solidFill>
                          <a:srgbClr val="92D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2800" u="none" kern="120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</a:t>
                      </a:r>
                      <a:endParaRPr lang="en-AU" sz="2800" u="none" kern="1200" dirty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2800" u="none" kern="120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</a:t>
                      </a:r>
                      <a:endParaRPr lang="en-AU" sz="2800" u="none" kern="1200" dirty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none" dirty="0">
                          <a:solidFill>
                            <a:srgbClr val="92D050"/>
                          </a:solidFill>
                          <a:effectLst/>
                        </a:rPr>
                        <a:t> </a:t>
                      </a:r>
                      <a:endParaRPr lang="en-AU" sz="1400" b="1" u="none" dirty="0">
                        <a:solidFill>
                          <a:srgbClr val="92D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496424">
                <a:tc>
                  <a:txBody>
                    <a:bodyPr/>
                    <a:lstStyle/>
                    <a:p>
                      <a:pPr marR="189865"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sng">
                          <a:solidFill>
                            <a:srgbClr val="FFFF00"/>
                          </a:solidFill>
                          <a:effectLst/>
                        </a:rPr>
                        <a:t>United States of America</a:t>
                      </a:r>
                      <a:endParaRPr lang="en-AU" sz="1400" b="1" u="sng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2800" u="none" kern="120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</a:t>
                      </a:r>
                      <a:endParaRPr lang="en-AU" sz="2800" u="none" kern="1200" dirty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2800" u="none" kern="120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</a:t>
                      </a:r>
                      <a:endParaRPr lang="en-AU" sz="2800" u="none" kern="1200" dirty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none">
                          <a:solidFill>
                            <a:srgbClr val="92D050"/>
                          </a:solidFill>
                          <a:effectLst/>
                        </a:rPr>
                        <a:t> </a:t>
                      </a:r>
                      <a:endParaRPr lang="en-AU" sz="1400" b="1" u="none">
                        <a:solidFill>
                          <a:srgbClr val="92D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2800" u="none" kern="120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</a:t>
                      </a:r>
                      <a:endParaRPr lang="en-AU" sz="2800" u="none" kern="1200" dirty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0776">
                <a:tc>
                  <a:txBody>
                    <a:bodyPr/>
                    <a:lstStyle/>
                    <a:p>
                      <a:pPr marR="189865"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sng" dirty="0">
                          <a:solidFill>
                            <a:srgbClr val="FFFF00"/>
                          </a:solidFill>
                          <a:effectLst/>
                        </a:rPr>
                        <a:t>Venezuela</a:t>
                      </a:r>
                      <a:endParaRPr lang="en-AU" sz="1400" b="1" u="sng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none" dirty="0">
                          <a:solidFill>
                            <a:srgbClr val="92D050"/>
                          </a:solidFill>
                          <a:effectLst/>
                        </a:rPr>
                        <a:t> </a:t>
                      </a:r>
                      <a:endParaRPr lang="en-AU" sz="1400" b="1" u="none" dirty="0">
                        <a:solidFill>
                          <a:srgbClr val="92D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none">
                          <a:solidFill>
                            <a:srgbClr val="92D050"/>
                          </a:solidFill>
                          <a:effectLst/>
                        </a:rPr>
                        <a:t> </a:t>
                      </a:r>
                      <a:endParaRPr lang="en-AU" sz="1400" b="1" u="none">
                        <a:solidFill>
                          <a:srgbClr val="92D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none">
                          <a:solidFill>
                            <a:srgbClr val="92D050"/>
                          </a:solidFill>
                          <a:effectLst/>
                        </a:rPr>
                        <a:t> </a:t>
                      </a:r>
                      <a:endParaRPr lang="en-AU" sz="1400" b="1" u="none">
                        <a:solidFill>
                          <a:srgbClr val="92D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none" dirty="0">
                          <a:solidFill>
                            <a:srgbClr val="92D050"/>
                          </a:solidFill>
                          <a:effectLst/>
                        </a:rPr>
                        <a:t> </a:t>
                      </a:r>
                      <a:endParaRPr lang="en-AU" sz="1400" b="1" u="none" dirty="0">
                        <a:solidFill>
                          <a:srgbClr val="92D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507835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20" y="-99392"/>
            <a:ext cx="9144000" cy="1134963"/>
          </a:xfrm>
        </p:spPr>
        <p:txBody>
          <a:bodyPr/>
          <a:lstStyle/>
          <a:p>
            <a:r>
              <a:rPr lang="en-US" sz="3200" dirty="0" smtClean="0"/>
              <a:t>Responses to Voting by correspondence</a:t>
            </a:r>
            <a:endParaRPr lang="en-AU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342677"/>
              </p:ext>
            </p:extLst>
          </p:nvPr>
        </p:nvGraphicFramePr>
        <p:xfrm>
          <a:off x="2411760" y="943008"/>
          <a:ext cx="3816422" cy="5582336"/>
        </p:xfrm>
        <a:graphic>
          <a:graphicData uri="http://schemas.openxmlformats.org/drawingml/2006/table">
            <a:tbl>
              <a:tblPr firstRow="1" firstCol="1" bandRow="1">
                <a:tableStyleId>{8EC20E35-A176-4012-BC5E-935CFFF8708E}</a:tableStyleId>
              </a:tblPr>
              <a:tblGrid>
                <a:gridCol w="2232246"/>
                <a:gridCol w="1584176"/>
              </a:tblGrid>
              <a:tr h="473859">
                <a:tc>
                  <a:txBody>
                    <a:bodyPr/>
                    <a:lstStyle/>
                    <a:p>
                      <a:pPr marR="189865"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u="sng" dirty="0" smtClean="0">
                          <a:solidFill>
                            <a:srgbClr val="FFFF00"/>
                          </a:solidFill>
                          <a:effectLst/>
                        </a:rPr>
                        <a:t>IHO/MACHC </a:t>
                      </a:r>
                      <a:br>
                        <a:rPr lang="en-AU" sz="1600" u="sng" dirty="0" smtClean="0">
                          <a:solidFill>
                            <a:srgbClr val="FFFF00"/>
                          </a:solidFill>
                          <a:effectLst/>
                        </a:rPr>
                      </a:br>
                      <a:r>
                        <a:rPr lang="en-AU" sz="1600" u="sng" dirty="0" smtClean="0">
                          <a:solidFill>
                            <a:srgbClr val="FFFF00"/>
                          </a:solidFill>
                          <a:effectLst/>
                        </a:rPr>
                        <a:t>Member State</a:t>
                      </a:r>
                    </a:p>
                    <a:p>
                      <a:pPr marR="189865"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400" b="1" u="sng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u="sng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voting record</a:t>
                      </a:r>
                      <a:endParaRPr lang="en-AU" sz="1400" b="1" u="sng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0776">
                <a:tc>
                  <a:txBody>
                    <a:bodyPr/>
                    <a:lstStyle/>
                    <a:p>
                      <a:pPr marR="189865" algn="r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AU" sz="1600" u="sng" dirty="0">
                          <a:solidFill>
                            <a:srgbClr val="FFFF00"/>
                          </a:solidFill>
                          <a:effectLst/>
                        </a:rPr>
                        <a:t>Brazil</a:t>
                      </a:r>
                      <a:endParaRPr lang="en-AU" sz="1400" b="1" u="sng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u="none" dirty="0" smtClean="0">
                          <a:solidFill>
                            <a:srgbClr val="FFFF00"/>
                          </a:solidFill>
                          <a:effectLst/>
                          <a:sym typeface="Wingdings"/>
                        </a:rPr>
                        <a:t>6/6</a:t>
                      </a:r>
                      <a:endParaRPr lang="en-AU" sz="2000" b="1" u="none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0776">
                <a:tc>
                  <a:txBody>
                    <a:bodyPr/>
                    <a:lstStyle/>
                    <a:p>
                      <a:pPr marR="189865" algn="r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AU" sz="1600" u="sng" dirty="0">
                          <a:solidFill>
                            <a:srgbClr val="FFFF00"/>
                          </a:solidFill>
                          <a:effectLst/>
                        </a:rPr>
                        <a:t>Colombia</a:t>
                      </a:r>
                      <a:endParaRPr lang="en-AU" sz="1400" b="1" u="sng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2000" u="none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r>
                        <a:rPr lang="en-AU" sz="2000" u="none" dirty="0" smtClean="0">
                          <a:solidFill>
                            <a:srgbClr val="FFFF00"/>
                          </a:solidFill>
                          <a:effectLst/>
                        </a:rPr>
                        <a:t>2/6</a:t>
                      </a:r>
                      <a:endParaRPr lang="en-AU" sz="2000" b="1" u="none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496424">
                <a:tc>
                  <a:txBody>
                    <a:bodyPr/>
                    <a:lstStyle/>
                    <a:p>
                      <a:pPr marR="189865" algn="r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AU" sz="1600" u="sng" dirty="0">
                          <a:solidFill>
                            <a:srgbClr val="FFFF00"/>
                          </a:solidFill>
                          <a:effectLst/>
                        </a:rPr>
                        <a:t>Cuba</a:t>
                      </a:r>
                      <a:endParaRPr lang="en-AU" sz="1400" b="1" u="sng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0" u="non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sym typeface="Wingdings"/>
                        </a:rPr>
                        <a:t>5/6</a:t>
                      </a:r>
                      <a:endParaRPr lang="en-AU" sz="2000" b="1" u="none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0776">
                <a:tc>
                  <a:txBody>
                    <a:bodyPr/>
                    <a:lstStyle/>
                    <a:p>
                      <a:pPr marR="189865" algn="r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AU" sz="1600" u="sng" dirty="0">
                          <a:solidFill>
                            <a:srgbClr val="FFFF00"/>
                          </a:solidFill>
                          <a:effectLst/>
                        </a:rPr>
                        <a:t>France</a:t>
                      </a:r>
                      <a:endParaRPr lang="en-AU" sz="1400" b="1" u="sng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u="non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sym typeface="Wingdings"/>
                        </a:rPr>
                        <a:t>6/6</a:t>
                      </a:r>
                      <a:endParaRPr lang="en-AU" sz="2000" b="1" u="none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0776">
                <a:tc>
                  <a:txBody>
                    <a:bodyPr/>
                    <a:lstStyle/>
                    <a:p>
                      <a:pPr marR="189865" algn="r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AU" sz="1600" u="sng" dirty="0">
                          <a:solidFill>
                            <a:srgbClr val="FFFF00"/>
                          </a:solidFill>
                          <a:effectLst/>
                        </a:rPr>
                        <a:t>Guatemala</a:t>
                      </a:r>
                      <a:endParaRPr lang="en-AU" sz="1400" b="1" u="sng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2000" u="none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r>
                        <a:rPr lang="en-AU" sz="2000" u="none" dirty="0" smtClean="0">
                          <a:solidFill>
                            <a:srgbClr val="FFFF00"/>
                          </a:solidFill>
                          <a:effectLst/>
                        </a:rPr>
                        <a:t>0/6</a:t>
                      </a:r>
                      <a:endParaRPr lang="en-AU" sz="2000" b="1" u="none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0776">
                <a:tc>
                  <a:txBody>
                    <a:bodyPr/>
                    <a:lstStyle/>
                    <a:p>
                      <a:pPr marR="189865" algn="r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AU" sz="1600" u="sng" dirty="0">
                          <a:solidFill>
                            <a:srgbClr val="FFFF00"/>
                          </a:solidFill>
                          <a:effectLst/>
                        </a:rPr>
                        <a:t>Jamaica</a:t>
                      </a:r>
                      <a:endParaRPr lang="en-AU" sz="1400" b="1" u="sng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2000" u="none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r>
                        <a:rPr lang="en-AU" sz="2000" u="none" dirty="0" smtClean="0">
                          <a:solidFill>
                            <a:srgbClr val="FFFF00"/>
                          </a:solidFill>
                          <a:effectLst/>
                        </a:rPr>
                        <a:t>0/6</a:t>
                      </a:r>
                      <a:endParaRPr lang="en-AU" sz="2000" b="1" u="none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0776">
                <a:tc>
                  <a:txBody>
                    <a:bodyPr/>
                    <a:lstStyle/>
                    <a:p>
                      <a:pPr marR="189865" algn="r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AU" sz="1600" u="sng" dirty="0">
                          <a:solidFill>
                            <a:srgbClr val="FFFF00"/>
                          </a:solidFill>
                          <a:effectLst/>
                        </a:rPr>
                        <a:t>Mexico</a:t>
                      </a:r>
                      <a:endParaRPr lang="en-AU" sz="1400" b="1" u="sng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u="none" dirty="0" smtClean="0">
                          <a:solidFill>
                            <a:srgbClr val="FFFF00"/>
                          </a:solidFill>
                          <a:effectLst/>
                        </a:rPr>
                        <a:t>1/6</a:t>
                      </a:r>
                      <a:endParaRPr lang="en-AU" sz="2000" b="1" u="none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0776">
                <a:tc>
                  <a:txBody>
                    <a:bodyPr/>
                    <a:lstStyle/>
                    <a:p>
                      <a:pPr marR="189865" algn="r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AU" sz="1600" u="sng" dirty="0">
                          <a:solidFill>
                            <a:srgbClr val="FFFF00"/>
                          </a:solidFill>
                          <a:effectLst/>
                        </a:rPr>
                        <a:t>Netherlands</a:t>
                      </a:r>
                      <a:endParaRPr lang="en-AU" sz="1400" b="1" u="sng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u="none" dirty="0" smtClean="0">
                          <a:solidFill>
                            <a:srgbClr val="FFFF00"/>
                          </a:solidFill>
                          <a:effectLst/>
                        </a:rPr>
                        <a:t>6/6</a:t>
                      </a:r>
                      <a:endParaRPr lang="en-AU" sz="2000" b="1" u="none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496424">
                <a:tc>
                  <a:txBody>
                    <a:bodyPr/>
                    <a:lstStyle/>
                    <a:p>
                      <a:pPr marR="189865" algn="r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AU" sz="1600" u="sng" dirty="0">
                          <a:solidFill>
                            <a:srgbClr val="FFFF00"/>
                          </a:solidFill>
                          <a:effectLst/>
                        </a:rPr>
                        <a:t>Suriname</a:t>
                      </a:r>
                      <a:endParaRPr lang="en-AU" sz="1400" b="1" u="sng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u="non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3/6</a:t>
                      </a:r>
                      <a:endParaRPr lang="en-AU" sz="2000" u="non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0776">
                <a:tc>
                  <a:txBody>
                    <a:bodyPr/>
                    <a:lstStyle/>
                    <a:p>
                      <a:pPr marR="189865" algn="r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AU" sz="1600" u="sng" dirty="0">
                          <a:solidFill>
                            <a:srgbClr val="FFFF00"/>
                          </a:solidFill>
                          <a:effectLst/>
                        </a:rPr>
                        <a:t>Trinidad and Tobago</a:t>
                      </a:r>
                      <a:endParaRPr lang="en-AU" sz="1400" b="1" u="sng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2000" b="1" u="none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496424">
                <a:tc>
                  <a:txBody>
                    <a:bodyPr/>
                    <a:lstStyle/>
                    <a:p>
                      <a:pPr marR="189865" algn="r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AU" sz="1600" u="sng" dirty="0">
                          <a:solidFill>
                            <a:srgbClr val="FFFF00"/>
                          </a:solidFill>
                          <a:effectLst/>
                        </a:rPr>
                        <a:t>United Kingdom</a:t>
                      </a:r>
                      <a:endParaRPr lang="en-AU" sz="1400" b="1" u="sng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u="none" dirty="0" smtClean="0">
                          <a:solidFill>
                            <a:srgbClr val="FFFF00"/>
                          </a:solidFill>
                          <a:effectLst/>
                          <a:sym typeface="Wingdings"/>
                        </a:rPr>
                        <a:t>6/6</a:t>
                      </a:r>
                      <a:endParaRPr lang="en-AU" sz="2000" b="1" u="none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496424">
                <a:tc>
                  <a:txBody>
                    <a:bodyPr/>
                    <a:lstStyle/>
                    <a:p>
                      <a:pPr marR="189865" algn="r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AU" sz="1600" u="sng" dirty="0">
                          <a:solidFill>
                            <a:srgbClr val="FFFF00"/>
                          </a:solidFill>
                          <a:effectLst/>
                        </a:rPr>
                        <a:t>United States of America</a:t>
                      </a:r>
                      <a:endParaRPr lang="en-AU" sz="1400" b="1" u="sng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2000" u="non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6/6</a:t>
                      </a:r>
                      <a:endParaRPr lang="en-AU" sz="2000" u="non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0776">
                <a:tc>
                  <a:txBody>
                    <a:bodyPr/>
                    <a:lstStyle/>
                    <a:p>
                      <a:pPr marR="189865" algn="r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AU" sz="1600" u="sng" dirty="0">
                          <a:solidFill>
                            <a:srgbClr val="FFFF00"/>
                          </a:solidFill>
                          <a:effectLst/>
                        </a:rPr>
                        <a:t>Venezuela</a:t>
                      </a:r>
                      <a:endParaRPr lang="en-AU" sz="1400" b="1" u="sng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2000" u="none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AU" sz="2000" b="1" u="none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68588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42" y="277813"/>
            <a:ext cx="8135438" cy="1139825"/>
          </a:xfrm>
        </p:spPr>
        <p:txBody>
          <a:bodyPr/>
          <a:lstStyle/>
          <a:p>
            <a:r>
              <a:rPr lang="en-US" dirty="0" smtClean="0"/>
              <a:t>MACHC States not yet Members of the IHO :</a:t>
            </a:r>
            <a:endParaRPr lang="en-A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910541"/>
              </p:ext>
            </p:extLst>
          </p:nvPr>
        </p:nvGraphicFramePr>
        <p:xfrm>
          <a:off x="1403648" y="1556792"/>
          <a:ext cx="6480720" cy="46085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09499"/>
                <a:gridCol w="3271221"/>
              </a:tblGrid>
              <a:tr h="512057"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en-AU" sz="2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Antigua and Barbuda</a:t>
                      </a:r>
                      <a:endParaRPr lang="en-AU" sz="2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  <a:ea typeface="Times New Roman"/>
                        <a:cs typeface="Verdana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en-US" sz="24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Bahamas</a:t>
                      </a:r>
                      <a:endParaRPr lang="en-AU" sz="24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  <a:ea typeface="Times New Roman"/>
                        <a:cs typeface="Verdana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2057"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en-AU" sz="2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Barbados</a:t>
                      </a:r>
                      <a:endParaRPr lang="en-AU" sz="2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  <a:ea typeface="Times New Roman"/>
                        <a:cs typeface="Verdana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en-AU" sz="24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Belize</a:t>
                      </a:r>
                      <a:endParaRPr lang="en-AU" sz="24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  <a:ea typeface="Times New Roman"/>
                        <a:cs typeface="Verdana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2057"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en-AU" sz="2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Costa Rica</a:t>
                      </a:r>
                      <a:endParaRPr lang="en-AU" sz="2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  <a:ea typeface="Times New Roman"/>
                        <a:cs typeface="Verdana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en-US" sz="24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Dominica</a:t>
                      </a:r>
                      <a:endParaRPr lang="en-AU" sz="24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  <a:ea typeface="Times New Roman"/>
                        <a:cs typeface="Verdana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2057"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en-AU" sz="2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El Salvador</a:t>
                      </a:r>
                      <a:endParaRPr lang="en-AU" sz="2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  <a:ea typeface="Times New Roman"/>
                        <a:cs typeface="Verdana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en-US" sz="24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Grenada</a:t>
                      </a:r>
                      <a:endParaRPr lang="en-AU" sz="24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  <a:ea typeface="Times New Roman"/>
                        <a:cs typeface="Verdana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2057"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en-AU" sz="2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Guyana</a:t>
                      </a:r>
                      <a:endParaRPr lang="en-AU" sz="2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  <a:ea typeface="Times New Roman"/>
                        <a:cs typeface="Verdana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en-AU" sz="2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Honduras</a:t>
                      </a:r>
                      <a:endParaRPr lang="en-AU" sz="2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  <a:ea typeface="Times New Roman"/>
                        <a:cs typeface="Verdana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2057"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en-AU" sz="2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Nicaragua</a:t>
                      </a:r>
                      <a:endParaRPr lang="en-AU" sz="2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  <a:ea typeface="Times New Roman"/>
                        <a:cs typeface="Verdana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en-US" sz="2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Panama</a:t>
                      </a:r>
                      <a:endParaRPr lang="en-AU" sz="2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  <a:ea typeface="Times New Roman"/>
                        <a:cs typeface="Verdana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2057"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en-US" sz="2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Saint Kitts and Nevis</a:t>
                      </a:r>
                      <a:endParaRPr lang="en-AU" sz="2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  <a:ea typeface="Times New Roman"/>
                        <a:cs typeface="Verdana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en-US" sz="2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Saint Lucia</a:t>
                      </a:r>
                      <a:endParaRPr lang="en-AU" sz="2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  <a:ea typeface="Times New Roman"/>
                        <a:cs typeface="Verdana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24115"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en-US" sz="2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Saint Vincent and the Grenadines</a:t>
                      </a:r>
                      <a:endParaRPr lang="en-AU" sz="2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  <a:ea typeface="Times New Roman"/>
                        <a:cs typeface="Verdana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2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AU" sz="2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  <a:ea typeface="Times New Roman"/>
                        <a:cs typeface="Verdana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583481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IHO GIS and data base developments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853" y="2204865"/>
            <a:ext cx="7488237" cy="108012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dirty="0" smtClean="0"/>
              <a:t>see Agenda item 7.5</a:t>
            </a:r>
          </a:p>
          <a:p>
            <a:pPr marL="36353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904265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IHO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IHO</Template>
  <TotalTime>415</TotalTime>
  <Words>760</Words>
  <Application>Microsoft Office PowerPoint</Application>
  <PresentationFormat>On-screen Show (4:3)</PresentationFormat>
  <Paragraphs>279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IHO</vt:lpstr>
      <vt:lpstr>PowerPoint Presentation</vt:lpstr>
      <vt:lpstr>Ratification of Protocol of Amendments on IHO Convention</vt:lpstr>
      <vt:lpstr>Ratification of Protocol of Amendments on IHO Convention</vt:lpstr>
      <vt:lpstr>Ratification of Protocol of Amendments on IHO Convention</vt:lpstr>
      <vt:lpstr>Applications to join the IHO</vt:lpstr>
      <vt:lpstr>Applications to join the IHO – Status of voting</vt:lpstr>
      <vt:lpstr>Responses to Voting by correspondence</vt:lpstr>
      <vt:lpstr>MACHC States not yet Members of the IHO :</vt:lpstr>
      <vt:lpstr>IHO GIS and data base developments</vt:lpstr>
      <vt:lpstr>International Chart Coordination</vt:lpstr>
      <vt:lpstr>Capacity Building</vt:lpstr>
      <vt:lpstr>Capacity Building</vt:lpstr>
      <vt:lpstr>Capacity Building</vt:lpstr>
      <vt:lpstr>PowerPoint Presentation</vt:lpstr>
      <vt:lpstr>Publicity and Outreach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Publicity and Outreach</vt:lpstr>
      <vt:lpstr>Actions Requested :</vt:lpstr>
      <vt:lpstr>Actions Requested :</vt:lpstr>
      <vt:lpstr>PowerPoint Presentation</vt:lpstr>
      <vt:lpstr>IHO GIS and data base developments</vt:lpstr>
      <vt:lpstr>IHO GIS and Databases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Ward</dc:creator>
  <cp:lastModifiedBy>Robert Ward</cp:lastModifiedBy>
  <cp:revision>58</cp:revision>
  <dcterms:created xsi:type="dcterms:W3CDTF">2013-11-11T01:21:15Z</dcterms:created>
  <dcterms:modified xsi:type="dcterms:W3CDTF">2015-12-07T02:27:32Z</dcterms:modified>
</cp:coreProperties>
</file>