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778625" cy="9478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>
        <p:scale>
          <a:sx n="100" d="100"/>
          <a:sy n="100" d="100"/>
        </p:scale>
        <p:origin x="-136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2985"/>
        <p:guide pos="21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49263"/>
            <a:ext cx="57467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288" y="114300"/>
            <a:ext cx="29368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2288" y="9004300"/>
            <a:ext cx="58959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7000" y="9004300"/>
            <a:ext cx="2238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50850"/>
            <a:ext cx="57467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0700" y="114300"/>
            <a:ext cx="293687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938213"/>
            <a:ext cx="4741862" cy="355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2288" y="4675188"/>
            <a:ext cx="4627562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0700" y="9004300"/>
            <a:ext cx="59721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78588" y="9004300"/>
            <a:ext cx="225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2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16th MACHC Conference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16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21" y="4448274"/>
            <a:ext cx="46450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3950" y="1696663"/>
            <a:ext cx="3598863" cy="892552"/>
          </a:xfrm>
        </p:spPr>
        <p:txBody>
          <a:bodyPr/>
          <a:lstStyle/>
          <a:p>
            <a:r>
              <a:rPr lang="nl-NL" dirty="0" smtClean="0">
                <a:solidFill>
                  <a:schemeClr val="bg1">
                    <a:lumMod val="95000"/>
                  </a:schemeClr>
                </a:solidFill>
              </a:rPr>
              <a:t>16th MACHC</a:t>
            </a:r>
            <a:br>
              <a:rPr lang="nl-NL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95000"/>
                  </a:schemeClr>
                </a:solidFill>
              </a:rPr>
              <a:t>Conference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IAW action IRCC7/26 </a:t>
            </a:r>
            <a:r>
              <a:rPr lang="nl-NL" sz="2000" dirty="0" err="1" smtClean="0"/>
              <a:t>for</a:t>
            </a:r>
            <a:r>
              <a:rPr lang="nl-NL" sz="2000" dirty="0" smtClean="0"/>
              <a:t> IRCC 8.</a:t>
            </a:r>
          </a:p>
          <a:p>
            <a:endParaRPr lang="nl-NL" sz="2000" dirty="0" smtClean="0"/>
          </a:p>
          <a:p>
            <a:r>
              <a:rPr lang="nl-NL" sz="2000" dirty="0" smtClean="0"/>
              <a:t>Annex 3 of TOR </a:t>
            </a:r>
            <a:r>
              <a:rPr lang="nl-NL" sz="2000" dirty="0" err="1" smtClean="0"/>
              <a:t>needs</a:t>
            </a:r>
            <a:r>
              <a:rPr lang="nl-NL" sz="2000" dirty="0" smtClean="0"/>
              <a:t> </a:t>
            </a:r>
            <a:r>
              <a:rPr lang="nl-NL" sz="2000" dirty="0" err="1" smtClean="0"/>
              <a:t>revision</a:t>
            </a:r>
            <a:r>
              <a:rPr lang="nl-NL" sz="2000" dirty="0" smtClean="0"/>
              <a:t>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role of the Secretary General has evolved with Decision No. 6 of the 5</a:t>
            </a:r>
            <a:r>
              <a:rPr lang="en-US" sz="2000" baseline="30000" dirty="0"/>
              <a:t>th</a:t>
            </a:r>
            <a:r>
              <a:rPr lang="en-US" sz="2000" dirty="0"/>
              <a:t> EIHC in 2014. </a:t>
            </a:r>
          </a:p>
          <a:p>
            <a:pPr lvl="1"/>
            <a:r>
              <a:rPr lang="en-US" sz="2000" dirty="0" smtClean="0"/>
              <a:t>No procedure if nr. candidates &lt; nr. of seats. </a:t>
            </a:r>
            <a:endParaRPr lang="en-US" sz="2000" dirty="0"/>
          </a:p>
          <a:p>
            <a:pPr lvl="1"/>
            <a:r>
              <a:rPr lang="en-US" sz="2000" dirty="0" smtClean="0"/>
              <a:t>Generic </a:t>
            </a:r>
            <a:r>
              <a:rPr lang="en-US" sz="2000" dirty="0"/>
              <a:t>rule set </a:t>
            </a:r>
            <a:r>
              <a:rPr lang="en-US" sz="2000" dirty="0" smtClean="0"/>
              <a:t>offered for consideration. </a:t>
            </a:r>
          </a:p>
          <a:p>
            <a:pPr lvl="2"/>
            <a:r>
              <a:rPr lang="en-US" sz="2000" dirty="0" smtClean="0"/>
              <a:t>Criterion for </a:t>
            </a:r>
            <a:r>
              <a:rPr lang="en-US" sz="2000" dirty="0"/>
              <a:t>a tied voting </a:t>
            </a:r>
            <a:r>
              <a:rPr lang="en-US" sz="2000" dirty="0" smtClean="0"/>
              <a:t>result.</a:t>
            </a:r>
          </a:p>
          <a:p>
            <a:pPr lvl="2"/>
            <a:r>
              <a:rPr lang="en-US" sz="2000" dirty="0" smtClean="0"/>
              <a:t>A </a:t>
            </a:r>
            <a:r>
              <a:rPr lang="en-US" sz="2000" dirty="0"/>
              <a:t>voting </a:t>
            </a:r>
            <a:r>
              <a:rPr lang="en-US" sz="2000" dirty="0" smtClean="0"/>
              <a:t>quorum.</a:t>
            </a:r>
            <a:endParaRPr lang="en-US" sz="2000" dirty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Option </a:t>
            </a:r>
            <a:r>
              <a:rPr lang="en-US" sz="2000" dirty="0"/>
              <a:t>for automatic selection of the Chair.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chair already represents the MACHC in the </a:t>
            </a:r>
            <a:r>
              <a:rPr lang="en-US" sz="2000" dirty="0" smtClean="0"/>
              <a:t>IRCC. </a:t>
            </a:r>
          </a:p>
          <a:p>
            <a:pPr lvl="1"/>
            <a:r>
              <a:rPr lang="en-US" sz="2000" dirty="0" smtClean="0"/>
              <a:t>Policy work </a:t>
            </a:r>
            <a:r>
              <a:rPr lang="en-US" sz="2000" dirty="0"/>
              <a:t>in the IRCC en Council are likely </a:t>
            </a:r>
            <a:r>
              <a:rPr lang="en-US" sz="2000"/>
              <a:t>to </a:t>
            </a:r>
            <a:r>
              <a:rPr lang="en-US" sz="2000" smtClean="0"/>
              <a:t>converge.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3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800219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Step 1: Determine Eligible MACHC MS</a:t>
            </a:r>
            <a:br>
              <a:rPr lang="en-GB" dirty="0">
                <a:solidFill>
                  <a:schemeClr val="tx2"/>
                </a:solidFill>
              </a:rPr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204863"/>
            <a:ext cx="8126672" cy="271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6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40011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Step 2: Determine MACHC Candidate </a:t>
            </a:r>
            <a:r>
              <a:rPr lang="en-GB" dirty="0" smtClean="0">
                <a:solidFill>
                  <a:schemeClr val="tx2"/>
                </a:solidFill>
              </a:rPr>
              <a:t>MS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8815580" cy="696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2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188" y="1196752"/>
            <a:ext cx="7772400" cy="40011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Step 3: Selection from MACHC Candidate </a:t>
            </a:r>
            <a:r>
              <a:rPr lang="en-GB" dirty="0" smtClean="0">
                <a:solidFill>
                  <a:schemeClr val="tx2"/>
                </a:solidFill>
              </a:rPr>
              <a:t>MS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141"/>
            <a:ext cx="8992379" cy="576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nut 5"/>
          <p:cNvSpPr/>
          <p:nvPr/>
        </p:nvSpPr>
        <p:spPr bwMode="auto">
          <a:xfrm>
            <a:off x="3275856" y="1578129"/>
            <a:ext cx="2376264" cy="1130791"/>
          </a:xfrm>
          <a:prstGeom prst="donut">
            <a:avLst>
              <a:gd name="adj" fmla="val 476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Donut 6"/>
          <p:cNvSpPr/>
          <p:nvPr/>
        </p:nvSpPr>
        <p:spPr bwMode="auto">
          <a:xfrm>
            <a:off x="6963445" y="4653135"/>
            <a:ext cx="2052736" cy="432049"/>
          </a:xfrm>
          <a:prstGeom prst="donut">
            <a:avLst>
              <a:gd name="adj" fmla="val 15773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188" y="1265238"/>
            <a:ext cx="8353300" cy="1200329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Step 4: Combining RHC </a:t>
            </a:r>
            <a:r>
              <a:rPr lang="en-GB" dirty="0" smtClean="0">
                <a:solidFill>
                  <a:schemeClr val="tx2"/>
                </a:solidFill>
              </a:rPr>
              <a:t>+greatest </a:t>
            </a:r>
            <a:r>
              <a:rPr lang="en-GB" dirty="0">
                <a:solidFill>
                  <a:schemeClr val="tx2"/>
                </a:solidFill>
              </a:rPr>
              <a:t>interest seats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/>
            </a:r>
            <a:br>
              <a:rPr lang="en-GB" dirty="0">
                <a:solidFill>
                  <a:schemeClr val="tx2"/>
                </a:solidFill>
              </a:rPr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2776"/>
            <a:ext cx="8297375" cy="41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7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marineEN1</vt:lpstr>
      <vt:lpstr>16th MACHC Conference</vt:lpstr>
      <vt:lpstr>Background</vt:lpstr>
      <vt:lpstr>Step 1: Determine Eligible MACHC MS </vt:lpstr>
      <vt:lpstr>Step 2: Determine MACHC Candidate MS</vt:lpstr>
      <vt:lpstr>Step 3: Selection from MACHC Candidate MS</vt:lpstr>
      <vt:lpstr>Step 4: Combining RHC +greatest interest seats  </vt:lpstr>
    </vt:vector>
  </TitlesOfParts>
  <Company>Ministerie van Defensie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Donck, MCJ, van der, KTZ, CDC/NLDA/IDL</cp:lastModifiedBy>
  <cp:revision>150</cp:revision>
  <cp:lastPrinted>2002-08-12T10:42:52Z</cp:lastPrinted>
  <dcterms:created xsi:type="dcterms:W3CDTF">2010-02-03T15:06:20Z</dcterms:created>
  <dcterms:modified xsi:type="dcterms:W3CDTF">2015-12-04T16:55:06Z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