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9144000" cy="6858000" type="screen4x3"/>
  <p:notesSz cx="6778625" cy="94789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33"/>
    <a:srgbClr val="FFFF66"/>
    <a:srgbClr val="005187"/>
    <a:srgbClr val="000000"/>
    <a:srgbClr val="55286E"/>
    <a:srgbClr val="FFFFFF"/>
    <a:srgbClr val="0E3B6E"/>
    <a:srgbClr val="0042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6" autoAdjust="0"/>
    <p:restoredTop sz="94580" autoAdjust="0"/>
  </p:normalViewPr>
  <p:slideViewPr>
    <p:cSldViewPr>
      <p:cViewPr>
        <p:scale>
          <a:sx n="100" d="100"/>
          <a:sy n="100" d="100"/>
        </p:scale>
        <p:origin x="-552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22" y="-96"/>
      </p:cViewPr>
      <p:guideLst>
        <p:guide orient="horz" pos="2985"/>
        <p:guide pos="213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2288" y="449263"/>
            <a:ext cx="57467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288" y="114300"/>
            <a:ext cx="293687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26 October 2010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2288" y="9004300"/>
            <a:ext cx="58959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Eventuele voettekst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77000" y="9004300"/>
            <a:ext cx="2238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169F8614-09D7-4843-B3F9-A431175A83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15366" name="Picture 19" descr="Def_p_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5975" y="0"/>
            <a:ext cx="8826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8" name="RubriceringEnMerking2"/>
          <p:cNvSpPr txBox="1">
            <a:spLocks noChangeArrowheads="1"/>
          </p:cNvSpPr>
          <p:nvPr/>
        </p:nvSpPr>
        <p:spPr bwMode="auto">
          <a:xfrm rot="-5400000">
            <a:off x="4677569" y="2804319"/>
            <a:ext cx="383063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32789" name="RubriceringEnMerking"/>
          <p:cNvSpPr txBox="1">
            <a:spLocks noChangeArrowheads="1"/>
          </p:cNvSpPr>
          <p:nvPr/>
        </p:nvSpPr>
        <p:spPr bwMode="auto">
          <a:xfrm rot="-5400000">
            <a:off x="4675187" y="6567488"/>
            <a:ext cx="38322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650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2288" y="450850"/>
            <a:ext cx="57467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0700" y="114300"/>
            <a:ext cx="293687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26 October 2010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938213"/>
            <a:ext cx="4741862" cy="355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2288" y="4675188"/>
            <a:ext cx="4627562" cy="386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het opmaakprofiel van de modeltekst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0700" y="9004300"/>
            <a:ext cx="59721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Eventuele voettekst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78588" y="9004300"/>
            <a:ext cx="225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C16C24B1-3F57-4E7F-9347-F6D8F7C45BF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4344" name="Picture 18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5975" y="0"/>
            <a:ext cx="8826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RubriceringEnMerking2"/>
          <p:cNvSpPr txBox="1">
            <a:spLocks noChangeArrowheads="1"/>
          </p:cNvSpPr>
          <p:nvPr/>
        </p:nvSpPr>
        <p:spPr bwMode="auto">
          <a:xfrm rot="-5400000">
            <a:off x="4677569" y="2804319"/>
            <a:ext cx="383063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5140" name="RubriceringEnMerking"/>
          <p:cNvSpPr txBox="1">
            <a:spLocks noChangeArrowheads="1"/>
          </p:cNvSpPr>
          <p:nvPr/>
        </p:nvSpPr>
        <p:spPr bwMode="auto">
          <a:xfrm rot="-5400000">
            <a:off x="4675187" y="6567488"/>
            <a:ext cx="38322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15036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17411" name="Tijdelijke aanduiding voor datum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26 October 2010</a:t>
            </a:r>
          </a:p>
        </p:txBody>
      </p:sp>
      <p:sp>
        <p:nvSpPr>
          <p:cNvPr id="17412" name="Tijdelijke aanduiding voor voet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Eventuele voettekst</a:t>
            </a:r>
          </a:p>
        </p:txBody>
      </p:sp>
      <p:sp>
        <p:nvSpPr>
          <p:cNvPr id="17413" name="Tijdelijke aanduiding voor dianumm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7FD6B-74D8-48DF-AF77-F3DC1C721E0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9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E61A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5" name="Rectangle 157"/>
          <p:cNvSpPr>
            <a:spLocks noChangeArrowheads="1"/>
          </p:cNvSpPr>
          <p:nvPr/>
        </p:nvSpPr>
        <p:spPr bwMode="auto">
          <a:xfrm>
            <a:off x="4933950" y="2474913"/>
            <a:ext cx="35988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6" name="shpDatum"/>
          <p:cNvSpPr>
            <a:spLocks noChangeArrowheads="1"/>
          </p:cNvSpPr>
          <p:nvPr/>
        </p:nvSpPr>
        <p:spPr bwMode="auto">
          <a:xfrm>
            <a:off x="4913311" y="5658148"/>
            <a:ext cx="4035425" cy="74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Captain Marc van der Donck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Chair MACHC</a:t>
            </a:r>
          </a:p>
          <a:p>
            <a:pPr eaLnBrk="0" hangingPunct="0">
              <a:spcBef>
                <a:spcPct val="50000"/>
              </a:spcBef>
              <a:defRPr/>
            </a:pPr>
            <a:endParaRPr lang="nl-NL" sz="1200" dirty="0" smtClean="0">
              <a:solidFill>
                <a:schemeClr val="bg1"/>
              </a:solidFill>
            </a:endParaRPr>
          </a:p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9" name="RubriceringEnMerking"/>
          <p:cNvSpPr txBox="1">
            <a:spLocks noChangeArrowheads="1"/>
          </p:cNvSpPr>
          <p:nvPr/>
        </p:nvSpPr>
        <p:spPr bwMode="auto">
          <a:xfrm rot="16200000">
            <a:off x="5897563" y="3182938"/>
            <a:ext cx="6302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" name="Picture 202" descr="Ke_Marine_Logo_Engel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veBenaming"/>
          <p:cNvSpPr txBox="1">
            <a:spLocks noChangeArrowheads="1"/>
          </p:cNvSpPr>
          <p:nvPr userDrawn="1"/>
        </p:nvSpPr>
        <p:spPr bwMode="auto">
          <a:xfrm>
            <a:off x="4913313" y="1071563"/>
            <a:ext cx="38877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>
                <a:solidFill>
                  <a:schemeClr val="bg1"/>
                </a:solidFill>
              </a:rPr>
              <a:t>Hydrographic Service</a:t>
            </a:r>
          </a:p>
        </p:txBody>
      </p:sp>
      <p:sp>
        <p:nvSpPr>
          <p:cNvPr id="12" name="Afdeling"/>
          <p:cNvSpPr txBox="1">
            <a:spLocks noChangeArrowheads="1"/>
          </p:cNvSpPr>
          <p:nvPr userDrawn="1"/>
        </p:nvSpPr>
        <p:spPr bwMode="auto">
          <a:xfrm>
            <a:off x="4932363" y="5746750"/>
            <a:ext cx="38862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/>
          <a:lstStyle/>
          <a:p>
            <a:pPr eaLnBrk="0" hangingPunct="0">
              <a:spcBef>
                <a:spcPct val="50000"/>
              </a:spcBef>
              <a:defRPr/>
            </a:pPr>
            <a:endParaRPr lang="nl-NL" sz="1100">
              <a:solidFill>
                <a:schemeClr val="bg1"/>
              </a:solidFill>
            </a:endParaRPr>
          </a:p>
        </p:txBody>
      </p:sp>
      <p:sp>
        <p:nvSpPr>
          <p:cNvPr id="7368" name="Rectangle 20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933950" y="1696661"/>
            <a:ext cx="3598863" cy="892552"/>
          </a:xfrm>
        </p:spPr>
        <p:txBody>
          <a:bodyPr lIns="90000" tIns="45720" rIns="90000" bIns="45720" anchor="b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16th MACHC Conference</a:t>
            </a:r>
            <a:endParaRPr lang="nl-NL" dirty="0"/>
          </a:p>
        </p:txBody>
      </p:sp>
      <p:sp>
        <p:nvSpPr>
          <p:cNvPr id="7379" name="Rectangle 211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2.2.1</a:t>
            </a:r>
          </a:p>
          <a:p>
            <a:endParaRPr lang="nl-NL" dirty="0" smtClean="0"/>
          </a:p>
          <a:p>
            <a:r>
              <a:rPr lang="en-US" noProof="0" dirty="0" smtClean="0"/>
              <a:t>Procedure for selecting the MACHC rep to the IHO council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1265238"/>
            <a:ext cx="1943100" cy="4754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65238"/>
            <a:ext cx="5678488" cy="4754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396875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NL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7" name="Rectangle 46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09600" y="1773238"/>
            <a:ext cx="77724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modeltekst te bewerken</a:t>
            </a:r>
          </a:p>
          <a:p>
            <a:pPr lvl="1"/>
            <a:r>
              <a:rPr lang="en-US" smtClean="0"/>
              <a:t> </a:t>
            </a:r>
          </a:p>
          <a:p>
            <a:pPr lvl="2"/>
            <a:r>
              <a:rPr lang="en-US" smtClean="0"/>
              <a:t> </a:t>
            </a:r>
          </a:p>
          <a:p>
            <a:pPr lvl="3"/>
            <a:r>
              <a:rPr lang="en-US" smtClean="0"/>
              <a:t> </a:t>
            </a:r>
          </a:p>
          <a:p>
            <a:pPr lvl="4"/>
            <a:r>
              <a:rPr lang="en-US" smtClean="0"/>
              <a:t> </a:t>
            </a:r>
          </a:p>
        </p:txBody>
      </p:sp>
      <p:sp>
        <p:nvSpPr>
          <p:cNvPr id="109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65238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l-NL" smtClean="0"/>
          </a:p>
        </p:txBody>
      </p:sp>
      <p:sp>
        <p:nvSpPr>
          <p:cNvPr id="1100" name="shpBeeldmerk"/>
          <p:cNvSpPr>
            <a:spLocks noChangeArrowheads="1"/>
          </p:cNvSpPr>
          <p:nvPr/>
        </p:nvSpPr>
        <p:spPr bwMode="auto">
          <a:xfrm>
            <a:off x="19050" y="6330950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8EE11AD8-92F2-4C1E-BA97-C2E0F57E82BC}" type="slidenum">
              <a:rPr lang="nl-NL" sz="1000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‹nr.›</a:t>
            </a:fld>
            <a:endParaRPr lang="nl-NL" sz="1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01" name="shpDatum"/>
          <p:cNvSpPr>
            <a:spLocks noChangeArrowheads="1"/>
          </p:cNvSpPr>
          <p:nvPr/>
        </p:nvSpPr>
        <p:spPr bwMode="auto">
          <a:xfrm>
            <a:off x="5724525" y="6531769"/>
            <a:ext cx="34194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09" name="TitelSlide2"/>
          <p:cNvSpPr txBox="1">
            <a:spLocks noChangeArrowheads="1"/>
          </p:cNvSpPr>
          <p:nvPr/>
        </p:nvSpPr>
        <p:spPr bwMode="auto">
          <a:xfrm>
            <a:off x="19100" y="6531769"/>
            <a:ext cx="400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16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MACHC Conference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13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6" name="RubriceringEnMerking"/>
          <p:cNvSpPr txBox="1">
            <a:spLocks noChangeArrowheads="1"/>
          </p:cNvSpPr>
          <p:nvPr/>
        </p:nvSpPr>
        <p:spPr bwMode="auto">
          <a:xfrm rot="-5400000">
            <a:off x="5903119" y="3177382"/>
            <a:ext cx="63023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36" name="LogoMarine" descr="K_Marine_Logo_Powerpoint_pos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35463" y="0"/>
            <a:ext cx="439737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374650" indent="-18415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</a:defRPr>
      </a:lvl2pPr>
      <a:lvl3pPr marL="660400" indent="254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–"/>
        <a:defRPr sz="2200">
          <a:solidFill>
            <a:srgbClr val="000000"/>
          </a:solidFill>
          <a:latin typeface="+mn-lt"/>
        </a:defRPr>
      </a:lvl3pPr>
      <a:lvl4pPr marL="1166813" indent="-17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›"/>
        <a:defRPr sz="2200">
          <a:solidFill>
            <a:srgbClr val="000000"/>
          </a:solidFill>
          <a:latin typeface="+mn-lt"/>
        </a:defRPr>
      </a:lvl4pPr>
      <a:lvl5pPr marL="1346200" indent="482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5pPr>
      <a:lvl6pPr marL="18034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6pPr>
      <a:lvl7pPr marL="2260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7pPr>
      <a:lvl8pPr marL="271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8pPr>
      <a:lvl9pPr marL="3175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4303610"/>
            <a:ext cx="4641282" cy="199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211"/>
          <p:cNvSpPr>
            <a:spLocks noGrp="1" noChangeArrowheads="1"/>
          </p:cNvSpPr>
          <p:nvPr>
            <p:ph type="subTitle" idx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2.2.1</a:t>
            </a:r>
          </a:p>
          <a:p>
            <a:endParaRPr lang="nl-NL" dirty="0" smtClean="0"/>
          </a:p>
          <a:p>
            <a:r>
              <a:rPr lang="en-US" noProof="0" dirty="0" smtClean="0"/>
              <a:t>Procedure for selecting the MACHC rep to the IHO council</a:t>
            </a:r>
            <a:endParaRPr lang="en-US" noProof="0" dirty="0"/>
          </a:p>
        </p:txBody>
      </p:sp>
      <p:pic>
        <p:nvPicPr>
          <p:cNvPr id="6" name="Afbeelding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3128" y="669791"/>
            <a:ext cx="2848928" cy="326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Quorum </a:t>
            </a:r>
            <a:r>
              <a:rPr lang="en-US" sz="2000" dirty="0" smtClean="0"/>
              <a:t>required: 50% Members states cast vote.</a:t>
            </a:r>
            <a:endParaRPr lang="en-US" sz="2000" dirty="0" smtClean="0"/>
          </a:p>
          <a:p>
            <a:pPr lvl="2"/>
            <a:r>
              <a:rPr lang="en-US" sz="2000" dirty="0" smtClean="0"/>
              <a:t>Elect by simple majority.</a:t>
            </a:r>
            <a:endParaRPr lang="en-US" sz="2000" dirty="0" smtClean="0"/>
          </a:p>
          <a:p>
            <a:pPr lvl="2"/>
            <a:r>
              <a:rPr lang="en-US" sz="2000" dirty="0" smtClean="0"/>
              <a:t>No vote = </a:t>
            </a:r>
            <a:r>
              <a:rPr lang="en-US" sz="2000" dirty="0" smtClean="0"/>
              <a:t>Abstention ≠ no.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When n</a:t>
            </a:r>
            <a:r>
              <a:rPr lang="en-US" sz="2000" dirty="0" smtClean="0"/>
              <a:t>o </a:t>
            </a:r>
            <a:r>
              <a:rPr lang="en-US" sz="2000" dirty="0" smtClean="0"/>
              <a:t>Quorum </a:t>
            </a:r>
            <a:r>
              <a:rPr lang="en-US" sz="2000" dirty="0" smtClean="0"/>
              <a:t>achieved</a:t>
            </a:r>
            <a:endParaRPr lang="en-US" sz="2000" dirty="0" smtClean="0"/>
          </a:p>
          <a:p>
            <a:pPr lvl="2"/>
            <a:r>
              <a:rPr lang="en-US" sz="2000" dirty="0" smtClean="0"/>
              <a:t> Extent voting window 2 </a:t>
            </a:r>
            <a:r>
              <a:rPr lang="en-US" sz="2000" dirty="0" smtClean="0"/>
              <a:t>weeks.</a:t>
            </a:r>
          </a:p>
          <a:p>
            <a:pPr lvl="2"/>
            <a:r>
              <a:rPr lang="en-US" sz="2000" dirty="0" smtClean="0"/>
              <a:t> Invite missing Member states to vote. </a:t>
            </a:r>
            <a:endParaRPr lang="en-US" sz="2000" dirty="0" smtClean="0"/>
          </a:p>
          <a:p>
            <a:pPr lvl="2"/>
            <a:r>
              <a:rPr lang="en-US" sz="2000" dirty="0" smtClean="0"/>
              <a:t> Existing votes </a:t>
            </a:r>
            <a:r>
              <a:rPr lang="en-US" sz="2000" dirty="0" smtClean="0"/>
              <a:t>stand.</a:t>
            </a:r>
            <a:endParaRPr lang="en-US" sz="2000" dirty="0" smtClean="0"/>
          </a:p>
          <a:p>
            <a:pPr lvl="2"/>
            <a:r>
              <a:rPr lang="en-US" sz="2000" dirty="0" smtClean="0"/>
              <a:t> </a:t>
            </a:r>
            <a:r>
              <a:rPr lang="en-US" sz="2000" dirty="0" smtClean="0"/>
              <a:t>Is de </a:t>
            </a:r>
            <a:r>
              <a:rPr lang="en-US" sz="2000" dirty="0" smtClean="0"/>
              <a:t>facto 2nd </a:t>
            </a:r>
            <a:r>
              <a:rPr lang="en-US" sz="2000" dirty="0" smtClean="0"/>
              <a:t>voting round.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When still </a:t>
            </a:r>
            <a:r>
              <a:rPr lang="en-US" sz="2000" dirty="0" smtClean="0"/>
              <a:t>no </a:t>
            </a:r>
            <a:r>
              <a:rPr lang="en-US" sz="2000" dirty="0" smtClean="0"/>
              <a:t>Quorum.</a:t>
            </a:r>
            <a:endParaRPr lang="en-US" sz="2000" dirty="0" smtClean="0"/>
          </a:p>
          <a:p>
            <a:pPr lvl="2"/>
            <a:r>
              <a:rPr lang="en-US" sz="2000" dirty="0" smtClean="0"/>
              <a:t>Chair selects </a:t>
            </a:r>
            <a:r>
              <a:rPr lang="en-US" sz="2000" dirty="0" smtClean="0"/>
              <a:t>representatives based </a:t>
            </a:r>
            <a:r>
              <a:rPr lang="en-US" sz="2000" dirty="0" smtClean="0"/>
              <a:t>on </a:t>
            </a:r>
            <a:r>
              <a:rPr lang="en-US" sz="2000" smtClean="0"/>
              <a:t>votes </a:t>
            </a:r>
            <a:r>
              <a:rPr lang="en-US" sz="2000" smtClean="0"/>
              <a:t>cast.</a:t>
            </a:r>
            <a:endParaRPr lang="en-US" sz="2000" dirty="0" smtClean="0"/>
          </a:p>
          <a:p>
            <a:pPr lvl="2"/>
            <a:r>
              <a:rPr lang="en-US" sz="2000" dirty="0" smtClean="0"/>
              <a:t>Draw: </a:t>
            </a:r>
            <a:r>
              <a:rPr lang="en-US" sz="2000" dirty="0" smtClean="0"/>
              <a:t>criterion longest </a:t>
            </a:r>
            <a:r>
              <a:rPr lang="en-US" sz="2000" dirty="0" smtClean="0"/>
              <a:t>not selected.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v</a:t>
            </a:r>
            <a:r>
              <a:rPr lang="en-US" dirty="0" smtClean="0"/>
              <a:t>oting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253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Introduce standing </a:t>
            </a:r>
            <a:r>
              <a:rPr lang="en-US" sz="2000" dirty="0" smtClean="0"/>
              <a:t>agenda item on </a:t>
            </a:r>
            <a:r>
              <a:rPr lang="en-US" sz="2000" dirty="0" smtClean="0"/>
              <a:t>MACHC Conference </a:t>
            </a:r>
            <a:r>
              <a:rPr lang="en-US" sz="2000" dirty="0" smtClean="0"/>
              <a:t>on </a:t>
            </a:r>
            <a:r>
              <a:rPr lang="en-US" sz="2000" dirty="0" smtClean="0"/>
              <a:t>IHO Council matters.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If so desired </a:t>
            </a:r>
            <a:r>
              <a:rPr lang="en-US" sz="2000" dirty="0" smtClean="0"/>
              <a:t>MACHC Conference </a:t>
            </a:r>
            <a:r>
              <a:rPr lang="en-US" sz="2000" dirty="0" smtClean="0"/>
              <a:t>can request its chosen </a:t>
            </a:r>
            <a:r>
              <a:rPr lang="en-US" sz="2000" dirty="0" smtClean="0"/>
              <a:t>Member states </a:t>
            </a:r>
            <a:r>
              <a:rPr lang="en-US" sz="2000" dirty="0" smtClean="0"/>
              <a:t>to bring forward a particular MACHC position </a:t>
            </a:r>
            <a:r>
              <a:rPr lang="en-US" sz="2000" dirty="0" smtClean="0"/>
              <a:t>or discussion as such.</a:t>
            </a:r>
          </a:p>
          <a:p>
            <a:pPr lvl="2"/>
            <a:r>
              <a:rPr lang="en-US" sz="2000" dirty="0" smtClean="0"/>
              <a:t>Representatives act as middle man.</a:t>
            </a:r>
          </a:p>
          <a:p>
            <a:pPr lvl="2"/>
            <a:r>
              <a:rPr lang="en-US" sz="2000" dirty="0" smtClean="0"/>
              <a:t>Representatives still maintain their own member states ‘autonomy’.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Representation of the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253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rineEN1">
  <a:themeElements>
    <a:clrScheme name="marineEN1 1">
      <a:dk1>
        <a:srgbClr val="000000"/>
      </a:dk1>
      <a:lt1>
        <a:srgbClr val="FFFFFF"/>
      </a:lt1>
      <a:dk2>
        <a:srgbClr val="E17000"/>
      </a:dk2>
      <a:lt2>
        <a:srgbClr val="9ACCD4"/>
      </a:lt2>
      <a:accent1>
        <a:srgbClr val="0E61AA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7D2"/>
      </a:accent5>
      <a:accent6>
        <a:srgbClr val="8BB9C0"/>
      </a:accent6>
      <a:hlink>
        <a:srgbClr val="004228"/>
      </a:hlink>
      <a:folHlink>
        <a:srgbClr val="E17000"/>
      </a:folHlink>
    </a:clrScheme>
    <a:fontScheme name="marineEN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rineEN1 1">
        <a:dk1>
          <a:srgbClr val="000000"/>
        </a:dk1>
        <a:lt1>
          <a:srgbClr val="FFFFFF"/>
        </a:lt1>
        <a:dk2>
          <a:srgbClr val="E17000"/>
        </a:dk2>
        <a:lt2>
          <a:srgbClr val="9ACCD4"/>
        </a:lt2>
        <a:accent1>
          <a:srgbClr val="0E61AA"/>
        </a:accent1>
        <a:accent2>
          <a:srgbClr val="9ACCD4"/>
        </a:accent2>
        <a:accent3>
          <a:srgbClr val="FFFFFF"/>
        </a:accent3>
        <a:accent4>
          <a:srgbClr val="000000"/>
        </a:accent4>
        <a:accent5>
          <a:srgbClr val="AAB7D2"/>
        </a:accent5>
        <a:accent6>
          <a:srgbClr val="8BB9C0"/>
        </a:accent6>
        <a:hlink>
          <a:srgbClr val="004228"/>
        </a:hlink>
        <a:folHlink>
          <a:srgbClr val="E17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153</Words>
  <Application>Microsoft Office PowerPoint</Application>
  <PresentationFormat>Diavoorstelling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marineEN1</vt:lpstr>
      <vt:lpstr>Dia 1</vt:lpstr>
      <vt:lpstr>Proposal for voting</vt:lpstr>
      <vt:lpstr>Proposal for Representation of the Region</vt:lpstr>
    </vt:vector>
  </TitlesOfParts>
  <Company>Ministerie van Defensie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ud0h4b5</dc:creator>
  <cp:lastModifiedBy>Laptop</cp:lastModifiedBy>
  <cp:revision>152</cp:revision>
  <cp:lastPrinted>2002-08-12T10:42:52Z</cp:lastPrinted>
  <dcterms:created xsi:type="dcterms:W3CDTF">2010-02-03T15:06:20Z</dcterms:created>
  <dcterms:modified xsi:type="dcterms:W3CDTF">2015-12-10T22:28:56Z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uteur">
    <vt:lpwstr>L.L. Dorst</vt:lpwstr>
  </property>
  <property fmtid="{D5CDD505-2E9C-101B-9397-08002B2CF9AE}" pid="3" name="_Functie">
    <vt:lpwstr/>
  </property>
  <property fmtid="{D5CDD505-2E9C-101B-9397-08002B2CF9AE}" pid="4" name="_Titel">
    <vt:lpwstr>AN ALGORITHMIC SOLUTION </vt:lpwstr>
  </property>
  <property fmtid="{D5CDD505-2E9C-101B-9397-08002B2CF9AE}" pid="5" name="_SubTitel">
    <vt:lpwstr>TO THE RANDOMNESS OF EQUITABLE BOUNDARY LINES</vt:lpwstr>
  </property>
  <property fmtid="{D5CDD505-2E9C-101B-9397-08002B2CF9AE}" pid="6" name="_RvEBenaming">
    <vt:lpwstr>Hydrographic Service</vt:lpwstr>
  </property>
  <property fmtid="{D5CDD505-2E9C-101B-9397-08002B2CF9AE}" pid="7" name="_Afdeling">
    <vt:lpwstr/>
  </property>
  <property fmtid="{D5CDD505-2E9C-101B-9397-08002B2CF9AE}" pid="8" name="_Merking">
    <vt:lpwstr/>
  </property>
  <property fmtid="{D5CDD505-2E9C-101B-9397-08002B2CF9AE}" pid="9" name="_Rubricering">
    <vt:lpwstr/>
  </property>
  <property fmtid="{D5CDD505-2E9C-101B-9397-08002B2CF9AE}" pid="10" name="_Beleidsterrein">
    <vt:lpwstr>2</vt:lpwstr>
  </property>
  <property fmtid="{D5CDD505-2E9C-101B-9397-08002B2CF9AE}" pid="11" name="_LogoTaal">
    <vt:lpwstr>2</vt:lpwstr>
  </property>
  <property fmtid="{D5CDD505-2E9C-101B-9397-08002B2CF9AE}" pid="12" name="_RubriceringTaal">
    <vt:lpwstr>2</vt:lpwstr>
  </property>
  <property fmtid="{D5CDD505-2E9C-101B-9397-08002B2CF9AE}" pid="13" name="_PresentatieType">
    <vt:lpwstr>1</vt:lpwstr>
  </property>
</Properties>
</file>