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8" r:id="rId3"/>
    <p:sldId id="284" r:id="rId4"/>
    <p:sldId id="298" r:id="rId5"/>
    <p:sldId id="313" r:id="rId6"/>
    <p:sldId id="324" r:id="rId7"/>
    <p:sldId id="323" r:id="rId8"/>
    <p:sldId id="325" r:id="rId9"/>
    <p:sldId id="318" r:id="rId10"/>
    <p:sldId id="321" r:id="rId11"/>
    <p:sldId id="319" r:id="rId12"/>
    <p:sldId id="320" r:id="rId13"/>
    <p:sldId id="322" r:id="rId14"/>
    <p:sldId id="314" r:id="rId15"/>
    <p:sldId id="315" r:id="rId16"/>
    <p:sldId id="316" r:id="rId17"/>
    <p:sldId id="317" r:id="rId18"/>
    <p:sldId id="307" r:id="rId19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87"/>
    <a:srgbClr val="000000"/>
    <a:srgbClr val="55286E"/>
    <a:srgbClr val="FFFFFF"/>
    <a:srgbClr val="663300"/>
    <a:srgbClr val="D60093"/>
    <a:srgbClr val="0042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33" autoAdjust="0"/>
    <p:restoredTop sz="94580" autoAdjust="0"/>
  </p:normalViewPr>
  <p:slideViewPr>
    <p:cSldViewPr>
      <p:cViewPr>
        <p:scale>
          <a:sx n="100" d="100"/>
          <a:sy n="100" d="100"/>
        </p:scale>
        <p:origin x="-1368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23756" y="470557"/>
            <a:ext cx="5762900" cy="43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60333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756" y="119718"/>
            <a:ext cx="2945129" cy="154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60333" eaLnBrk="0" hangingPunct="0">
              <a:spcBef>
                <a:spcPct val="0"/>
              </a:spcBef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nl-NL"/>
              <a:t>26 October 2010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23757" y="9431066"/>
            <a:ext cx="5912544" cy="49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60333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nl-NL"/>
              <a:t>Eventuele voettekst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495202" y="9431066"/>
            <a:ext cx="224467" cy="49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960333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fld id="{ABD2F2B8-C248-495A-8F5A-6D28E4410F97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pic>
        <p:nvPicPr>
          <p:cNvPr id="17414" name="Picture 19" descr="Def_p_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12544" y="1"/>
            <a:ext cx="885131" cy="590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88" name="RubriceringEnMerking2"/>
          <p:cNvSpPr txBox="1">
            <a:spLocks noChangeArrowheads="1"/>
          </p:cNvSpPr>
          <p:nvPr/>
        </p:nvSpPr>
        <p:spPr bwMode="auto">
          <a:xfrm rot="-5400000">
            <a:off x="6549860" y="2939921"/>
            <a:ext cx="123111" cy="12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algn="r" eaLnBrk="0" hangingPunct="0">
              <a:defRPr/>
            </a:pPr>
            <a:endParaRPr lang="nl-NL" sz="800">
              <a:latin typeface="Arial" charset="0"/>
            </a:endParaRPr>
          </a:p>
        </p:txBody>
      </p:sp>
      <p:sp>
        <p:nvSpPr>
          <p:cNvPr id="32789" name="RubriceringEnMerking"/>
          <p:cNvSpPr txBox="1">
            <a:spLocks noChangeArrowheads="1"/>
          </p:cNvSpPr>
          <p:nvPr/>
        </p:nvSpPr>
        <p:spPr bwMode="auto">
          <a:xfrm rot="-5400000">
            <a:off x="6548268" y="6881448"/>
            <a:ext cx="123111" cy="12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eaLnBrk="0" hangingPunct="0">
              <a:defRPr/>
            </a:pPr>
            <a:endParaRPr lang="nl-NL" sz="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382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23756" y="472218"/>
            <a:ext cx="5762900" cy="43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60333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2164" y="119718"/>
            <a:ext cx="2945129" cy="156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60333" eaLnBrk="0" hangingPunct="0">
              <a:spcBef>
                <a:spcPct val="0"/>
              </a:spcBef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26 October 2010</a:t>
            </a:r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55600" y="982663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3756" y="4896773"/>
            <a:ext cx="4640567" cy="405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 om het opmaakprofiel van de modeltekst te bewerken</a:t>
            </a:r>
          </a:p>
          <a:p>
            <a:pPr lvl="1"/>
            <a:r>
              <a:rPr lang="en-US" noProof="0" smtClean="0"/>
              <a:t>Tweede niveau</a:t>
            </a:r>
          </a:p>
          <a:p>
            <a:pPr lvl="2"/>
            <a:r>
              <a:rPr lang="en-US" noProof="0" smtClean="0"/>
              <a:t>Derde niveau</a:t>
            </a:r>
          </a:p>
          <a:p>
            <a:pPr lvl="3"/>
            <a:r>
              <a:rPr lang="en-US" noProof="0" smtClean="0"/>
              <a:t>Vierde niveau</a:t>
            </a:r>
          </a:p>
          <a:p>
            <a:pPr lvl="4"/>
            <a:r>
              <a:rPr lang="en-US" noProof="0" smtClean="0"/>
              <a:t>Vijfde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2164" y="9431066"/>
            <a:ext cx="5988959" cy="49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60333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Eventuele voettekst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496795" y="9431066"/>
            <a:ext cx="226059" cy="49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960333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fld id="{4045DB00-F71C-48CB-8033-2BFBFB14D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92" name="Picture 18" descr="Def_p_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12544" y="1"/>
            <a:ext cx="885131" cy="590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9" name="RubriceringEnMerking2"/>
          <p:cNvSpPr txBox="1">
            <a:spLocks noChangeArrowheads="1"/>
          </p:cNvSpPr>
          <p:nvPr/>
        </p:nvSpPr>
        <p:spPr bwMode="auto">
          <a:xfrm rot="-5400000">
            <a:off x="6549860" y="2939921"/>
            <a:ext cx="123111" cy="12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algn="r" eaLnBrk="0" hangingPunct="0">
              <a:defRPr/>
            </a:pPr>
            <a:endParaRPr lang="nl-NL" sz="800">
              <a:latin typeface="Arial" charset="0"/>
            </a:endParaRPr>
          </a:p>
        </p:txBody>
      </p:sp>
      <p:sp>
        <p:nvSpPr>
          <p:cNvPr id="5140" name="RubriceringEnMerking"/>
          <p:cNvSpPr txBox="1">
            <a:spLocks noChangeArrowheads="1"/>
          </p:cNvSpPr>
          <p:nvPr/>
        </p:nvSpPr>
        <p:spPr bwMode="auto">
          <a:xfrm rot="-5400000">
            <a:off x="6548268" y="6881448"/>
            <a:ext cx="123111" cy="12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eaLnBrk="0" hangingPunct="0">
              <a:defRPr/>
            </a:pPr>
            <a:endParaRPr lang="nl-NL" sz="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50453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9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E61A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nl-NL" sz="2600">
              <a:solidFill>
                <a:schemeClr val="bg1"/>
              </a:solidFill>
            </a:endParaRPr>
          </a:p>
        </p:txBody>
      </p:sp>
      <p:sp>
        <p:nvSpPr>
          <p:cNvPr id="6" name="Rectangle 157"/>
          <p:cNvSpPr>
            <a:spLocks noChangeArrowheads="1"/>
          </p:cNvSpPr>
          <p:nvPr/>
        </p:nvSpPr>
        <p:spPr bwMode="auto">
          <a:xfrm>
            <a:off x="4933950" y="2474913"/>
            <a:ext cx="3598863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defRPr/>
            </a:pPr>
            <a:endParaRPr lang="nl-NL" sz="2600">
              <a:solidFill>
                <a:schemeClr val="bg1"/>
              </a:solidFill>
            </a:endParaRPr>
          </a:p>
        </p:txBody>
      </p:sp>
      <p:sp>
        <p:nvSpPr>
          <p:cNvPr id="7" name="shpDatum"/>
          <p:cNvSpPr>
            <a:spLocks noChangeArrowheads="1"/>
          </p:cNvSpPr>
          <p:nvPr/>
        </p:nvSpPr>
        <p:spPr bwMode="auto">
          <a:xfrm>
            <a:off x="4913313" y="6397625"/>
            <a:ext cx="4035425" cy="24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nl-NL" sz="1200">
                <a:solidFill>
                  <a:schemeClr val="bg1"/>
                </a:solidFill>
              </a:rPr>
              <a:t>MACHC16, December 2015</a:t>
            </a:r>
          </a:p>
        </p:txBody>
      </p:sp>
      <p:sp>
        <p:nvSpPr>
          <p:cNvPr id="8" name="ZwarteBalk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9" name="ZwarteB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rgbClr val="00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0" name="RubriceringEnMerking"/>
          <p:cNvSpPr txBox="1">
            <a:spLocks noChangeArrowheads="1"/>
          </p:cNvSpPr>
          <p:nvPr/>
        </p:nvSpPr>
        <p:spPr bwMode="auto">
          <a:xfrm rot="16200000">
            <a:off x="5897563" y="3182938"/>
            <a:ext cx="63023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eaLnBrk="0" hangingPunct="0">
              <a:defRPr/>
            </a:pPr>
            <a:endParaRPr lang="en-US" sz="1100" b="1">
              <a:solidFill>
                <a:schemeClr val="bg1"/>
              </a:solidFill>
            </a:endParaRPr>
          </a:p>
        </p:txBody>
      </p:sp>
      <p:pic>
        <p:nvPicPr>
          <p:cNvPr id="11" name="Picture 202" descr="Ke_Marine_Logo_Engels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veBenaming"/>
          <p:cNvSpPr txBox="1">
            <a:spLocks noChangeArrowheads="1"/>
          </p:cNvSpPr>
          <p:nvPr userDrawn="1"/>
        </p:nvSpPr>
        <p:spPr bwMode="auto">
          <a:xfrm>
            <a:off x="4913313" y="1071563"/>
            <a:ext cx="388778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0" rIns="0" bIns="0" anchor="b"/>
          <a:lstStyle/>
          <a:p>
            <a:pPr eaLnBrk="0" hangingPunct="0">
              <a:spcBef>
                <a:spcPct val="50000"/>
              </a:spcBef>
              <a:defRPr/>
            </a:pPr>
            <a:r>
              <a:rPr lang="nl-NL" sz="1200" dirty="0">
                <a:solidFill>
                  <a:schemeClr val="bg1"/>
                </a:solidFill>
              </a:rPr>
              <a:t>Hydrographic Service</a:t>
            </a:r>
          </a:p>
        </p:txBody>
      </p:sp>
      <p:sp>
        <p:nvSpPr>
          <p:cNvPr id="13" name="Afdeling"/>
          <p:cNvSpPr txBox="1">
            <a:spLocks noChangeArrowheads="1"/>
          </p:cNvSpPr>
          <p:nvPr userDrawn="1"/>
        </p:nvSpPr>
        <p:spPr bwMode="auto">
          <a:xfrm>
            <a:off x="4932363" y="5746750"/>
            <a:ext cx="38862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0" rIns="0" bIns="0"/>
          <a:lstStyle/>
          <a:p>
            <a:pPr eaLnBrk="0" hangingPunct="0">
              <a:spcBef>
                <a:spcPct val="50000"/>
              </a:spcBef>
              <a:defRPr/>
            </a:pPr>
            <a:endParaRPr lang="nl-NL" sz="1100">
              <a:solidFill>
                <a:schemeClr val="bg1"/>
              </a:solidFill>
            </a:endParaRPr>
          </a:p>
        </p:txBody>
      </p:sp>
      <p:sp>
        <p:nvSpPr>
          <p:cNvPr id="14" name="Auteur"/>
          <p:cNvSpPr txBox="1">
            <a:spLocks noChangeArrowheads="1"/>
          </p:cNvSpPr>
          <p:nvPr userDrawn="1"/>
        </p:nvSpPr>
        <p:spPr bwMode="auto">
          <a:xfrm>
            <a:off x="4933950" y="6196013"/>
            <a:ext cx="3886200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0" rIns="0" bIns="0"/>
          <a:lstStyle/>
          <a:p>
            <a:pPr eaLnBrk="0" hangingPunct="0">
              <a:spcBef>
                <a:spcPct val="50000"/>
              </a:spcBef>
              <a:defRPr/>
            </a:pPr>
            <a:r>
              <a:rPr lang="nl-NL" sz="1200" dirty="0">
                <a:solidFill>
                  <a:schemeClr val="bg1"/>
                </a:solidFill>
              </a:rPr>
              <a:t>Leendert Dorst</a:t>
            </a:r>
          </a:p>
        </p:txBody>
      </p:sp>
      <p:sp>
        <p:nvSpPr>
          <p:cNvPr id="7368" name="Rectangle 200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933950" y="1696662"/>
            <a:ext cx="3598863" cy="892552"/>
          </a:xfrm>
        </p:spPr>
        <p:txBody>
          <a:bodyPr lIns="90000" tIns="45720" rIns="90000" bIns="45720" anchor="b"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16th MACHC conference</a:t>
            </a:r>
            <a:endParaRPr lang="nl-NL" dirty="0"/>
          </a:p>
        </p:txBody>
      </p:sp>
      <p:sp>
        <p:nvSpPr>
          <p:cNvPr id="7379" name="Rectangle 211"/>
          <p:cNvSpPr>
            <a:spLocks noGrp="1" noChangeArrowheads="1"/>
          </p:cNvSpPr>
          <p:nvPr>
            <p:ph type="subTitle" idx="1"/>
          </p:nvPr>
        </p:nvSpPr>
        <p:spPr>
          <a:xfrm>
            <a:off x="4933950" y="2781300"/>
            <a:ext cx="3598863" cy="2447925"/>
          </a:xfrm>
        </p:spPr>
        <p:txBody>
          <a:bodyPr lIns="91440" tIns="45720" rIns="91440" bIns="4572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nl-NL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488" y="1265238"/>
            <a:ext cx="1943100" cy="4754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65238"/>
            <a:ext cx="5678488" cy="4754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el, illustratie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188" y="1265238"/>
            <a:ext cx="7772400" cy="396875"/>
          </a:xfrm>
        </p:spPr>
        <p:txBody>
          <a:bodyPr/>
          <a:lstStyle/>
          <a:p>
            <a:r>
              <a:rPr lang="en-US"/>
              <a:t>Klik om de stijl te bewerken</a:t>
            </a:r>
            <a:endParaRPr lang="nl-NL"/>
          </a:p>
        </p:txBody>
      </p:sp>
      <p:sp>
        <p:nvSpPr>
          <p:cNvPr id="3" name="Tijdelijke aanduiding voor illustratie 2"/>
          <p:cNvSpPr>
            <a:spLocks noGrp="1"/>
          </p:cNvSpPr>
          <p:nvPr>
            <p:ph type="clipArt" sz="half" idx="1"/>
          </p:nvPr>
        </p:nvSpPr>
        <p:spPr>
          <a:xfrm>
            <a:off x="609600" y="1773238"/>
            <a:ext cx="3810000" cy="4246562"/>
          </a:xfrm>
        </p:spPr>
        <p:txBody>
          <a:bodyPr/>
          <a:lstStyle/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0" y="1773238"/>
            <a:ext cx="3810000" cy="4246562"/>
          </a:xfrm>
        </p:spPr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188" y="1265238"/>
            <a:ext cx="7772400" cy="396875"/>
          </a:xfrm>
        </p:spPr>
        <p:txBody>
          <a:bodyPr/>
          <a:lstStyle/>
          <a:p>
            <a:r>
              <a:rPr lang="en-US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773238"/>
            <a:ext cx="7772400" cy="4246562"/>
          </a:xfrm>
        </p:spPr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188" y="1265238"/>
            <a:ext cx="7772400" cy="396875"/>
          </a:xfrm>
        </p:spPr>
        <p:txBody>
          <a:bodyPr/>
          <a:lstStyle/>
          <a:p>
            <a:r>
              <a:rPr lang="en-US"/>
              <a:t>Klik om de stijl te bewerken</a:t>
            </a:r>
            <a:endParaRPr lang="nl-NL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609600" y="1773238"/>
            <a:ext cx="7772400" cy="4246562"/>
          </a:xfrm>
        </p:spPr>
        <p:txBody>
          <a:bodyPr/>
          <a:lstStyle/>
          <a:p>
            <a:pPr lvl="0"/>
            <a:endParaRPr lang="nl-NL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238"/>
            <a:ext cx="3810000" cy="4246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73238"/>
            <a:ext cx="3810000" cy="4246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0E61AA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nl-NL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7" name="Rectangle 46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609600" y="1773238"/>
            <a:ext cx="7772400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het opmaakprofiel van de modeltekst te bewerken</a:t>
            </a:r>
          </a:p>
          <a:p>
            <a:pPr lvl="1"/>
            <a:r>
              <a:rPr lang="en-US" smtClean="0"/>
              <a:t> </a:t>
            </a:r>
          </a:p>
          <a:p>
            <a:pPr lvl="2"/>
            <a:r>
              <a:rPr lang="en-US" smtClean="0"/>
              <a:t> </a:t>
            </a:r>
          </a:p>
          <a:p>
            <a:pPr lvl="3"/>
            <a:r>
              <a:rPr lang="en-US" smtClean="0"/>
              <a:t> </a:t>
            </a:r>
          </a:p>
          <a:p>
            <a:pPr lvl="4"/>
            <a:r>
              <a:rPr lang="en-US" smtClean="0"/>
              <a:t> </a:t>
            </a:r>
          </a:p>
        </p:txBody>
      </p:sp>
      <p:sp>
        <p:nvSpPr>
          <p:cNvPr id="109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0E61AA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nl-NL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265238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nl-NL" smtClean="0"/>
          </a:p>
        </p:txBody>
      </p:sp>
      <p:sp>
        <p:nvSpPr>
          <p:cNvPr id="1100" name="shpBeeldmerk"/>
          <p:cNvSpPr>
            <a:spLocks noChangeArrowheads="1"/>
          </p:cNvSpPr>
          <p:nvPr/>
        </p:nvSpPr>
        <p:spPr bwMode="auto">
          <a:xfrm>
            <a:off x="19050" y="6330950"/>
            <a:ext cx="71278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fld id="{549917B8-905C-4C22-B911-CBC2A412DC8F}" type="slidenum">
              <a:rPr lang="nl-NL" sz="1000">
                <a:solidFill>
                  <a:schemeClr val="bg1"/>
                </a:solidFill>
                <a:cs typeface="Arial" charset="0"/>
              </a:rPr>
              <a:pPr eaLnBrk="0" hangingPunct="0">
                <a:defRPr/>
              </a:pPr>
              <a:t>‹#›</a:t>
            </a:fld>
            <a:endParaRPr lang="nl-NL" sz="10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101" name="shpDatum"/>
          <p:cNvSpPr>
            <a:spLocks noChangeArrowheads="1"/>
          </p:cNvSpPr>
          <p:nvPr/>
        </p:nvSpPr>
        <p:spPr bwMode="auto">
          <a:xfrm>
            <a:off x="5724525" y="6640513"/>
            <a:ext cx="3419475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nl-NL" sz="1200">
                <a:solidFill>
                  <a:schemeClr val="bg1"/>
                </a:solidFill>
              </a:rPr>
              <a:t>MACHC16, December 2015</a:t>
            </a:r>
          </a:p>
        </p:txBody>
      </p:sp>
      <p:sp>
        <p:nvSpPr>
          <p:cNvPr id="1109" name="TitelSlide2"/>
          <p:cNvSpPr txBox="1">
            <a:spLocks noChangeArrowheads="1"/>
          </p:cNvSpPr>
          <p:nvPr/>
        </p:nvSpPr>
        <p:spPr bwMode="auto">
          <a:xfrm>
            <a:off x="19050" y="6618288"/>
            <a:ext cx="4006850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200">
                <a:solidFill>
                  <a:schemeClr val="bg1"/>
                </a:solidFill>
              </a:rPr>
              <a:t>MACHC structured reporting</a:t>
            </a:r>
            <a:endParaRPr lang="nl-NL" sz="1200">
              <a:solidFill>
                <a:schemeClr val="bg1"/>
              </a:solidFill>
            </a:endParaRPr>
          </a:p>
        </p:txBody>
      </p:sp>
      <p:sp>
        <p:nvSpPr>
          <p:cNvPr id="1113" name="ZwarteBalk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118" name="ZwarteB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116" name="RubriceringEnMerking"/>
          <p:cNvSpPr txBox="1">
            <a:spLocks noChangeArrowheads="1"/>
          </p:cNvSpPr>
          <p:nvPr/>
        </p:nvSpPr>
        <p:spPr bwMode="auto">
          <a:xfrm rot="-5400000">
            <a:off x="5903119" y="3177382"/>
            <a:ext cx="63023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eaLnBrk="0" hangingPunct="0">
              <a:defRPr/>
            </a:pPr>
            <a:endParaRPr lang="en-US" sz="1100" b="1">
              <a:solidFill>
                <a:schemeClr val="bg1"/>
              </a:solidFill>
            </a:endParaRPr>
          </a:p>
        </p:txBody>
      </p:sp>
      <p:pic>
        <p:nvPicPr>
          <p:cNvPr id="1036" name="LogoMarine" descr="K_Marine_Logo_Powerpoint_pos"/>
          <p:cNvPicPr>
            <a:picLocks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335463" y="0"/>
            <a:ext cx="439737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  <p:sldLayoutId id="2147483650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"/>
        </a:spcBef>
        <a:spcAft>
          <a:spcPct val="0"/>
        </a:spcAft>
        <a:buChar char="•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374650" indent="-184150" algn="l" rtl="0" eaLnBrk="0" fontAlgn="base" hangingPunct="0">
        <a:spcBef>
          <a:spcPct val="5000"/>
        </a:spcBef>
        <a:spcAft>
          <a:spcPct val="0"/>
        </a:spcAft>
        <a:buChar char="•"/>
        <a:defRPr sz="2200">
          <a:solidFill>
            <a:srgbClr val="000000"/>
          </a:solidFill>
          <a:latin typeface="+mn-lt"/>
        </a:defRPr>
      </a:lvl2pPr>
      <a:lvl3pPr marL="660400" indent="2540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–"/>
        <a:defRPr sz="2200">
          <a:solidFill>
            <a:srgbClr val="000000"/>
          </a:solidFill>
          <a:latin typeface="+mn-lt"/>
        </a:defRPr>
      </a:lvl3pPr>
      <a:lvl4pPr marL="1166813" indent="-1778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›"/>
        <a:defRPr sz="2200">
          <a:solidFill>
            <a:srgbClr val="000000"/>
          </a:solidFill>
          <a:latin typeface="+mn-lt"/>
        </a:defRPr>
      </a:lvl4pPr>
      <a:lvl5pPr marL="1346200" indent="4826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5pPr>
      <a:lvl6pPr marL="18034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6pPr>
      <a:lvl7pPr marL="22606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7pPr>
      <a:lvl8pPr marL="27178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8pPr>
      <a:lvl9pPr marL="31750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pTitel"/>
          <p:cNvSpPr>
            <a:spLocks noGrp="1" noChangeArrowheads="1"/>
          </p:cNvSpPr>
          <p:nvPr>
            <p:ph type="ctrTitle"/>
          </p:nvPr>
        </p:nvSpPr>
        <p:spPr>
          <a:xfrm>
            <a:off x="4679950" y="1854200"/>
            <a:ext cx="4464050" cy="1800225"/>
          </a:xfrm>
        </p:spPr>
        <p:txBody>
          <a:bodyPr/>
          <a:lstStyle/>
          <a:p>
            <a:pPr algn="ctr"/>
            <a:r>
              <a:rPr lang="en-US" sz="2800" dirty="0" smtClean="0"/>
              <a:t>Structured </a:t>
            </a:r>
            <a:br>
              <a:rPr lang="en-US" sz="2800" dirty="0" smtClean="0"/>
            </a:br>
            <a:r>
              <a:rPr lang="en-US" sz="2800" dirty="0" smtClean="0"/>
              <a:t>MACHC reporting </a:t>
            </a:r>
            <a:br>
              <a:rPr lang="en-US" sz="2800" dirty="0" smtClean="0"/>
            </a:br>
            <a:r>
              <a:rPr lang="en-US" sz="2800" dirty="0" smtClean="0"/>
              <a:t>to IRCC and IHB</a:t>
            </a:r>
            <a:br>
              <a:rPr lang="en-US" sz="2800" dirty="0" smtClean="0"/>
            </a:br>
            <a:r>
              <a:rPr lang="en-US" sz="2800" dirty="0" smtClean="0"/>
              <a:t>over 2015</a:t>
            </a:r>
            <a:endParaRPr lang="nl-NL" sz="2800" dirty="0" smtClean="0"/>
          </a:p>
        </p:txBody>
      </p:sp>
      <p:pic>
        <p:nvPicPr>
          <p:cNvPr id="3" name="Afbeelding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128" y="669791"/>
            <a:ext cx="2848928" cy="3263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921" y="4387428"/>
            <a:ext cx="4645025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chemeClr val="tx2"/>
                </a:solidFill>
              </a:rPr>
              <a:t>IRCC7/05: IHO Work Programme</a:t>
            </a:r>
            <a:r>
              <a:rPr lang="nl-NL" smtClean="0">
                <a:solidFill>
                  <a:schemeClr val="tx2"/>
                </a:solidFill>
              </a:rPr>
              <a:t> 1</a:t>
            </a:r>
          </a:p>
        </p:txBody>
      </p:sp>
      <p:sp>
        <p:nvSpPr>
          <p:cNvPr id="47107" name="Rectangle 3"/>
          <p:cNvSpPr>
            <a:spLocks noGrp="1" noChangeAspect="1" noChangeArrowheads="1"/>
          </p:cNvSpPr>
          <p:nvPr>
            <p:ph type="body" idx="4294967295"/>
          </p:nvPr>
        </p:nvSpPr>
        <p:spPr>
          <a:xfrm>
            <a:off x="609600" y="1700213"/>
            <a:ext cx="8534400" cy="4465637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smtClean="0">
                <a:solidFill>
                  <a:srgbClr val="FF0000"/>
                </a:solidFill>
              </a:rPr>
              <a:t>WP1: CORPORATE AFFAIRS </a:t>
            </a:r>
            <a:r>
              <a:rPr lang="nl-NL" i="1" smtClean="0">
                <a:solidFill>
                  <a:srgbClr val="FF0000"/>
                </a:solidFill>
              </a:rPr>
              <a:t>(FOR ALL)</a:t>
            </a:r>
            <a:endParaRPr lang="nl-NL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smtClean="0">
                <a:solidFill>
                  <a:srgbClr val="FF0000"/>
                </a:solidFill>
              </a:rPr>
              <a:t>Element 1.3: Public Relations </a:t>
            </a:r>
          </a:p>
          <a:p>
            <a:r>
              <a:rPr lang="nl-NL" smtClean="0">
                <a:solidFill>
                  <a:srgbClr val="FF0000"/>
                </a:solidFill>
              </a:rPr>
              <a:t>Task 1.3.2: International Hydrographic Review</a:t>
            </a:r>
          </a:p>
          <a:p>
            <a:r>
              <a:rPr lang="nl-NL" smtClean="0">
                <a:solidFill>
                  <a:srgbClr val="FF0000"/>
                </a:solidFill>
              </a:rPr>
              <a:t>Task 1.3.3: World Hydrography Day</a:t>
            </a:r>
            <a:r>
              <a:rPr lang="nl-NL" smtClean="0"/>
              <a:t> </a:t>
            </a:r>
          </a:p>
          <a:p>
            <a:pPr>
              <a:buFontTx/>
              <a:buNone/>
            </a:pPr>
            <a:r>
              <a:rPr lang="nl-NL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chemeClr val="tx2"/>
                </a:solidFill>
              </a:rPr>
              <a:t>IRCC7/05: IHO Work Programme</a:t>
            </a:r>
            <a:r>
              <a:rPr lang="nl-NL" smtClean="0">
                <a:solidFill>
                  <a:schemeClr val="tx2"/>
                </a:solidFill>
              </a:rPr>
              <a:t> 2</a:t>
            </a:r>
          </a:p>
        </p:txBody>
      </p:sp>
      <p:sp>
        <p:nvSpPr>
          <p:cNvPr id="45059" name="Rectangle 3"/>
          <p:cNvSpPr>
            <a:spLocks noGrp="1" noChangeAspect="1" noChangeArrowheads="1"/>
          </p:cNvSpPr>
          <p:nvPr>
            <p:ph type="body" idx="4294967295"/>
          </p:nvPr>
        </p:nvSpPr>
        <p:spPr>
          <a:xfrm>
            <a:off x="609600" y="2133600"/>
            <a:ext cx="7772400" cy="2159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smtClean="0">
                <a:solidFill>
                  <a:schemeClr val="tx1"/>
                </a:solidFill>
              </a:rPr>
              <a:t>WP2: </a:t>
            </a:r>
            <a:r>
              <a:rPr lang="nl-NL" smtClean="0"/>
              <a:t>HYDROGRAPHIC SERVICES AND STANDARDS </a:t>
            </a:r>
            <a:endParaRPr lang="nl-NL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nl-NL" smtClean="0">
                <a:solidFill>
                  <a:schemeClr val="accent1"/>
                </a:solidFill>
              </a:rPr>
              <a:t>Element 2.9: Marine Spatial Data Infrastructures </a:t>
            </a:r>
            <a:r>
              <a:rPr lang="nl-NL" i="1" smtClean="0">
                <a:solidFill>
                  <a:schemeClr val="accent1"/>
                </a:solidFill>
              </a:rPr>
              <a:t>(NL)</a:t>
            </a:r>
            <a:endParaRPr lang="nl-NL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nl-NL" smtClean="0">
                <a:solidFill>
                  <a:srgbClr val="FF0000"/>
                </a:solidFill>
              </a:rPr>
              <a:t>Element 2.10: Hydrographic Data Acquisition and Processing </a:t>
            </a:r>
            <a:r>
              <a:rPr lang="nl-NL" i="1" smtClean="0">
                <a:solidFill>
                  <a:srgbClr val="FF0000"/>
                </a:solidFill>
              </a:rPr>
              <a:t>(FOR ALL)</a:t>
            </a:r>
            <a:endParaRPr lang="nl-NL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nl-NL" smtClean="0">
                <a:solidFill>
                  <a:srgbClr val="FF0000"/>
                </a:solidFill>
              </a:rPr>
              <a:t>Element 2.12: ABLOS </a:t>
            </a:r>
            <a:r>
              <a:rPr lang="nl-NL" i="1" smtClean="0">
                <a:solidFill>
                  <a:srgbClr val="FF0000"/>
                </a:solidFill>
              </a:rPr>
              <a:t>(FOR ALL)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chemeClr val="tx2"/>
                </a:solidFill>
              </a:rPr>
              <a:t>IRCC7/05: IHO Work Programme</a:t>
            </a:r>
            <a:r>
              <a:rPr lang="nl-NL" smtClean="0">
                <a:solidFill>
                  <a:schemeClr val="tx2"/>
                </a:solidFill>
              </a:rPr>
              <a:t> 3</a:t>
            </a:r>
          </a:p>
        </p:txBody>
      </p:sp>
      <p:sp>
        <p:nvSpPr>
          <p:cNvPr id="46083" name="Rectangle 3"/>
          <p:cNvSpPr>
            <a:spLocks noGrp="1" noChangeAspect="1" noChangeArrowheads="1"/>
          </p:cNvSpPr>
          <p:nvPr>
            <p:ph type="body" idx="4294967295"/>
          </p:nvPr>
        </p:nvSpPr>
        <p:spPr>
          <a:xfrm>
            <a:off x="609600" y="2133600"/>
            <a:ext cx="8426450" cy="41036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smtClean="0">
                <a:solidFill>
                  <a:schemeClr val="tx1"/>
                </a:solidFill>
              </a:rPr>
              <a:t>WP3: </a:t>
            </a:r>
            <a:r>
              <a:rPr lang="nl-NL" smtClean="0"/>
              <a:t>INTER-REGIONAL COORDINATION AND SUPPORT </a:t>
            </a:r>
          </a:p>
          <a:p>
            <a:pPr>
              <a:buFontTx/>
              <a:buNone/>
            </a:pPr>
            <a:r>
              <a:rPr lang="nl-NL" smtClean="0">
                <a:solidFill>
                  <a:schemeClr val="accent1"/>
                </a:solidFill>
              </a:rPr>
              <a:t>Element 3.1: Co-operation with Member States and attendance at relevant meetings </a:t>
            </a:r>
            <a:r>
              <a:rPr lang="nl-NL" i="1" smtClean="0">
                <a:solidFill>
                  <a:schemeClr val="accent1"/>
                </a:solidFill>
              </a:rPr>
              <a:t>(FOR CHAIR)</a:t>
            </a:r>
            <a:endParaRPr lang="nl-NL" smtClean="0">
              <a:solidFill>
                <a:schemeClr val="accent1"/>
              </a:solidFill>
            </a:endParaRPr>
          </a:p>
          <a:p>
            <a:r>
              <a:rPr lang="nl-NL" smtClean="0">
                <a:solidFill>
                  <a:schemeClr val="accent1"/>
                </a:solidFill>
              </a:rPr>
              <a:t>Task 3.1.12:</a:t>
            </a:r>
            <a:r>
              <a:rPr lang="nl-NL" b="1" smtClean="0">
                <a:solidFill>
                  <a:schemeClr val="accent1"/>
                </a:solidFill>
              </a:rPr>
              <a:t> </a:t>
            </a:r>
            <a:r>
              <a:rPr lang="nl-NL" smtClean="0">
                <a:solidFill>
                  <a:schemeClr val="accent1"/>
                </a:solidFill>
              </a:rPr>
              <a:t>South East Pacific Regional Hydrographic Commission </a:t>
            </a:r>
          </a:p>
          <a:p>
            <a:r>
              <a:rPr lang="nl-NL" smtClean="0">
                <a:solidFill>
                  <a:schemeClr val="accent1"/>
                </a:solidFill>
              </a:rPr>
              <a:t>Task 3.1.13: South West Atlantic Hydrographic Commission </a:t>
            </a:r>
          </a:p>
          <a:p>
            <a:r>
              <a:rPr lang="nl-NL" smtClean="0">
                <a:solidFill>
                  <a:schemeClr val="accent1"/>
                </a:solidFill>
              </a:rPr>
              <a:t>Task 3.1.15: USA-Canada Hydrographic Commission </a:t>
            </a:r>
          </a:p>
          <a:p>
            <a:pPr>
              <a:buFontTx/>
              <a:buNone/>
            </a:pPr>
            <a:r>
              <a:rPr lang="nl-NL" smtClean="0">
                <a:solidFill>
                  <a:schemeClr val="accent1"/>
                </a:solidFill>
              </a:rPr>
              <a:t>Element 3.2: Increase participation by non-Member States </a:t>
            </a:r>
            <a:r>
              <a:rPr lang="nl-NL" i="1" smtClean="0">
                <a:solidFill>
                  <a:schemeClr val="accent1"/>
                </a:solidFill>
              </a:rPr>
              <a:t>(FOR CHAIR)</a:t>
            </a:r>
            <a:r>
              <a:rPr lang="nl-NL" smtClean="0">
                <a:solidFill>
                  <a:schemeClr val="accent1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smtClean="0">
                <a:solidFill>
                  <a:schemeClr val="tx1"/>
                </a:solidFill>
              </a:rPr>
              <a:t>		</a:t>
            </a:r>
          </a:p>
          <a:p>
            <a:endParaRPr lang="nl-NL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chemeClr val="tx2"/>
                </a:solidFill>
              </a:rPr>
              <a:t>IRCC7/05: IHO Work Programme</a:t>
            </a:r>
            <a:r>
              <a:rPr lang="nl-NL" smtClean="0">
                <a:solidFill>
                  <a:schemeClr val="tx2"/>
                </a:solidFill>
              </a:rPr>
              <a:t> 3</a:t>
            </a:r>
          </a:p>
        </p:txBody>
      </p:sp>
      <p:sp>
        <p:nvSpPr>
          <p:cNvPr id="49155" name="Rectangle 3"/>
          <p:cNvSpPr>
            <a:spLocks noGrp="1" noChangeAspect="1" noChangeArrowheads="1"/>
          </p:cNvSpPr>
          <p:nvPr>
            <p:ph type="body" idx="4294967295"/>
          </p:nvPr>
        </p:nvSpPr>
        <p:spPr>
          <a:xfrm>
            <a:off x="609600" y="1700213"/>
            <a:ext cx="8426450" cy="45370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l-NL" smtClean="0">
                <a:solidFill>
                  <a:schemeClr val="tx1"/>
                </a:solidFill>
              </a:rPr>
              <a:t>WP3: </a:t>
            </a:r>
            <a:r>
              <a:rPr lang="nl-NL" smtClean="0"/>
              <a:t>INTER-REGIONAL COORDINATION AND SUPPORT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nl-NL" smtClean="0">
                <a:solidFill>
                  <a:srgbClr val="55286E"/>
                </a:solidFill>
              </a:rPr>
              <a:t>Element 3.3: Capacity Building Management </a:t>
            </a:r>
            <a:r>
              <a:rPr lang="nl-NL" i="1" smtClean="0">
                <a:solidFill>
                  <a:srgbClr val="55286E"/>
                </a:solidFill>
              </a:rPr>
              <a:t>(FOR CBC)</a:t>
            </a:r>
            <a:endParaRPr lang="nl-NL" smtClean="0">
              <a:solidFill>
                <a:srgbClr val="55286E"/>
              </a:solidFill>
            </a:endParaRP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55286E"/>
                </a:solidFill>
              </a:rPr>
              <a:t>Tasks 3.3.1-3.3.8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nl-NL" smtClean="0">
                <a:solidFill>
                  <a:srgbClr val="55286E"/>
                </a:solidFill>
              </a:rPr>
              <a:t>Element 3.4: Capacity Building Assessment </a:t>
            </a:r>
            <a:r>
              <a:rPr lang="nl-NL" i="1" smtClean="0">
                <a:solidFill>
                  <a:srgbClr val="55286E"/>
                </a:solidFill>
              </a:rPr>
              <a:t>(FOR CBC)</a:t>
            </a:r>
            <a:endParaRPr lang="nl-NL" smtClean="0">
              <a:solidFill>
                <a:srgbClr val="55286E"/>
              </a:solidFill>
            </a:endParaRP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55286E"/>
                </a:solidFill>
              </a:rPr>
              <a:t>Tasks 3.4.1-3.4.3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nl-NL" smtClean="0">
                <a:solidFill>
                  <a:srgbClr val="55286E"/>
                </a:solidFill>
              </a:rPr>
              <a:t>Element 3.5: Capacity Building Provision </a:t>
            </a:r>
            <a:r>
              <a:rPr lang="nl-NL" i="1" smtClean="0">
                <a:solidFill>
                  <a:srgbClr val="55286E"/>
                </a:solidFill>
              </a:rPr>
              <a:t>(FOR CBC)</a:t>
            </a:r>
            <a:endParaRPr lang="nl-NL" smtClean="0">
              <a:solidFill>
                <a:srgbClr val="55286E"/>
              </a:solidFill>
            </a:endParaRP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55286E"/>
                </a:solidFill>
              </a:rPr>
              <a:t>Tasks 3.5.1-3.5.6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nl-NL" smtClean="0">
                <a:solidFill>
                  <a:srgbClr val="004200"/>
                </a:solidFill>
              </a:rPr>
              <a:t>Element 3.6: Coordination of Global Surveying &amp; Charting </a:t>
            </a:r>
            <a:r>
              <a:rPr lang="nl-NL" i="1" smtClean="0">
                <a:solidFill>
                  <a:srgbClr val="004200"/>
                </a:solidFill>
              </a:rPr>
              <a:t>(FOR MICC)</a:t>
            </a:r>
            <a:endParaRPr lang="nl-NL" smtClean="0">
              <a:solidFill>
                <a:srgbClr val="004200"/>
              </a:solidFill>
            </a:endParaRP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004200"/>
                </a:solidFill>
              </a:rPr>
              <a:t>Tasks 3.6.1-3.6.4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nl-NL" smtClean="0">
                <a:solidFill>
                  <a:srgbClr val="D60093"/>
                </a:solidFill>
              </a:rPr>
              <a:t>Element 3.7: Maritime Safety Information </a:t>
            </a:r>
            <a:r>
              <a:rPr lang="nl-NL" i="1" smtClean="0">
                <a:solidFill>
                  <a:srgbClr val="D60093"/>
                </a:solidFill>
              </a:rPr>
              <a:t>(FOR NGA)</a:t>
            </a:r>
            <a:endParaRPr lang="nl-NL" smtClean="0">
              <a:solidFill>
                <a:srgbClr val="D60093"/>
              </a:solidFill>
            </a:endParaRP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D60093"/>
                </a:solidFill>
              </a:rPr>
              <a:t>Tasks 3.7.1-3.7.6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nl-NL" smtClean="0">
                <a:solidFill>
                  <a:srgbClr val="663300"/>
                </a:solidFill>
              </a:rPr>
              <a:t>Element 3.8: Ocean Mapping Programme </a:t>
            </a:r>
            <a:r>
              <a:rPr lang="nl-NL" i="1" smtClean="0">
                <a:solidFill>
                  <a:srgbClr val="663300"/>
                </a:solidFill>
              </a:rPr>
              <a:t>(FOR GEBCO)</a:t>
            </a:r>
            <a:endParaRPr lang="nl-NL" smtClean="0">
              <a:solidFill>
                <a:srgbClr val="663300"/>
              </a:solidFill>
            </a:endParaRP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663300"/>
                </a:solidFill>
              </a:rPr>
              <a:t>Tasks 3.8.1-3.8.8</a:t>
            </a:r>
            <a:endParaRPr lang="nl-NL" smtClean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IRCC7/07: Performance Indicators</a:t>
            </a:r>
            <a:endParaRPr lang="nl-NL" smtClean="0"/>
          </a:p>
        </p:txBody>
      </p:sp>
      <p:sp>
        <p:nvSpPr>
          <p:cNvPr id="23554" name="Rectangle 3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chemeClr val="tx1"/>
                </a:solidFill>
              </a:rPr>
              <a:t>IRCC7/07: Estimated values of </a:t>
            </a:r>
            <a:br>
              <a:rPr lang="en-US" smtClean="0">
                <a:solidFill>
                  <a:schemeClr val="tx1"/>
                </a:solidFill>
              </a:rPr>
            </a:br>
            <a:r>
              <a:rPr lang="en-US" smtClean="0">
                <a:solidFill>
                  <a:schemeClr val="tx1"/>
                </a:solidFill>
              </a:rPr>
              <a:t>Strategic Level Performance Indicators (SPI) and </a:t>
            </a:r>
            <a:br>
              <a:rPr lang="en-US" smtClean="0">
                <a:solidFill>
                  <a:schemeClr val="tx1"/>
                </a:solidFill>
              </a:rPr>
            </a:br>
            <a:r>
              <a:rPr lang="en-US" smtClean="0">
                <a:solidFill>
                  <a:schemeClr val="tx1"/>
                </a:solidFill>
              </a:rPr>
              <a:t>Working Level Performance Indicators (WPI)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chemeClr val="tx1"/>
                </a:solidFill>
              </a:rPr>
              <a:t>Indicators for IRCC: 1 SPI + 6 WPI;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chemeClr val="tx1"/>
                </a:solidFill>
              </a:rPr>
              <a:t>Indicators for WEND: 2 SPI + 4 WPI;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chemeClr val="tx1"/>
                </a:solidFill>
              </a:rPr>
              <a:t>Indicators for CBSC: 1 SPI + 3 WPI.</a:t>
            </a:r>
          </a:p>
          <a:p>
            <a:endParaRPr lang="nl-NL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265238"/>
            <a:ext cx="8137525" cy="396875"/>
          </a:xfrm>
        </p:spPr>
        <p:txBody>
          <a:bodyPr/>
          <a:lstStyle/>
          <a:p>
            <a:r>
              <a:rPr lang="en-US" smtClean="0"/>
              <a:t>IRCC7/07: Performance Indicators for IRCC</a:t>
            </a:r>
            <a:endParaRPr lang="nl-NL" smtClean="0"/>
          </a:p>
        </p:txBody>
      </p:sp>
      <p:sp>
        <p:nvSpPr>
          <p:cNvPr id="37891" name="Rectangl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609600" y="1773238"/>
            <a:ext cx="8426450" cy="3311525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>
                <a:solidFill>
                  <a:schemeClr val="accent1"/>
                </a:solidFill>
              </a:rPr>
              <a:t>SPI7: Increase in participation/membership in RHCs </a:t>
            </a:r>
            <a:r>
              <a:rPr lang="nl-NL" i="1" smtClean="0">
                <a:solidFill>
                  <a:schemeClr val="accent1"/>
                </a:solidFill>
              </a:rPr>
              <a:t>(FOR CHAIR)</a:t>
            </a:r>
            <a:endParaRPr lang="en-US" smtClean="0">
              <a:solidFill>
                <a:schemeClr val="accent1"/>
              </a:solidFill>
            </a:endParaRP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WPI18: Percentage of IHO MS updating C-55 </a:t>
            </a:r>
            <a:r>
              <a:rPr lang="nl-NL" i="1" smtClean="0">
                <a:solidFill>
                  <a:srgbClr val="FF0000"/>
                </a:solidFill>
              </a:rPr>
              <a:t>(FOR ALL)</a:t>
            </a:r>
            <a:endParaRPr lang="en-US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smtClean="0"/>
              <a:t>WPI19: Status of hydrographic surveys </a:t>
            </a:r>
            <a:r>
              <a:rPr lang="en-US" i="1" smtClean="0"/>
              <a:t>(-)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004200"/>
                </a:solidFill>
              </a:rPr>
              <a:t>WPI20: INT charts </a:t>
            </a:r>
            <a:r>
              <a:rPr lang="nl-NL" i="1" smtClean="0">
                <a:solidFill>
                  <a:srgbClr val="004200"/>
                </a:solidFill>
              </a:rPr>
              <a:t>(FOR MICC)</a:t>
            </a:r>
            <a:endParaRPr lang="en-US" smtClean="0">
              <a:solidFill>
                <a:srgbClr val="004200"/>
              </a:solidFill>
            </a:endParaRPr>
          </a:p>
          <a:p>
            <a:pPr>
              <a:buFontTx/>
              <a:buNone/>
            </a:pPr>
            <a:r>
              <a:rPr lang="en-US" smtClean="0">
                <a:solidFill>
                  <a:schemeClr val="accent1"/>
                </a:solidFill>
              </a:rPr>
              <a:t>WPI22: Increase in effective MS participation </a:t>
            </a:r>
            <a:r>
              <a:rPr lang="nl-NL" i="1" smtClean="0">
                <a:solidFill>
                  <a:schemeClr val="accent1"/>
                </a:solidFill>
              </a:rPr>
              <a:t>(FOR CHAIR)</a:t>
            </a:r>
            <a:endParaRPr lang="en-US" smtClean="0">
              <a:solidFill>
                <a:schemeClr val="accent1"/>
              </a:solidFill>
            </a:endParaRPr>
          </a:p>
          <a:p>
            <a:pPr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WPI29: Coastal States with a national SDI </a:t>
            </a:r>
            <a:r>
              <a:rPr lang="nl-NL" i="1" smtClean="0">
                <a:solidFill>
                  <a:srgbClr val="FF0000"/>
                </a:solidFill>
              </a:rPr>
              <a:t>(FOR ALL)</a:t>
            </a:r>
            <a:endParaRPr lang="en-US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smtClean="0">
                <a:solidFill>
                  <a:schemeClr val="accent1"/>
                </a:solidFill>
              </a:rPr>
              <a:t>WPI40: Agreements signed </a:t>
            </a:r>
            <a:r>
              <a:rPr lang="nl-NL" i="1" smtClean="0">
                <a:solidFill>
                  <a:schemeClr val="accent1"/>
                </a:solidFill>
              </a:rPr>
              <a:t>(FOR CHAIR)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265238"/>
            <a:ext cx="8137525" cy="396875"/>
          </a:xfrm>
        </p:spPr>
        <p:txBody>
          <a:bodyPr/>
          <a:lstStyle/>
          <a:p>
            <a:r>
              <a:rPr lang="en-US" smtClean="0"/>
              <a:t>IRCC7/07: Performance Indicators for WEND</a:t>
            </a:r>
            <a:endParaRPr lang="nl-NL" smtClean="0"/>
          </a:p>
        </p:txBody>
      </p:sp>
      <p:sp>
        <p:nvSpPr>
          <p:cNvPr id="38915" name="Rectangle 3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>
                <a:solidFill>
                  <a:srgbClr val="004200"/>
                </a:solidFill>
              </a:rPr>
              <a:t>SPI1: Coastal States providing ENC coverage 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004200"/>
                </a:solidFill>
              </a:rPr>
              <a:t>SPI8: Percentage of available /agreed ENC schemes</a:t>
            </a:r>
          </a:p>
          <a:p>
            <a:pPr>
              <a:buFontTx/>
              <a:buNone/>
            </a:pPr>
            <a:endParaRPr lang="en-US" smtClean="0">
              <a:solidFill>
                <a:srgbClr val="004200"/>
              </a:solidFill>
            </a:endParaRPr>
          </a:p>
          <a:p>
            <a:pPr>
              <a:buFontTx/>
              <a:buNone/>
            </a:pPr>
            <a:r>
              <a:rPr lang="en-US" smtClean="0">
                <a:solidFill>
                  <a:srgbClr val="004200"/>
                </a:solidFill>
              </a:rPr>
              <a:t>WPI15: Growth in ENC coverage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004200"/>
                </a:solidFill>
              </a:rPr>
              <a:t>WPI16: Number MS starting to produce ENCs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004200"/>
                </a:solidFill>
              </a:rPr>
              <a:t>WPI21: Percentage of agreed ENC schemes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004200"/>
                </a:solidFill>
              </a:rPr>
              <a:t>WPI28: Percentage of Coastal States which provide ENC coverage</a:t>
            </a:r>
          </a:p>
          <a:p>
            <a:pPr>
              <a:buFontTx/>
              <a:buNone/>
            </a:pPr>
            <a:endParaRPr lang="en-US" smtClean="0">
              <a:solidFill>
                <a:srgbClr val="004200"/>
              </a:solidFill>
            </a:endParaRPr>
          </a:p>
          <a:p>
            <a:pPr>
              <a:buFontTx/>
              <a:buNone/>
            </a:pPr>
            <a:r>
              <a:rPr lang="nl-NL" i="1" smtClean="0">
                <a:solidFill>
                  <a:srgbClr val="004200"/>
                </a:solidFill>
              </a:rPr>
              <a:t>(ALL FOR MICC)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265238"/>
            <a:ext cx="8137525" cy="396875"/>
          </a:xfrm>
        </p:spPr>
        <p:txBody>
          <a:bodyPr/>
          <a:lstStyle/>
          <a:p>
            <a:r>
              <a:rPr lang="en-US" smtClean="0"/>
              <a:t>IRCC7/07: Performance Indicators for CBSC</a:t>
            </a:r>
            <a:endParaRPr lang="nl-NL" smtClean="0"/>
          </a:p>
        </p:txBody>
      </p:sp>
      <p:sp>
        <p:nvSpPr>
          <p:cNvPr id="39939" name="Rectangle 3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>
                <a:solidFill>
                  <a:srgbClr val="55286E"/>
                </a:solidFill>
              </a:rPr>
              <a:t>SPI3: Percentage of Coastal States which provide hydrographic services</a:t>
            </a:r>
          </a:p>
          <a:p>
            <a:pPr>
              <a:buFontTx/>
              <a:buNone/>
            </a:pPr>
            <a:endParaRPr lang="en-US" smtClean="0">
              <a:solidFill>
                <a:srgbClr val="55286E"/>
              </a:solidFill>
            </a:endParaRPr>
          </a:p>
          <a:p>
            <a:pPr>
              <a:buFontTx/>
              <a:buNone/>
            </a:pPr>
            <a:r>
              <a:rPr lang="en-US" smtClean="0">
                <a:solidFill>
                  <a:srgbClr val="55286E"/>
                </a:solidFill>
              </a:rPr>
              <a:t>WPI17: Percentage of Coastal States delivering hydrographic services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55286E"/>
                </a:solidFill>
              </a:rPr>
              <a:t>WPI26: Percentage of Coastal States which have achieved CB phase 1,2 or 3 and established a National Hydrographic Office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55286E"/>
                </a:solidFill>
              </a:rPr>
              <a:t>WPI27: Number of States which have achieved CB phase 1, 2 or 3 and established a National Hydrographic Office in the reporting period</a:t>
            </a:r>
          </a:p>
          <a:p>
            <a:pPr>
              <a:buFontTx/>
              <a:buNone/>
            </a:pPr>
            <a:endParaRPr lang="en-US" smtClean="0">
              <a:solidFill>
                <a:srgbClr val="55286E"/>
              </a:solidFill>
            </a:endParaRPr>
          </a:p>
          <a:p>
            <a:pPr>
              <a:buFontTx/>
              <a:buNone/>
            </a:pPr>
            <a:r>
              <a:rPr lang="nl-NL" i="1" smtClean="0">
                <a:solidFill>
                  <a:srgbClr val="55286E"/>
                </a:solidFill>
              </a:rPr>
              <a:t>(ALL FOR CBC)</a:t>
            </a:r>
            <a:endParaRPr lang="nl-NL" smtClean="0">
              <a:solidFill>
                <a:srgbClr val="55286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3"/>
          <p:cNvSpPr txBox="1">
            <a:spLocks noChangeArrowheads="1"/>
          </p:cNvSpPr>
          <p:nvPr/>
        </p:nvSpPr>
        <p:spPr bwMode="auto">
          <a:xfrm>
            <a:off x="3492500" y="3213100"/>
            <a:ext cx="17605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Thank you!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2"/>
          <p:cNvSpPr txBox="1">
            <a:spLocks noChangeArrowheads="1"/>
          </p:cNvSpPr>
          <p:nvPr/>
        </p:nvSpPr>
        <p:spPr bwMode="auto">
          <a:xfrm>
            <a:off x="1835150" y="1125538"/>
            <a:ext cx="5456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2400">
                <a:solidFill>
                  <a:schemeClr val="tx2"/>
                </a:solidFill>
              </a:rPr>
              <a:t>MACHC reporting to IHB and IRCC</a:t>
            </a:r>
          </a:p>
        </p:txBody>
      </p:sp>
      <p:sp>
        <p:nvSpPr>
          <p:cNvPr id="19458" name="Text Box 10"/>
          <p:cNvSpPr txBox="1">
            <a:spLocks noChangeArrowheads="1"/>
          </p:cNvSpPr>
          <p:nvPr/>
        </p:nvSpPr>
        <p:spPr bwMode="auto">
          <a:xfrm>
            <a:off x="0" y="1628775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</p:txBody>
      </p:sp>
      <p:graphicFrame>
        <p:nvGraphicFramePr>
          <p:cNvPr id="19481" name="Group 25"/>
          <p:cNvGraphicFramePr>
            <a:graphicFrameLocks noGrp="1"/>
          </p:cNvGraphicFramePr>
          <p:nvPr/>
        </p:nvGraphicFramePr>
        <p:xfrm>
          <a:off x="179388" y="1628775"/>
          <a:ext cx="8785225" cy="4194810"/>
        </p:xfrm>
        <a:graphic>
          <a:graphicData uri="http://schemas.openxmlformats.org/drawingml/2006/table">
            <a:tbl>
              <a:tblPr/>
              <a:tblGrid>
                <a:gridCol w="4392612"/>
                <a:gridCol w="4392613"/>
              </a:tblGrid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IHB report (short)</a:t>
                      </a:r>
                      <a:endParaRPr kumimoji="0" 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IRCC report (comprehensive)</a:t>
                      </a:r>
                      <a:endParaRPr kumimoji="0" 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Following from EIHC5,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Decision 5</a:t>
                      </a: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Following from IRCC management of Actions</a:t>
                      </a: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Biannually</a:t>
                      </a: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Annually</a:t>
                      </a: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 aspects:</a:t>
                      </a:r>
                    </a:p>
                    <a:p>
                      <a:pPr marL="1905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goals &amp; priorities, </a:t>
                      </a:r>
                    </a:p>
                    <a:p>
                      <a:pPr marL="1905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gaps &amp; needs,</a:t>
                      </a:r>
                    </a:p>
                    <a:p>
                      <a:pPr marL="1905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further comments</a:t>
                      </a: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 types of items:</a:t>
                      </a:r>
                    </a:p>
                    <a:p>
                      <a:pPr marL="1905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IRCC action items, </a:t>
                      </a:r>
                    </a:p>
                    <a:p>
                      <a:pPr marL="1905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Performance indicators, and </a:t>
                      </a:r>
                    </a:p>
                    <a:p>
                      <a:pPr marL="1905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Progress report IHO WP</a:t>
                      </a: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Ref. </a:t>
                      </a: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IHO CL17 of 24 Feb. 2015: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“Report on the overall status of the IHO Work Programme”</a:t>
                      </a: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Ref. </a:t>
                      </a: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IRCC CL05 of 18 Dec. 2015: “Report on IRCC Actions”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179388" y="5876925"/>
            <a:ext cx="663416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Ref. meeting documents for the latest reports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2"/>
          <p:cNvSpPr txBox="1">
            <a:spLocks noChangeArrowheads="1"/>
          </p:cNvSpPr>
          <p:nvPr/>
        </p:nvSpPr>
        <p:spPr bwMode="auto">
          <a:xfrm>
            <a:off x="684213" y="1196975"/>
            <a:ext cx="7650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2400">
                <a:solidFill>
                  <a:schemeClr val="tx2"/>
                </a:solidFill>
              </a:rPr>
              <a:t>MACHC reporting to IHB – what I need from you</a:t>
            </a:r>
          </a:p>
        </p:txBody>
      </p:sp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684213" y="1988840"/>
            <a:ext cx="6951903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Working Groups: check and correct my </a:t>
            </a:r>
            <a:r>
              <a:rPr lang="en-US" dirty="0" smtClean="0"/>
              <a:t>draft.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Member States: </a:t>
            </a:r>
            <a:r>
              <a:rPr lang="en-US" dirty="0" smtClean="0"/>
              <a:t>none.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Associate Member States: </a:t>
            </a:r>
            <a:r>
              <a:rPr lang="en-US" dirty="0" smtClean="0"/>
              <a:t>none.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2"/>
          <p:cNvSpPr txBox="1">
            <a:spLocks noChangeArrowheads="1"/>
          </p:cNvSpPr>
          <p:nvPr/>
        </p:nvSpPr>
        <p:spPr bwMode="auto">
          <a:xfrm>
            <a:off x="504502" y="1052513"/>
            <a:ext cx="9036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2400">
                <a:solidFill>
                  <a:schemeClr val="tx2"/>
                </a:solidFill>
              </a:rPr>
              <a:t>MACHC reporting to IRCC – January 2016</a:t>
            </a:r>
          </a:p>
        </p:txBody>
      </p:sp>
      <p:sp>
        <p:nvSpPr>
          <p:cNvPr id="21506" name="Text Box 7"/>
          <p:cNvSpPr txBox="1">
            <a:spLocks noChangeArrowheads="1"/>
          </p:cNvSpPr>
          <p:nvPr/>
        </p:nvSpPr>
        <p:spPr bwMode="auto">
          <a:xfrm>
            <a:off x="480243" y="1700808"/>
            <a:ext cx="8484245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Ref. MACHC Letter </a:t>
            </a:r>
            <a:r>
              <a:rPr lang="en-US" dirty="0" smtClean="0"/>
              <a:t>18/2015</a:t>
            </a:r>
          </a:p>
          <a:p>
            <a:pPr>
              <a:buFontTx/>
              <a:buChar char="•"/>
            </a:pPr>
            <a:endParaRPr lang="en-US" dirty="0"/>
          </a:p>
          <a:p>
            <a:pPr>
              <a:buFontTx/>
              <a:buChar char="•"/>
            </a:pPr>
            <a:r>
              <a:rPr lang="en-US" dirty="0"/>
              <a:t>27 items, </a:t>
            </a:r>
            <a:endParaRPr lang="en-US" dirty="0" smtClean="0"/>
          </a:p>
          <a:p>
            <a:pPr lvl="1">
              <a:buFontTx/>
              <a:buChar char="•"/>
            </a:pPr>
            <a:r>
              <a:rPr lang="en-US" dirty="0" smtClean="0"/>
              <a:t>25 </a:t>
            </a:r>
            <a:r>
              <a:rPr lang="en-US" dirty="0"/>
              <a:t>items have been discussed by </a:t>
            </a:r>
            <a:r>
              <a:rPr lang="en-US" dirty="0" smtClean="0"/>
              <a:t>chair or in the letter</a:t>
            </a:r>
            <a:endParaRPr lang="en-US" dirty="0"/>
          </a:p>
          <a:p>
            <a:pPr lvl="1">
              <a:buFontTx/>
              <a:buChar char="•"/>
            </a:pPr>
            <a:r>
              <a:rPr lang="en-US" dirty="0"/>
              <a:t>The </a:t>
            </a:r>
            <a:r>
              <a:rPr lang="en-US" dirty="0" smtClean="0"/>
              <a:t>2 remaining </a:t>
            </a:r>
            <a:r>
              <a:rPr lang="en-US" dirty="0"/>
              <a:t>composite items are </a:t>
            </a:r>
            <a:r>
              <a:rPr lang="en-US" u="sng" dirty="0"/>
              <a:t>IRCC7/05</a:t>
            </a:r>
            <a:r>
              <a:rPr lang="en-US" dirty="0"/>
              <a:t> and </a:t>
            </a:r>
            <a:r>
              <a:rPr lang="en-US" u="sng" dirty="0"/>
              <a:t>IRCC7/07</a:t>
            </a:r>
            <a:endParaRPr lang="nl-NL" u="sng" dirty="0"/>
          </a:p>
          <a:p>
            <a:pPr>
              <a:buFontTx/>
              <a:buChar char="•"/>
            </a:pPr>
            <a:endParaRPr lang="en-US" dirty="0"/>
          </a:p>
          <a:p>
            <a:pPr>
              <a:buFontTx/>
              <a:buChar char="•"/>
            </a:pPr>
            <a:r>
              <a:rPr lang="en-US" dirty="0"/>
              <a:t>How to divide the reporting tasks of </a:t>
            </a:r>
            <a:r>
              <a:rPr lang="en-US" dirty="0" smtClean="0"/>
              <a:t>the remainder between </a:t>
            </a:r>
            <a:r>
              <a:rPr lang="en-US" dirty="0"/>
              <a:t>Chair, WGs, (</a:t>
            </a:r>
            <a:r>
              <a:rPr lang="en-US" dirty="0" smtClean="0"/>
              <a:t>A)MS and others?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2"/>
                </a:solidFill>
              </a:rPr>
              <a:t>IRCC7/05: IHO Work Programme</a:t>
            </a:r>
            <a:r>
              <a:rPr lang="nl-NL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2530" name="Rectangl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609600" y="2133600"/>
            <a:ext cx="7772400" cy="2519363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chemeClr val="tx1"/>
                </a:solidFill>
              </a:rPr>
              <a:t>IRCC7/05: Progress reports on the relevant tasks </a:t>
            </a:r>
            <a:br>
              <a:rPr lang="en-US" smtClean="0">
                <a:solidFill>
                  <a:schemeClr val="tx1"/>
                </a:solidFill>
              </a:rPr>
            </a:br>
            <a:r>
              <a:rPr lang="en-US" smtClean="0">
                <a:solidFill>
                  <a:schemeClr val="tx1"/>
                </a:solidFill>
              </a:rPr>
              <a:t>		in the IHO Work Programme</a:t>
            </a:r>
            <a:r>
              <a:rPr lang="nl-NL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smtClean="0">
                <a:solidFill>
                  <a:schemeClr val="tx1"/>
                </a:solidFill>
              </a:rPr>
              <a:t>WP1: Interactions with international organizations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smtClean="0">
                <a:solidFill>
                  <a:schemeClr val="tx1"/>
                </a:solidFill>
              </a:rPr>
              <a:t>WP2: Interactions with HSSC bodies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smtClean="0">
                <a:solidFill>
                  <a:schemeClr val="tx1"/>
                </a:solidFill>
              </a:rPr>
              <a:t>WP3: Regional affairs: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smtClean="0">
                <a:solidFill>
                  <a:schemeClr val="tx1"/>
                </a:solidFill>
              </a:rPr>
              <a:t>		8 elements with underlying actions</a:t>
            </a:r>
          </a:p>
          <a:p>
            <a:endParaRPr lang="nl-NL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IRCC7/07: Performance Indicators</a:t>
            </a:r>
            <a:endParaRPr lang="nl-NL" smtClean="0"/>
          </a:p>
        </p:txBody>
      </p:sp>
      <p:sp>
        <p:nvSpPr>
          <p:cNvPr id="23554" name="Rectangle 3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IRCC7/07: Estimated values of </a:t>
            </a:r>
            <a:endParaRPr lang="en-US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Strategic Level Performance Indicators (SPI) and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Working Level Performance Indicators (WPI)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Indicators for IRCC: 1 SPI + 6 WPI;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Indicators for WEND: 2 SPI + 4 WPI;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Indicators for CBSC: 1 SPI + 3 WPI.</a:t>
            </a:r>
          </a:p>
          <a:p>
            <a:endParaRPr lang="nl-N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01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for the WP-elements, WPI and SPI</a:t>
            </a:r>
            <a:endParaRPr lang="nl-NL" dirty="0" smtClean="0"/>
          </a:p>
        </p:txBody>
      </p:sp>
      <p:sp>
        <p:nvSpPr>
          <p:cNvPr id="51203" name="Rectangle 3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Chair: Elements 3.1 + 3.2 + SPI7 + WPI40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NL: Element 2.9</a:t>
            </a:r>
          </a:p>
          <a:p>
            <a:r>
              <a:rPr lang="en-US" dirty="0" smtClean="0">
                <a:solidFill>
                  <a:srgbClr val="004200"/>
                </a:solidFill>
              </a:rPr>
              <a:t>MICC: Element 3.6 + WPI20 + WEND PIs</a:t>
            </a:r>
          </a:p>
          <a:p>
            <a:r>
              <a:rPr lang="en-US" dirty="0" smtClean="0">
                <a:solidFill>
                  <a:srgbClr val="55286E"/>
                </a:solidFill>
              </a:rPr>
              <a:t>CBC: Element 3.3 + 3.4 + 3.5 + CBSC PIs</a:t>
            </a:r>
          </a:p>
          <a:p>
            <a:r>
              <a:rPr lang="en-US" dirty="0" smtClean="0">
                <a:solidFill>
                  <a:srgbClr val="663300"/>
                </a:solidFill>
              </a:rPr>
              <a:t>GEBCO: Element 3.8</a:t>
            </a:r>
          </a:p>
          <a:p>
            <a:r>
              <a:rPr lang="en-US" dirty="0" smtClean="0">
                <a:solidFill>
                  <a:srgbClr val="D60093"/>
                </a:solidFill>
              </a:rPr>
              <a:t>NGA: Element 3.7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All: Elements 1.1 + 1.3 + 2.10 + 2.12 + WPI18 + WPI29</a:t>
            </a:r>
          </a:p>
          <a:p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3688" y="4869160"/>
            <a:ext cx="4680520" cy="1107996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Details are in </a:t>
            </a:r>
            <a:r>
              <a:rPr lang="nl-NL" dirty="0" err="1"/>
              <a:t>following</a:t>
            </a:r>
            <a:r>
              <a:rPr lang="nl-NL" dirty="0"/>
              <a:t> slides,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future</a:t>
            </a:r>
            <a:r>
              <a:rPr lang="nl-NL" dirty="0"/>
              <a:t> </a:t>
            </a:r>
            <a:r>
              <a:rPr lang="nl-NL" dirty="0" err="1"/>
              <a:t>reference</a:t>
            </a:r>
            <a:endParaRPr lang="nl-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80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2"/>
          <p:cNvSpPr txBox="1">
            <a:spLocks noChangeArrowheads="1"/>
          </p:cNvSpPr>
          <p:nvPr/>
        </p:nvSpPr>
        <p:spPr bwMode="auto">
          <a:xfrm>
            <a:off x="504502" y="1052513"/>
            <a:ext cx="9036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2400">
                <a:solidFill>
                  <a:schemeClr val="tx2"/>
                </a:solidFill>
              </a:rPr>
              <a:t>MACHC reporting to IRCC – January 2016</a:t>
            </a:r>
          </a:p>
        </p:txBody>
      </p:sp>
      <p:sp>
        <p:nvSpPr>
          <p:cNvPr id="21506" name="Text Box 7"/>
          <p:cNvSpPr txBox="1">
            <a:spLocks noChangeArrowheads="1"/>
          </p:cNvSpPr>
          <p:nvPr/>
        </p:nvSpPr>
        <p:spPr bwMode="auto">
          <a:xfrm>
            <a:off x="480243" y="1700808"/>
            <a:ext cx="8484245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Ref. MACHC Letter </a:t>
            </a:r>
            <a:r>
              <a:rPr lang="en-US" dirty="0" smtClean="0"/>
              <a:t>18/2015</a:t>
            </a:r>
          </a:p>
          <a:p>
            <a:pPr>
              <a:buFontTx/>
              <a:buChar char="•"/>
            </a:pPr>
            <a:endParaRPr lang="en-US" dirty="0"/>
          </a:p>
          <a:p>
            <a:pPr>
              <a:buFontTx/>
              <a:buChar char="•"/>
            </a:pPr>
            <a:r>
              <a:rPr lang="en-US" dirty="0"/>
              <a:t>27 items, </a:t>
            </a:r>
            <a:endParaRPr lang="en-US" dirty="0" smtClean="0"/>
          </a:p>
          <a:p>
            <a:pPr lvl="1">
              <a:buFontTx/>
              <a:buChar char="•"/>
            </a:pPr>
            <a:r>
              <a:rPr lang="en-US" dirty="0" smtClean="0"/>
              <a:t>25 </a:t>
            </a:r>
            <a:r>
              <a:rPr lang="en-US" dirty="0"/>
              <a:t>items have been discussed by </a:t>
            </a:r>
            <a:r>
              <a:rPr lang="en-US" dirty="0" smtClean="0"/>
              <a:t>chair or in the letter</a:t>
            </a:r>
            <a:endParaRPr lang="en-US" dirty="0"/>
          </a:p>
          <a:p>
            <a:pPr lvl="1">
              <a:buFontTx/>
              <a:buChar char="•"/>
            </a:pPr>
            <a:r>
              <a:rPr lang="en-US" dirty="0"/>
              <a:t>The </a:t>
            </a:r>
            <a:r>
              <a:rPr lang="en-US" dirty="0" smtClean="0"/>
              <a:t>2 remaining </a:t>
            </a:r>
            <a:r>
              <a:rPr lang="en-US" dirty="0"/>
              <a:t>composite items are IRCC7/05 and IRCC7/07</a:t>
            </a:r>
            <a:endParaRPr lang="nl-NL" dirty="0"/>
          </a:p>
          <a:p>
            <a:pPr>
              <a:buFontTx/>
              <a:buChar char="•"/>
            </a:pPr>
            <a:endParaRPr lang="en-US" dirty="0"/>
          </a:p>
          <a:p>
            <a:pPr>
              <a:buFontTx/>
              <a:buChar char="•"/>
            </a:pPr>
            <a:r>
              <a:rPr lang="en-US" dirty="0"/>
              <a:t>How to divide the reporting tasks of </a:t>
            </a:r>
            <a:r>
              <a:rPr lang="en-US" dirty="0" smtClean="0"/>
              <a:t>the remainder between </a:t>
            </a:r>
            <a:r>
              <a:rPr lang="en-US" dirty="0"/>
              <a:t>Chair, WGs, (</a:t>
            </a:r>
            <a:r>
              <a:rPr lang="en-US" dirty="0" smtClean="0"/>
              <a:t>A)MS and others?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90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chemeClr val="tx2"/>
                </a:solidFill>
              </a:rPr>
              <a:t>IRCC7/05: IHO Work Programme</a:t>
            </a:r>
            <a:r>
              <a:rPr lang="nl-NL" smtClean="0">
                <a:solidFill>
                  <a:schemeClr val="tx2"/>
                </a:solidFill>
              </a:rPr>
              <a:t> 1</a:t>
            </a:r>
          </a:p>
        </p:txBody>
      </p:sp>
      <p:sp>
        <p:nvSpPr>
          <p:cNvPr id="44035" name="Rectangle 3"/>
          <p:cNvSpPr>
            <a:spLocks noGrp="1" noChangeAspect="1" noChangeArrowheads="1"/>
          </p:cNvSpPr>
          <p:nvPr>
            <p:ph type="body" idx="4294967295"/>
          </p:nvPr>
        </p:nvSpPr>
        <p:spPr>
          <a:xfrm>
            <a:off x="609600" y="1700213"/>
            <a:ext cx="8534400" cy="4465637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smtClean="0">
                <a:solidFill>
                  <a:srgbClr val="FF0000"/>
                </a:solidFill>
              </a:rPr>
              <a:t>WP1: CORPORATE AFFAIRS </a:t>
            </a:r>
            <a:r>
              <a:rPr lang="nl-NL" i="1" smtClean="0">
                <a:solidFill>
                  <a:srgbClr val="FF0000"/>
                </a:solidFill>
              </a:rPr>
              <a:t>(FOR ALL)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smtClean="0">
                <a:solidFill>
                  <a:srgbClr val="FF0000"/>
                </a:solidFill>
              </a:rPr>
              <a:t>Element 1.1: Co-operation with International Organizations </a:t>
            </a:r>
          </a:p>
          <a:p>
            <a:pPr eaLnBrk="1" hangingPunct="1">
              <a:spcBef>
                <a:spcPct val="0"/>
              </a:spcBef>
            </a:pPr>
            <a:r>
              <a:rPr lang="nl-NL" smtClean="0">
                <a:solidFill>
                  <a:srgbClr val="FF0000"/>
                </a:solidFill>
              </a:rPr>
              <a:t>Task 1.1.4: European Union </a:t>
            </a:r>
          </a:p>
          <a:p>
            <a:pPr eaLnBrk="1" hangingPunct="1">
              <a:spcBef>
                <a:spcPct val="0"/>
              </a:spcBef>
            </a:pPr>
            <a:r>
              <a:rPr lang="nl-NL" smtClean="0">
                <a:solidFill>
                  <a:srgbClr val="FF0000"/>
                </a:solidFill>
              </a:rPr>
              <a:t>Task 1.1.5: International Federation of Surveyors </a:t>
            </a:r>
          </a:p>
          <a:p>
            <a:pPr eaLnBrk="1" hangingPunct="1">
              <a:spcBef>
                <a:spcPct val="0"/>
              </a:spcBef>
            </a:pPr>
            <a:r>
              <a:rPr lang="nl-NL" smtClean="0">
                <a:solidFill>
                  <a:srgbClr val="FF0000"/>
                </a:solidFill>
              </a:rPr>
              <a:t>Task 1.1.6: International Federation of Hydrographic Societies </a:t>
            </a:r>
          </a:p>
          <a:p>
            <a:r>
              <a:rPr lang="nl-NL" smtClean="0">
                <a:solidFill>
                  <a:srgbClr val="FF0000"/>
                </a:solidFill>
              </a:rPr>
              <a:t>Task 1.1.8: International Association of Marine Aids to Navigation and Lighthouse Authorities</a:t>
            </a:r>
          </a:p>
          <a:p>
            <a:r>
              <a:rPr lang="nl-NL" smtClean="0">
                <a:solidFill>
                  <a:srgbClr val="FF0000"/>
                </a:solidFill>
              </a:rPr>
              <a:t>Task 1.1.12: International Maritime Organization </a:t>
            </a:r>
          </a:p>
          <a:p>
            <a:r>
              <a:rPr lang="nl-NL" smtClean="0">
                <a:solidFill>
                  <a:srgbClr val="FF0000"/>
                </a:solidFill>
              </a:rPr>
              <a:t>Task 1.1.14: Intergovernmental Oceanographic Commission </a:t>
            </a:r>
          </a:p>
          <a:p>
            <a:r>
              <a:rPr lang="nl-NL" smtClean="0">
                <a:solidFill>
                  <a:srgbClr val="FF0000"/>
                </a:solidFill>
              </a:rPr>
              <a:t>Task 1.1.18: United Nations Organization </a:t>
            </a:r>
          </a:p>
          <a:p>
            <a:r>
              <a:rPr lang="nl-NL" smtClean="0">
                <a:solidFill>
                  <a:srgbClr val="FF0000"/>
                </a:solidFill>
              </a:rPr>
              <a:t>Task 1.1.20: Other Organizations: CLIA; OECS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ineEN1">
  <a:themeElements>
    <a:clrScheme name="marineEN1 1">
      <a:dk1>
        <a:srgbClr val="000000"/>
      </a:dk1>
      <a:lt1>
        <a:srgbClr val="FFFFFF"/>
      </a:lt1>
      <a:dk2>
        <a:srgbClr val="E17000"/>
      </a:dk2>
      <a:lt2>
        <a:srgbClr val="9ACCD4"/>
      </a:lt2>
      <a:accent1>
        <a:srgbClr val="0E61AA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7D2"/>
      </a:accent5>
      <a:accent6>
        <a:srgbClr val="8BB9C0"/>
      </a:accent6>
      <a:hlink>
        <a:srgbClr val="004228"/>
      </a:hlink>
      <a:folHlink>
        <a:srgbClr val="E17000"/>
      </a:folHlink>
    </a:clrScheme>
    <a:fontScheme name="marineEN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marineEN1 1">
        <a:dk1>
          <a:srgbClr val="000000"/>
        </a:dk1>
        <a:lt1>
          <a:srgbClr val="FFFFFF"/>
        </a:lt1>
        <a:dk2>
          <a:srgbClr val="E17000"/>
        </a:dk2>
        <a:lt2>
          <a:srgbClr val="9ACCD4"/>
        </a:lt2>
        <a:accent1>
          <a:srgbClr val="0E61AA"/>
        </a:accent1>
        <a:accent2>
          <a:srgbClr val="9ACCD4"/>
        </a:accent2>
        <a:accent3>
          <a:srgbClr val="FFFFFF"/>
        </a:accent3>
        <a:accent4>
          <a:srgbClr val="000000"/>
        </a:accent4>
        <a:accent5>
          <a:srgbClr val="AAB7D2"/>
        </a:accent5>
        <a:accent6>
          <a:srgbClr val="8BB9C0"/>
        </a:accent6>
        <a:hlink>
          <a:srgbClr val="004228"/>
        </a:hlink>
        <a:folHlink>
          <a:srgbClr val="E17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910</Words>
  <Application>Microsoft Office PowerPoint</Application>
  <PresentationFormat>On-screen Show (4:3)</PresentationFormat>
  <Paragraphs>150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marineEN1</vt:lpstr>
      <vt:lpstr>Structured  MACHC reporting  to IRCC and IHB over 2015</vt:lpstr>
      <vt:lpstr>PowerPoint Presentation</vt:lpstr>
      <vt:lpstr>PowerPoint Presentation</vt:lpstr>
      <vt:lpstr>PowerPoint Presentation</vt:lpstr>
      <vt:lpstr>IRCC7/05: IHO Work Programme </vt:lpstr>
      <vt:lpstr>IRCC7/07: Performance Indicators</vt:lpstr>
      <vt:lpstr>Proposal for the WP-elements, WPI and SPI</vt:lpstr>
      <vt:lpstr>PowerPoint Presentation</vt:lpstr>
      <vt:lpstr>IRCC7/05: IHO Work Programme 1</vt:lpstr>
      <vt:lpstr>IRCC7/05: IHO Work Programme 1</vt:lpstr>
      <vt:lpstr>IRCC7/05: IHO Work Programme 2</vt:lpstr>
      <vt:lpstr>IRCC7/05: IHO Work Programme 3</vt:lpstr>
      <vt:lpstr>IRCC7/05: IHO Work Programme 3</vt:lpstr>
      <vt:lpstr>IRCC7/07: Performance Indicators</vt:lpstr>
      <vt:lpstr>IRCC7/07: Performance Indicators for IRCC</vt:lpstr>
      <vt:lpstr>IRCC7/07: Performance Indicators for WEND</vt:lpstr>
      <vt:lpstr>IRCC7/07: Performance Indicators for CBSC</vt:lpstr>
      <vt:lpstr>PowerPoint Presentation</vt:lpstr>
    </vt:vector>
  </TitlesOfParts>
  <Company>Ministerie van Defensie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ud0h4b5</dc:creator>
  <cp:lastModifiedBy>Donck, MCJ, van der, KTZ, CDC/NLDA/IDL</cp:lastModifiedBy>
  <cp:revision>157</cp:revision>
  <cp:lastPrinted>2015-12-03T15:06:46Z</cp:lastPrinted>
  <dcterms:created xsi:type="dcterms:W3CDTF">2010-02-03T15:06:20Z</dcterms:created>
  <dcterms:modified xsi:type="dcterms:W3CDTF">2015-12-04T17:10:41Z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uteur">
    <vt:lpwstr>L.L. Dorst</vt:lpwstr>
  </property>
  <property fmtid="{D5CDD505-2E9C-101B-9397-08002B2CF9AE}" pid="3" name="_Functie">
    <vt:lpwstr/>
  </property>
  <property fmtid="{D5CDD505-2E9C-101B-9397-08002B2CF9AE}" pid="4" name="_Titel">
    <vt:lpwstr>AN ALGORITHMIC SOLUTION </vt:lpwstr>
  </property>
  <property fmtid="{D5CDD505-2E9C-101B-9397-08002B2CF9AE}" pid="5" name="_SubTitel">
    <vt:lpwstr>TO THE RANDOMNESS OF EQUITABLE BOUNDARY LINES</vt:lpwstr>
  </property>
  <property fmtid="{D5CDD505-2E9C-101B-9397-08002B2CF9AE}" pid="6" name="_RvEBenaming">
    <vt:lpwstr>Hydrographic Service</vt:lpwstr>
  </property>
  <property fmtid="{D5CDD505-2E9C-101B-9397-08002B2CF9AE}" pid="7" name="_Afdeling">
    <vt:lpwstr/>
  </property>
  <property fmtid="{D5CDD505-2E9C-101B-9397-08002B2CF9AE}" pid="8" name="_Merking">
    <vt:lpwstr/>
  </property>
  <property fmtid="{D5CDD505-2E9C-101B-9397-08002B2CF9AE}" pid="9" name="_Rubricering">
    <vt:lpwstr/>
  </property>
  <property fmtid="{D5CDD505-2E9C-101B-9397-08002B2CF9AE}" pid="10" name="_Beleidsterrein">
    <vt:lpwstr>2</vt:lpwstr>
  </property>
  <property fmtid="{D5CDD505-2E9C-101B-9397-08002B2CF9AE}" pid="11" name="_LogoTaal">
    <vt:lpwstr>2</vt:lpwstr>
  </property>
  <property fmtid="{D5CDD505-2E9C-101B-9397-08002B2CF9AE}" pid="12" name="_RubriceringTaal">
    <vt:lpwstr>2</vt:lpwstr>
  </property>
  <property fmtid="{D5CDD505-2E9C-101B-9397-08002B2CF9AE}" pid="13" name="_PresentatieType">
    <vt:lpwstr>1</vt:lpwstr>
  </property>
</Properties>
</file>