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4"/>
  </p:notesMasterIdLst>
  <p:handoutMasterIdLst>
    <p:handoutMasterId r:id="rId15"/>
  </p:handoutMasterIdLst>
  <p:sldIdLst>
    <p:sldId id="535" r:id="rId2"/>
    <p:sldId id="542" r:id="rId3"/>
    <p:sldId id="543" r:id="rId4"/>
    <p:sldId id="544" r:id="rId5"/>
    <p:sldId id="546" r:id="rId6"/>
    <p:sldId id="557" r:id="rId7"/>
    <p:sldId id="558" r:id="rId8"/>
    <p:sldId id="555" r:id="rId9"/>
    <p:sldId id="556" r:id="rId10"/>
    <p:sldId id="547" r:id="rId11"/>
    <p:sldId id="553" r:id="rId12"/>
    <p:sldId id="554" r:id="rId13"/>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CCFF"/>
    <a:srgbClr val="F89400"/>
    <a:srgbClr val="B29EFA"/>
    <a:srgbClr val="BCADEB"/>
    <a:srgbClr val="C19DFB"/>
    <a:srgbClr val="908BF9"/>
    <a:srgbClr val="6699FF"/>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13" autoAdjust="0"/>
    <p:restoredTop sz="99537" autoAdjust="0"/>
  </p:normalViewPr>
  <p:slideViewPr>
    <p:cSldViewPr>
      <p:cViewPr>
        <p:scale>
          <a:sx n="70" d="100"/>
          <a:sy n="70" d="100"/>
        </p:scale>
        <p:origin x="-1363" y="-5"/>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AU"/>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AU"/>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AU"/>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2E4524A9-F5DF-446A-996E-8D8B47E1E4CB}" type="slidenum">
              <a:rPr lang="en-AU"/>
              <a:pPr>
                <a:defRPr/>
              </a:pPr>
              <a:t>‹nº›</a:t>
            </a:fld>
            <a:endParaRPr lang="en-AU"/>
          </a:p>
        </p:txBody>
      </p:sp>
    </p:spTree>
    <p:extLst>
      <p:ext uri="{BB962C8B-B14F-4D97-AF65-F5344CB8AC3E}">
        <p14:creationId xmlns="" xmlns:p14="http://schemas.microsoft.com/office/powerpoint/2010/main" val="34116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AU"/>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AU"/>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AU"/>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BB448944-4159-4F83-B19D-CF58034B39B6}" type="slidenum">
              <a:rPr lang="en-AU"/>
              <a:pPr>
                <a:defRPr/>
              </a:pPr>
              <a:t>‹nº›</a:t>
            </a:fld>
            <a:endParaRPr lang="en-AU"/>
          </a:p>
        </p:txBody>
      </p:sp>
    </p:spTree>
    <p:extLst>
      <p:ext uri="{BB962C8B-B14F-4D97-AF65-F5344CB8AC3E}">
        <p14:creationId xmlns="" xmlns:p14="http://schemas.microsoft.com/office/powerpoint/2010/main" val="3034811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body"/>
          </p:nvPr>
        </p:nvSpPr>
        <p:spPr>
          <a:xfrm>
            <a:off x="685800" y="4343400"/>
            <a:ext cx="5486040" cy="4114440"/>
          </a:xfrm>
          <a:prstGeom prst="rect">
            <a:avLst/>
          </a:prstGeom>
        </p:spPr>
        <p:txBody>
          <a:bodyPr/>
          <a:lstStyle/>
          <a:p>
            <a:endParaRPr/>
          </a:p>
        </p:txBody>
      </p:sp>
      <p:sp>
        <p:nvSpPr>
          <p:cNvPr id="155" name="TextShape 2"/>
          <p:cNvSpPr txBox="1"/>
          <p:nvPr/>
        </p:nvSpPr>
        <p:spPr>
          <a:xfrm>
            <a:off x="3884760" y="8685360"/>
            <a:ext cx="2971440" cy="456840"/>
          </a:xfrm>
          <a:prstGeom prst="rect">
            <a:avLst/>
          </a:prstGeom>
          <a:noFill/>
          <a:ln>
            <a:noFill/>
          </a:ln>
        </p:spPr>
        <p:txBody>
          <a:bodyPr anchor="b"/>
          <a:lstStyle/>
          <a:p>
            <a:pPr algn="r">
              <a:lnSpc>
                <a:spcPct val="100000"/>
              </a:lnSpc>
            </a:pPr>
            <a:fld id="{1E54771E-B18A-400D-A083-934B2350BF81}" type="slidenum">
              <a:rPr lang="pt-BR" sz="1200" strike="noStrike">
                <a:solidFill>
                  <a:srgbClr val="000000"/>
                </a:solidFill>
                <a:latin typeface="+mn-lt"/>
                <a:ea typeface="+mn-ea"/>
              </a:rPr>
              <a:pPr algn="r">
                <a:lnSpc>
                  <a:spcPct val="100000"/>
                </a:lnSpc>
              </a:pPr>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apositive de titre">
    <p:spTree>
      <p:nvGrpSpPr>
        <p:cNvPr id="1" name=""/>
        <p:cNvGrpSpPr/>
        <p:nvPr/>
      </p:nvGrpSpPr>
      <p:grpSpPr>
        <a:xfrm>
          <a:off x="0" y="0"/>
          <a:ext cx="0" cy="0"/>
          <a:chOff x="0" y="0"/>
          <a:chExt cx="0" cy="0"/>
        </a:xfrm>
      </p:grpSpPr>
      <p:grpSp>
        <p:nvGrpSpPr>
          <p:cNvPr id="3" name="Group 2"/>
          <p:cNvGrpSpPr>
            <a:grpSpLocks/>
          </p:cNvGrpSpPr>
          <p:nvPr/>
        </p:nvGrpSpPr>
        <p:grpSpPr bwMode="auto">
          <a:xfrm>
            <a:off x="0" y="20638"/>
            <a:ext cx="9148763" cy="6851650"/>
            <a:chOff x="1" y="0"/>
            <a:chExt cx="5763" cy="4316"/>
          </a:xfrm>
        </p:grpSpPr>
        <p:sp>
          <p:nvSpPr>
            <p:cNvPr id="4" name="Freeform 42"/>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 name="Freeform 43"/>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6" name="Freeform 44"/>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grpSp>
          <p:nvGrpSpPr>
            <p:cNvPr id="7" name="Group 6"/>
            <p:cNvGrpSpPr>
              <a:grpSpLocks/>
            </p:cNvGrpSpPr>
            <p:nvPr/>
          </p:nvGrpSpPr>
          <p:grpSpPr bwMode="auto">
            <a:xfrm>
              <a:off x="288" y="0"/>
              <a:ext cx="5098" cy="4316"/>
              <a:chOff x="288" y="0"/>
              <a:chExt cx="5098" cy="4316"/>
            </a:xfrm>
          </p:grpSpPr>
          <p:sp>
            <p:nvSpPr>
              <p:cNvPr id="27"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28"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29"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0"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1"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2"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3"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4"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5"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6"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7"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8"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9"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grpSp>
        <p:sp>
          <p:nvSpPr>
            <p:cNvPr id="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AU">
                <a:cs typeface="+mn-cs"/>
              </a:endParaRPr>
            </a:p>
          </p:txBody>
        </p:sp>
        <p:sp>
          <p:nvSpPr>
            <p:cNvPr id="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AU">
                <a:cs typeface="+mn-cs"/>
              </a:endParaRPr>
            </a:p>
          </p:txBody>
        </p:sp>
        <p:sp>
          <p:nvSpPr>
            <p:cNvPr id="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AU">
                <a:cs typeface="+mn-cs"/>
              </a:endParaRPr>
            </a:p>
          </p:txBody>
        </p:sp>
        <p:sp>
          <p:nvSpPr>
            <p:cNvPr id="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AU">
                <a:cs typeface="+mn-cs"/>
              </a:endParaRPr>
            </a:p>
          </p:txBody>
        </p:sp>
        <p:sp>
          <p:nvSpPr>
            <p:cNvPr id="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AU">
                <a:cs typeface="+mn-cs"/>
              </a:endParaRPr>
            </a:p>
          </p:txBody>
        </p:sp>
        <p:grpSp>
          <p:nvGrpSpPr>
            <p:cNvPr id="19" name="Group 31"/>
            <p:cNvGrpSpPr>
              <a:grpSpLocks/>
            </p:cNvGrpSpPr>
            <p:nvPr/>
          </p:nvGrpSpPr>
          <p:grpSpPr bwMode="auto">
            <a:xfrm>
              <a:off x="1" y="392"/>
              <a:ext cx="5758" cy="1571"/>
              <a:chOff x="1" y="392"/>
              <a:chExt cx="5758" cy="1571"/>
            </a:xfrm>
          </p:grpSpPr>
          <p:sp>
            <p:nvSpPr>
              <p:cNvPr id="22" name="Line 32"/>
              <p:cNvSpPr>
                <a:spLocks noChangeShapeType="1"/>
              </p:cNvSpPr>
              <p:nvPr/>
            </p:nvSpPr>
            <p:spPr bwMode="hidden">
              <a:xfrm>
                <a:off x="1" y="784"/>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3" name="Line 33"/>
              <p:cNvSpPr>
                <a:spLocks noChangeShapeType="1"/>
              </p:cNvSpPr>
              <p:nvPr/>
            </p:nvSpPr>
            <p:spPr bwMode="hidden">
              <a:xfrm>
                <a:off x="1" y="1963"/>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4" name="Line 34"/>
              <p:cNvSpPr>
                <a:spLocks noChangeShapeType="1"/>
              </p:cNvSpPr>
              <p:nvPr/>
            </p:nvSpPr>
            <p:spPr bwMode="hidden">
              <a:xfrm>
                <a:off x="1" y="1570"/>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5" name="Line 35"/>
              <p:cNvSpPr>
                <a:spLocks noChangeShapeType="1"/>
              </p:cNvSpPr>
              <p:nvPr/>
            </p:nvSpPr>
            <p:spPr bwMode="hidden">
              <a:xfrm>
                <a:off x="1" y="1177"/>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6" name="Line 36"/>
              <p:cNvSpPr>
                <a:spLocks noChangeShapeType="1"/>
              </p:cNvSpPr>
              <p:nvPr/>
            </p:nvSpPr>
            <p:spPr bwMode="hidden">
              <a:xfrm>
                <a:off x="1" y="392"/>
                <a:ext cx="5758" cy="0"/>
              </a:xfrm>
              <a:prstGeom prst="line">
                <a:avLst/>
              </a:prstGeom>
              <a:noFill/>
              <a:ln w="15875">
                <a:solidFill>
                  <a:schemeClr val="bg1"/>
                </a:solidFill>
                <a:round/>
                <a:headEnd/>
                <a:tailEnd/>
              </a:ln>
              <a:effectLst/>
            </p:spPr>
            <p:txBody>
              <a:bodyPr/>
              <a:lstStyle/>
              <a:p>
                <a:pPr>
                  <a:defRPr/>
                </a:pPr>
                <a:endParaRPr lang="en-AU">
                  <a:cs typeface="+mn-cs"/>
                </a:endParaRPr>
              </a:p>
            </p:txBody>
          </p:sp>
        </p:grpSp>
        <p:sp>
          <p:nvSpPr>
            <p:cNvPr id="20"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AU">
                <a:cs typeface="+mn-cs"/>
              </a:endParaRPr>
            </a:p>
          </p:txBody>
        </p:sp>
        <p:sp>
          <p:nvSpPr>
            <p:cNvPr id="21"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AU">
                <a:cs typeface="+mn-cs"/>
              </a:endParaRPr>
            </a:p>
          </p:txBody>
        </p:sp>
      </p:grpSp>
      <p:pic>
        <p:nvPicPr>
          <p:cNvPr id="40" name="Picture 78" descr="IHO Colour-transparent-small.gif"/>
          <p:cNvPicPr>
            <a:picLocks noChangeAspect="1"/>
          </p:cNvPicPr>
          <p:nvPr/>
        </p:nvPicPr>
        <p:blipFill>
          <a:blip r:embed="rId2" cstate="print"/>
          <a:srcRect/>
          <a:stretch>
            <a:fillRect/>
          </a:stretch>
        </p:blipFill>
        <p:spPr bwMode="auto">
          <a:xfrm>
            <a:off x="4006850" y="415925"/>
            <a:ext cx="812800" cy="1079500"/>
          </a:xfrm>
          <a:prstGeom prst="rect">
            <a:avLst/>
          </a:prstGeom>
          <a:noFill/>
          <a:ln w="9525">
            <a:noFill/>
            <a:miter lim="800000"/>
            <a:headEnd/>
            <a:tailEnd/>
          </a:ln>
        </p:spPr>
      </p:pic>
      <p:sp>
        <p:nvSpPr>
          <p:cNvPr id="41" name="Rectangle 40"/>
          <p:cNvSpPr/>
          <p:nvPr/>
        </p:nvSpPr>
        <p:spPr>
          <a:xfrm>
            <a:off x="2041525" y="1490663"/>
            <a:ext cx="4803775" cy="400050"/>
          </a:xfrm>
          <a:prstGeom prst="rect">
            <a:avLst/>
          </a:prstGeom>
        </p:spPr>
        <p:txBody>
          <a:bodyPr wrap="none">
            <a:spAutoFit/>
          </a:bodyPr>
          <a:lstStyle/>
          <a:p>
            <a:pPr>
              <a:defRPr/>
            </a:pPr>
            <a:r>
              <a:rPr lang="en-US" sz="2000" dirty="0">
                <a:solidFill>
                  <a:srgbClr val="FFFF00"/>
                </a:solidFill>
                <a:effectLst>
                  <a:outerShdw blurRad="38100" dist="38100" dir="2700000" algn="tl">
                    <a:srgbClr val="000000"/>
                  </a:outerShdw>
                </a:effectLst>
                <a:latin typeface="+mn-lt"/>
                <a:cs typeface="+mn-cs"/>
              </a:rPr>
              <a:t>Hydrographic Services and Standards Committee</a:t>
            </a:r>
            <a:endParaRPr lang="en-AU" sz="2000" dirty="0">
              <a:solidFill>
                <a:srgbClr val="FFFF00"/>
              </a:solidFill>
              <a:effectLst>
                <a:outerShdw blurRad="38100" dist="38100" dir="2700000" algn="tl">
                  <a:srgbClr val="000000"/>
                </a:outerShdw>
              </a:effectLst>
              <a:latin typeface="+mn-lt"/>
              <a:cs typeface="+mn-cs"/>
            </a:endParaRPr>
          </a:p>
        </p:txBody>
      </p:sp>
      <p:sp>
        <p:nvSpPr>
          <p:cNvPr id="588840" name="Rectangle 40"/>
          <p:cNvSpPr>
            <a:spLocks noGrp="1" noChangeArrowheads="1"/>
          </p:cNvSpPr>
          <p:nvPr>
            <p:ph type="subTitle" sz="quarter" idx="1"/>
          </p:nvPr>
        </p:nvSpPr>
        <p:spPr>
          <a:xfrm>
            <a:off x="1275946" y="2564904"/>
            <a:ext cx="6400800" cy="3163958"/>
          </a:xfrm>
        </p:spPr>
        <p:txBody>
          <a:bodyPr/>
          <a:lstStyle>
            <a:lvl1pPr marL="0" indent="0" algn="ctr">
              <a:spcBef>
                <a:spcPts val="1200"/>
              </a:spcBef>
              <a:spcAft>
                <a:spcPts val="600"/>
              </a:spcAft>
              <a:buFont typeface="Wingdings" pitchFamily="2" charset="2"/>
              <a:buNone/>
              <a:defRPr sz="2400"/>
            </a:lvl1pPr>
          </a:lstStyle>
          <a:p>
            <a:r>
              <a:rPr lang="fr-FR" smtClean="0"/>
              <a:t>Cliquez pour modifier le style des sous-titres du masque</a:t>
            </a:r>
            <a:endParaRPr lang="en-AU" dirty="0"/>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57042" y="277813"/>
            <a:ext cx="7429500" cy="1139825"/>
          </a:xfrm>
        </p:spPr>
        <p:txBody>
          <a:bodyPr/>
          <a:lstStyle>
            <a:lvl1pPr algn="l" defTabSz="720000">
              <a:defRPr/>
            </a:lvl1pPr>
          </a:lstStyle>
          <a:p>
            <a:r>
              <a:rPr lang="fr-FR" smtClean="0"/>
              <a:t>Cliquez pour modifier le style du titre</a:t>
            </a:r>
            <a:endParaRPr lang="en-AU" dirty="0"/>
          </a:p>
        </p:txBody>
      </p:sp>
      <p:sp>
        <p:nvSpPr>
          <p:cNvPr id="3" name="Content Placeholder 2"/>
          <p:cNvSpPr>
            <a:spLocks noGrp="1"/>
          </p:cNvSpPr>
          <p:nvPr>
            <p:ph idx="1"/>
          </p:nvPr>
        </p:nvSpPr>
        <p:spPr>
          <a:xfrm>
            <a:off x="774853" y="1600200"/>
            <a:ext cx="7488237" cy="4530725"/>
          </a:xfrm>
        </p:spPr>
        <p:txBody>
          <a:bodyPr/>
          <a:lstStyle>
            <a:lvl1pPr marL="363538" indent="-363538">
              <a:defRPr/>
            </a:lvl1pPr>
            <a:lvl2pPr marL="538163" indent="-174625">
              <a:defRPr/>
            </a:lvl2pPr>
            <a:lvl3pPr marL="901700" indent="-185738">
              <a:defRPr/>
            </a:lvl3pPr>
            <a:lvl4pPr marL="1077913" indent="-176213">
              <a:defRPr/>
            </a:lvl4pPr>
            <a:lvl5pPr marL="1252538" indent="-174625">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Content Placeholder 2"/>
          <p:cNvSpPr>
            <a:spLocks noGrp="1"/>
          </p:cNvSpPr>
          <p:nvPr>
            <p:ph sz="half" idx="1"/>
          </p:nvPr>
        </p:nvSpPr>
        <p:spPr>
          <a:xfrm>
            <a:off x="900113" y="1600200"/>
            <a:ext cx="366712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
        <p:nvSpPr>
          <p:cNvPr id="4" name="Content Placeholder 3"/>
          <p:cNvSpPr>
            <a:spLocks noGrp="1"/>
          </p:cNvSpPr>
          <p:nvPr>
            <p:ph sz="half" idx="2"/>
          </p:nvPr>
        </p:nvSpPr>
        <p:spPr>
          <a:xfrm>
            <a:off x="4719638" y="1600200"/>
            <a:ext cx="366871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Rectangle 40"/>
          <p:cNvSpPr>
            <a:spLocks noGrp="1" noChangeArrowheads="1"/>
          </p:cNvSpPr>
          <p:nvPr>
            <p:ph type="dt" sz="half" idx="10"/>
          </p:nvPr>
        </p:nvSpPr>
        <p:spPr>
          <a:xfrm>
            <a:off x="457200" y="6243638"/>
            <a:ext cx="2133600" cy="457200"/>
          </a:xfrm>
          <a:prstGeom prst="rect">
            <a:avLst/>
          </a:prstGeom>
        </p:spPr>
        <p:txBody>
          <a:bodyPr/>
          <a:lstStyle>
            <a:lvl1pPr>
              <a:defRPr>
                <a:cs typeface="+mn-cs"/>
              </a:defRPr>
            </a:lvl1pPr>
          </a:lstStyle>
          <a:p>
            <a:pPr>
              <a:defRPr/>
            </a:pPr>
            <a:endParaRPr lang="en-AU"/>
          </a:p>
        </p:txBody>
      </p:sp>
      <p:sp>
        <p:nvSpPr>
          <p:cNvPr id="6" name="Rectangle 41"/>
          <p:cNvSpPr>
            <a:spLocks noGrp="1" noChangeArrowheads="1"/>
          </p:cNvSpPr>
          <p:nvPr>
            <p:ph type="ftr" sz="quarter" idx="11"/>
          </p:nvPr>
        </p:nvSpPr>
        <p:spPr>
          <a:xfrm>
            <a:off x="3124200" y="6248400"/>
            <a:ext cx="2895600" cy="457200"/>
          </a:xfrm>
          <a:prstGeom prst="rect">
            <a:avLst/>
          </a:prstGeom>
        </p:spPr>
        <p:txBody>
          <a:bodyPr/>
          <a:lstStyle>
            <a:lvl1pPr>
              <a:defRPr>
                <a:cs typeface="+mn-cs"/>
              </a:defRPr>
            </a:lvl1pPr>
          </a:lstStyle>
          <a:p>
            <a:pPr>
              <a:defRPr/>
            </a:pPr>
            <a:endParaRPr lang="en-AU"/>
          </a:p>
        </p:txBody>
      </p:sp>
      <p:sp>
        <p:nvSpPr>
          <p:cNvPr id="7" name="Rectangle 42"/>
          <p:cNvSpPr>
            <a:spLocks noGrp="1" noChangeArrowheads="1"/>
          </p:cNvSpPr>
          <p:nvPr>
            <p:ph type="sldNum" sz="quarter" idx="12"/>
          </p:nvPr>
        </p:nvSpPr>
        <p:spPr>
          <a:xfrm>
            <a:off x="6553200" y="6243638"/>
            <a:ext cx="2133600" cy="457200"/>
          </a:xfrm>
          <a:prstGeom prst="rect">
            <a:avLst/>
          </a:prstGeom>
        </p:spPr>
        <p:txBody>
          <a:bodyPr/>
          <a:lstStyle>
            <a:lvl1pPr>
              <a:defRPr>
                <a:cs typeface="+mn-cs"/>
              </a:defRPr>
            </a:lvl1pPr>
          </a:lstStyle>
          <a:p>
            <a:pPr>
              <a:defRPr/>
            </a:pPr>
            <a:fld id="{B0F24AB1-61A3-4743-BAF4-DC479DBC4E95}" type="slidenum">
              <a:rPr lang="en-AU"/>
              <a:pPr>
                <a:defRPr/>
              </a:pPr>
              <a:t>‹nº›</a:t>
            </a:fld>
            <a:endParaRPr lang="en-A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63" y="0"/>
            <a:ext cx="9148763" cy="6851650"/>
            <a:chOff x="1" y="0"/>
            <a:chExt cx="5763" cy="4316"/>
          </a:xfrm>
        </p:grpSpPr>
        <p:sp>
          <p:nvSpPr>
            <p:cNvPr id="5877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877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877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grpSp>
          <p:nvGrpSpPr>
            <p:cNvPr id="1033" name="Group 6"/>
            <p:cNvGrpSpPr>
              <a:grpSpLocks/>
            </p:cNvGrpSpPr>
            <p:nvPr/>
          </p:nvGrpSpPr>
          <p:grpSpPr bwMode="auto">
            <a:xfrm>
              <a:off x="288" y="0"/>
              <a:ext cx="5098" cy="4316"/>
              <a:chOff x="288" y="0"/>
              <a:chExt cx="5098" cy="4316"/>
            </a:xfrm>
          </p:grpSpPr>
          <p:sp>
            <p:nvSpPr>
              <p:cNvPr id="587783"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4"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5"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6"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7"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8"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9"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0"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1"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2"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3"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4"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5"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grpSp>
        <p:sp>
          <p:nvSpPr>
            <p:cNvPr id="5877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877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877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58779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AU">
                <a:cs typeface="+mn-cs"/>
              </a:endParaRPr>
            </a:p>
          </p:txBody>
        </p:sp>
        <p:sp>
          <p:nvSpPr>
            <p:cNvPr id="58780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AU">
                <a:cs typeface="+mn-cs"/>
              </a:endParaRPr>
            </a:p>
          </p:txBody>
        </p:sp>
        <p:sp>
          <p:nvSpPr>
            <p:cNvPr id="5878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58780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AU">
                <a:cs typeface="+mn-cs"/>
              </a:endParaRPr>
            </a:p>
          </p:txBody>
        </p:sp>
        <p:sp>
          <p:nvSpPr>
            <p:cNvPr id="58780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AU">
                <a:cs typeface="+mn-cs"/>
              </a:endParaRPr>
            </a:p>
          </p:txBody>
        </p:sp>
        <p:sp>
          <p:nvSpPr>
            <p:cNvPr id="58780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0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0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AU">
                <a:cs typeface="+mn-cs"/>
              </a:endParaRPr>
            </a:p>
          </p:txBody>
        </p:sp>
        <p:grpSp>
          <p:nvGrpSpPr>
            <p:cNvPr id="1045" name="Group 31"/>
            <p:cNvGrpSpPr>
              <a:grpSpLocks/>
            </p:cNvGrpSpPr>
            <p:nvPr/>
          </p:nvGrpSpPr>
          <p:grpSpPr bwMode="auto">
            <a:xfrm>
              <a:off x="1" y="392"/>
              <a:ext cx="5758" cy="1571"/>
              <a:chOff x="1" y="392"/>
              <a:chExt cx="5758" cy="1571"/>
            </a:xfrm>
          </p:grpSpPr>
          <p:sp>
            <p:nvSpPr>
              <p:cNvPr id="587808" name="Line 32"/>
              <p:cNvSpPr>
                <a:spLocks noChangeShapeType="1"/>
              </p:cNvSpPr>
              <p:nvPr/>
            </p:nvSpPr>
            <p:spPr bwMode="hidden">
              <a:xfrm>
                <a:off x="1" y="784"/>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09" name="Line 33"/>
              <p:cNvSpPr>
                <a:spLocks noChangeShapeType="1"/>
              </p:cNvSpPr>
              <p:nvPr/>
            </p:nvSpPr>
            <p:spPr bwMode="hidden">
              <a:xfrm>
                <a:off x="1" y="1963"/>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10" name="Line 34"/>
              <p:cNvSpPr>
                <a:spLocks noChangeShapeType="1"/>
              </p:cNvSpPr>
              <p:nvPr/>
            </p:nvSpPr>
            <p:spPr bwMode="hidden">
              <a:xfrm>
                <a:off x="1" y="1570"/>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11" name="Line 35"/>
              <p:cNvSpPr>
                <a:spLocks noChangeShapeType="1"/>
              </p:cNvSpPr>
              <p:nvPr/>
            </p:nvSpPr>
            <p:spPr bwMode="hidden">
              <a:xfrm>
                <a:off x="1" y="1177"/>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12" name="Line 36"/>
              <p:cNvSpPr>
                <a:spLocks noChangeShapeType="1"/>
              </p:cNvSpPr>
              <p:nvPr/>
            </p:nvSpPr>
            <p:spPr bwMode="hidden">
              <a:xfrm>
                <a:off x="1" y="392"/>
                <a:ext cx="5758" cy="0"/>
              </a:xfrm>
              <a:prstGeom prst="line">
                <a:avLst/>
              </a:prstGeom>
              <a:noFill/>
              <a:ln w="15875">
                <a:solidFill>
                  <a:schemeClr val="bg1"/>
                </a:solidFill>
                <a:round/>
                <a:headEnd/>
                <a:tailEnd/>
              </a:ln>
              <a:effectLst/>
            </p:spPr>
            <p:txBody>
              <a:bodyPr/>
              <a:lstStyle/>
              <a:p>
                <a:pPr>
                  <a:defRPr/>
                </a:pPr>
                <a:endParaRPr lang="en-AU">
                  <a:cs typeface="+mn-cs"/>
                </a:endParaRPr>
              </a:p>
            </p:txBody>
          </p:sp>
        </p:grpSp>
        <p:sp>
          <p:nvSpPr>
            <p:cNvPr id="58781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AU">
                <a:cs typeface="+mn-cs"/>
              </a:endParaRPr>
            </a:p>
          </p:txBody>
        </p:sp>
        <p:sp>
          <p:nvSpPr>
            <p:cNvPr id="58781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AU">
                <a:cs typeface="+mn-cs"/>
              </a:endParaRPr>
            </a:p>
          </p:txBody>
        </p:sp>
      </p:grpSp>
      <p:sp>
        <p:nvSpPr>
          <p:cNvPr id="587815" name="Rectangle 39"/>
          <p:cNvSpPr>
            <a:spLocks noGrp="1" noChangeArrowheads="1"/>
          </p:cNvSpPr>
          <p:nvPr>
            <p:ph type="title"/>
          </p:nvPr>
        </p:nvSpPr>
        <p:spPr bwMode="auto">
          <a:xfrm>
            <a:off x="857250" y="277813"/>
            <a:ext cx="74295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AU" dirty="0" smtClean="0"/>
          </a:p>
        </p:txBody>
      </p:sp>
      <p:sp>
        <p:nvSpPr>
          <p:cNvPr id="587819" name="Rectangle 43"/>
          <p:cNvSpPr>
            <a:spLocks noGrp="1" noChangeArrowheads="1"/>
          </p:cNvSpPr>
          <p:nvPr>
            <p:ph type="body" idx="1"/>
          </p:nvPr>
        </p:nvSpPr>
        <p:spPr bwMode="auto">
          <a:xfrm>
            <a:off x="900113" y="1600200"/>
            <a:ext cx="7488237"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 Second level</a:t>
            </a:r>
          </a:p>
          <a:p>
            <a:pPr lvl="2"/>
            <a:r>
              <a:rPr lang="en-US" noProof="0" dirty="0" smtClean="0"/>
              <a:t>Third level</a:t>
            </a:r>
          </a:p>
          <a:p>
            <a:pPr lvl="3"/>
            <a:r>
              <a:rPr lang="en-US" noProof="0" dirty="0" smtClean="0"/>
              <a:t>Fourth level</a:t>
            </a:r>
          </a:p>
          <a:p>
            <a:pPr lvl="4"/>
            <a:r>
              <a:rPr lang="en-US" noProof="0" dirty="0" smtClean="0"/>
              <a:t>Fifth level</a:t>
            </a:r>
            <a:endParaRPr lang="en-AU" dirty="0" smtClean="0"/>
          </a:p>
        </p:txBody>
      </p:sp>
      <p:pic>
        <p:nvPicPr>
          <p:cNvPr id="1029" name="Picture 43" descr="IHO Colour-transparent-small.gif"/>
          <p:cNvPicPr>
            <a:picLocks noChangeAspect="1"/>
          </p:cNvPicPr>
          <p:nvPr/>
        </p:nvPicPr>
        <p:blipFill>
          <a:blip r:embed="rId13" cstate="print"/>
          <a:srcRect/>
          <a:stretch>
            <a:fillRect/>
          </a:stretch>
        </p:blipFill>
        <p:spPr bwMode="auto">
          <a:xfrm>
            <a:off x="90488" y="6173788"/>
            <a:ext cx="438150" cy="5810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2" r:id="rId1"/>
    <p:sldLayoutId id="2147483713" r:id="rId2"/>
    <p:sldLayoutId id="2147483704" r:id="rId3"/>
    <p:sldLayoutId id="2147483714" r:id="rId4"/>
    <p:sldLayoutId id="2147483705" r:id="rId5"/>
    <p:sldLayoutId id="2147483706" r:id="rId6"/>
    <p:sldLayoutId id="2147483707" r:id="rId7"/>
    <p:sldLayoutId id="2147483708" r:id="rId8"/>
    <p:sldLayoutId id="2147483709" r:id="rId9"/>
    <p:sldLayoutId id="2147483710" r:id="rId10"/>
    <p:sldLayoutId id="2147483711" r:id="rId11"/>
  </p:sldLayoutIdLst>
  <p:transition>
    <p:wipe dir="d"/>
  </p:transition>
  <p:timing>
    <p:tnLst>
      <p:par>
        <p:cTn id="1" dur="indefinite" restart="never" nodeType="tmRoot"/>
      </p:par>
    </p:tnLst>
  </p:timing>
  <p:txStyles>
    <p:titleStyle>
      <a:lvl1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2pPr>
      <a:lvl3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3pPr>
      <a:lvl4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4pPr>
      <a:lvl5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p:titleStyle>
    <p:bodyStyle>
      <a:lvl1pPr marL="450850" indent="-450850" algn="l" rtl="0" eaLnBrk="1" fontAlgn="base" hangingPunct="1">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622300" indent="-171450" algn="l" rtl="0" eaLnBrk="1" fontAlgn="base" hangingPunct="1">
        <a:spcBef>
          <a:spcPts val="600"/>
        </a:spcBef>
        <a:spcAft>
          <a:spcPts val="600"/>
        </a:spcAft>
        <a:buClr>
          <a:srgbClr val="FFFF00"/>
        </a:buClr>
        <a:buSzPct val="60000"/>
        <a:buFont typeface="Arial Narrow"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1" fontAlgn="base" hangingPunct="1">
        <a:spcBef>
          <a:spcPts val="600"/>
        </a:spcBef>
        <a:spcAft>
          <a:spcPts val="600"/>
        </a:spcAft>
        <a:buClr>
          <a:srgbClr val="FFFF00"/>
        </a:buClr>
        <a:buSzPct val="60000"/>
        <a:buFont typeface="Arial Narrow" pitchFamily="34" charset="0"/>
        <a:buChar char="–"/>
        <a:defRPr sz="2400">
          <a:solidFill>
            <a:srgbClr val="FFFF00"/>
          </a:solidFill>
          <a:effectLst>
            <a:outerShdw blurRad="38100" dist="38100" dir="2700000" algn="tl">
              <a:srgbClr val="000000"/>
            </a:outerShdw>
          </a:effectLst>
          <a:latin typeface="+mn-lt"/>
        </a:defRPr>
      </a:lvl3pPr>
      <a:lvl4pPr marL="1166813" indent="-185738" algn="l" rtl="0" eaLnBrk="1" fontAlgn="base" hangingPunct="1">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4pPr>
      <a:lvl5pPr marL="1338263" indent="-171450" algn="l" rtl="0" eaLnBrk="1" fontAlgn="base" hangingPunct="1">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2225071"/>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7th MEETING OF THE IHO HYDROGRAPHIC SERVICES AND STANDARDS COMMITTEE (HSSC)</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Busan</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Republic of Korea, 10-13 November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533400" y="685800"/>
            <a:ext cx="8001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Relations with Stakeholders</a:t>
            </a:r>
            <a:endParaRPr kumimoji="0" lang="pt-BR" sz="24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The Committee acknowledged that the relations with stakeholders are a strategic issue to be considered by the HSSC Chair Group in its contribution to the revision of the IHO Strategic Plan.</a:t>
            </a:r>
            <a:endParaRPr kumimoji="0" lang="pt-BR" sz="24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The Committee noted the areas of common interest between the IHO and the International Cable Protection Committee (ICPC), and welcomed the possible contribution through the ICPC of bathymetric data to the IHO Data Centre for Digital Bathymetry, in the context of the development of trusted crowd-sourced bathymetry.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The Committee supported the proposal of the ICPC to develop a Memorandum of Understanding between the IHO and the ICPC.</a:t>
            </a:r>
            <a:endParaRPr kumimoji="0" lang="en-US" sz="2400" b="0"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609600" y="2137395"/>
            <a:ext cx="7696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Contribution of the Republic of Korea</a:t>
            </a:r>
            <a:endParaRPr kumimoji="0" lang="pt-BR" sz="24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The Committee commended the significant contribution of KHOA to the development of IHO web services through the </a:t>
            </a:r>
            <a:r>
              <a:rPr kumimoji="0" lang="en-US" sz="2400" b="0" i="0" u="none" strike="noStrike" cap="none" normalizeH="0" baseline="0" dirty="0" err="1" smtClean="0">
                <a:ln>
                  <a:noFill/>
                </a:ln>
                <a:solidFill>
                  <a:schemeClr val="tx1"/>
                </a:solidFill>
                <a:effectLst/>
                <a:latin typeface="Cambria" pitchFamily="18" charset="0"/>
                <a:ea typeface="Times New Roman" pitchFamily="18" charset="0"/>
                <a:cs typeface="Times New Roman" pitchFamily="18" charset="0"/>
              </a:rPr>
              <a:t>INToGIS</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project, which aims to develop a GIS-based version of S-11 Part B - </a:t>
            </a:r>
            <a:r>
              <a:rPr kumimoji="0" lang="en-US" sz="24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Catalogue of International (INT) Charts</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and the Digital Reference Tool for Cartographers (DRTC). </a:t>
            </a:r>
            <a:endParaRPr kumimoji="0" lang="en-US" sz="2400" b="0"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838200" y="457200"/>
            <a:ext cx="7549800" cy="6172200"/>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tIns="152280" bIns="76320" anchor="ctr"/>
          <a:lstStyle/>
          <a:p>
            <a:pPr algn="ctr">
              <a:lnSpc>
                <a:spcPct val="100000"/>
              </a:lnSpc>
            </a:pPr>
            <a:r>
              <a:rPr lang="pt-BR" sz="2800" b="1" strike="noStrike" dirty="0" smtClean="0">
                <a:latin typeface="Cambria" pitchFamily="18" charset="0"/>
                <a:ea typeface="Cambria Math" pitchFamily="18" charset="0"/>
              </a:rPr>
              <a:t>   </a:t>
            </a:r>
            <a:r>
              <a:rPr lang="pt-BR" sz="2800" b="1" strike="noStrike" dirty="0">
                <a:latin typeface="Cambria" pitchFamily="18" charset="0"/>
                <a:ea typeface="Cambria Math" pitchFamily="18" charset="0"/>
              </a:rPr>
              <a:t>DATE &amp; LOCATION OF THE NEXT MEETINGS</a:t>
            </a:r>
            <a:endParaRPr sz="2800" dirty="0">
              <a:latin typeface="Cambria" pitchFamily="18" charset="0"/>
              <a:ea typeface="Cambria Math" pitchFamily="18" charset="0"/>
            </a:endParaRPr>
          </a:p>
          <a:p>
            <a:pPr algn="just">
              <a:lnSpc>
                <a:spcPct val="100000"/>
              </a:lnSpc>
            </a:pPr>
            <a:endParaRPr sz="2800" dirty="0">
              <a:latin typeface="Cambria" pitchFamily="18" charset="0"/>
              <a:ea typeface="Cambria Math" pitchFamily="18" charset="0"/>
            </a:endParaRPr>
          </a:p>
          <a:p>
            <a:pPr algn="just"/>
            <a:r>
              <a:rPr lang="en-US" sz="2800" dirty="0" smtClean="0">
                <a:latin typeface="Cambria" pitchFamily="18" charset="0"/>
                <a:ea typeface="Cambria Math" pitchFamily="18" charset="0"/>
              </a:rPr>
              <a:t>The next meeting of the HSSC (HSSC-8), will take place from 14 to 18 November 2016, in Monaco</a:t>
            </a:r>
            <a:r>
              <a:rPr lang="en-US" sz="2800" dirty="0" smtClean="0">
                <a:latin typeface="Cambria" pitchFamily="18" charset="0"/>
                <a:ea typeface="Cambria Math" pitchFamily="18" charset="0"/>
              </a:rPr>
              <a:t>.</a:t>
            </a:r>
          </a:p>
          <a:p>
            <a:pPr algn="just"/>
            <a:endParaRPr lang="en-US" sz="2800" dirty="0" smtClean="0">
              <a:latin typeface="Cambria" pitchFamily="18" charset="0"/>
              <a:ea typeface="Cambria Math" pitchFamily="18" charset="0"/>
            </a:endParaRPr>
          </a:p>
          <a:p>
            <a:pPr algn="just"/>
            <a:r>
              <a:rPr lang="en-US" sz="2800" dirty="0" smtClean="0">
                <a:latin typeface="Cambria" pitchFamily="18" charset="0"/>
                <a:ea typeface="Cambria Math" pitchFamily="18" charset="0"/>
              </a:rPr>
              <a:t> </a:t>
            </a:r>
            <a:r>
              <a:rPr lang="en-US" sz="2800" dirty="0" smtClean="0">
                <a:latin typeface="Cambria" pitchFamily="18" charset="0"/>
                <a:ea typeface="Cambria Math" pitchFamily="18" charset="0"/>
              </a:rPr>
              <a:t>HSSC-9 (Ottawa, Canada); HSSC- 10 (Rostock Germany).</a:t>
            </a:r>
            <a:endParaRPr lang="pt-BR" sz="2800" dirty="0" smtClean="0">
              <a:latin typeface="Cambria" pitchFamily="18" charset="0"/>
              <a:ea typeface="Cambria Math" pitchFamily="18" charset="0"/>
            </a:endParaRPr>
          </a:p>
          <a:p>
            <a:pPr algn="just">
              <a:lnSpc>
                <a:spcPct val="100000"/>
              </a:lnSpc>
            </a:pPr>
            <a:endParaRPr sz="2800" dirty="0">
              <a:latin typeface="Cambria" pitchFamily="18" charset="0"/>
              <a:ea typeface="Cambria Math" pitchFamily="18" charset="0"/>
            </a:endParaRPr>
          </a:p>
          <a:p>
            <a:endParaRPr lang="en-US" sz="2800" b="1" dirty="0" smtClean="0">
              <a:latin typeface="Cambria" pitchFamily="18" charset="0"/>
              <a:ea typeface="Cambria Math" pitchFamily="18" charset="0"/>
            </a:endParaRPr>
          </a:p>
          <a:p>
            <a:endParaRPr lang="en-US" sz="2800" b="1" dirty="0" smtClean="0">
              <a:latin typeface="Cambria" pitchFamily="18" charset="0"/>
              <a:ea typeface="Cambria Math" pitchFamily="18" charset="0"/>
            </a:endParaRPr>
          </a:p>
          <a:p>
            <a:endParaRPr lang="en-US" sz="2800" b="1" dirty="0" smtClean="0">
              <a:latin typeface="Cambria" pitchFamily="18" charset="0"/>
              <a:ea typeface="Cambria Math" pitchFamily="18" charset="0"/>
            </a:endParaRPr>
          </a:p>
          <a:p>
            <a:r>
              <a:rPr lang="en-US" sz="2400" b="1" dirty="0" smtClean="0">
                <a:latin typeface="Cambria" pitchFamily="18" charset="0"/>
                <a:ea typeface="Cambria Math" pitchFamily="18" charset="0"/>
              </a:rPr>
              <a:t>More </a:t>
            </a:r>
            <a:r>
              <a:rPr lang="en-US" sz="2400" b="1" dirty="0" smtClean="0">
                <a:latin typeface="Cambria" pitchFamily="18" charset="0"/>
                <a:ea typeface="Cambria Math" pitchFamily="18" charset="0"/>
              </a:rPr>
              <a:t>Information</a:t>
            </a:r>
            <a:endParaRPr lang="pt-BR" sz="2400" b="1" dirty="0" smtClean="0">
              <a:latin typeface="Cambria" pitchFamily="18" charset="0"/>
              <a:ea typeface="Cambria Math" pitchFamily="18" charset="0"/>
            </a:endParaRPr>
          </a:p>
          <a:p>
            <a:r>
              <a:rPr lang="en-US" dirty="0" smtClean="0">
                <a:latin typeface="Cambria" pitchFamily="18" charset="0"/>
                <a:ea typeface="Cambria Math" pitchFamily="18" charset="0"/>
              </a:rPr>
              <a:t>Further information is available on the IHO web site at Home &gt; Committees &amp; WG &gt; HSSC.</a:t>
            </a:r>
            <a:endParaRPr lang="pt-BR" dirty="0">
              <a:latin typeface="Cambria" pitchFamily="18" charset="0"/>
              <a:ea typeface="Cambria Math" pitchFamily="18" charset="0"/>
            </a:endParaRPr>
          </a:p>
        </p:txBody>
      </p:sp>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Imagem 135"/>
          <p:cNvPicPr/>
          <p:nvPr/>
        </p:nvPicPr>
        <p:blipFill>
          <a:blip r:embed="rId2" cstate="print"/>
          <a:stretch/>
        </p:blipFill>
        <p:spPr>
          <a:xfrm>
            <a:off x="0" y="0"/>
            <a:ext cx="9143640" cy="6858000"/>
          </a:xfrm>
          <a:prstGeom prst="rect">
            <a:avLst/>
          </a:prstGeom>
          <a:ln>
            <a:noFill/>
          </a:ln>
        </p:spPr>
      </p:pic>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533400" y="2362200"/>
            <a:ext cx="8229240" cy="3414000"/>
          </a:xfrm>
          <a:prstGeom prst="rect">
            <a:avLst/>
          </a:prstGeom>
          <a:noFill/>
          <a:ln>
            <a:noFill/>
          </a:ln>
        </p:spPr>
        <p:txBody>
          <a:bodyPr lIns="0" tIns="45000" rIns="0" bIns="0" anchor="b"/>
          <a:lstStyle/>
          <a:p>
            <a:pPr algn="just">
              <a:lnSpc>
                <a:spcPct val="100000"/>
              </a:lnSpc>
            </a:pPr>
            <a:r>
              <a:rPr lang="pt-BR" sz="2800" b="1" strike="noStrike" dirty="0">
                <a:latin typeface="Cambria" pitchFamily="18" charset="0"/>
              </a:rPr>
              <a:t>	</a:t>
            </a:r>
            <a:r>
              <a:rPr lang="pt-BR" sz="2400" b="1" strike="noStrike" dirty="0" err="1">
                <a:latin typeface="Cambria" pitchFamily="18" charset="0"/>
              </a:rPr>
              <a:t>Implementation</a:t>
            </a:r>
            <a:r>
              <a:rPr lang="pt-BR" sz="2400" b="1" strike="noStrike" dirty="0">
                <a:latin typeface="Cambria" pitchFamily="18" charset="0"/>
              </a:rPr>
              <a:t> </a:t>
            </a:r>
            <a:r>
              <a:rPr lang="pt-BR" sz="2400" b="1" strike="noStrike" dirty="0" err="1">
                <a:latin typeface="Cambria" pitchFamily="18" charset="0"/>
              </a:rPr>
              <a:t>of</a:t>
            </a:r>
            <a:r>
              <a:rPr lang="pt-BR" sz="2400" b="1" strike="noStrike" dirty="0">
                <a:latin typeface="Cambria" pitchFamily="18" charset="0"/>
              </a:rPr>
              <a:t> </a:t>
            </a:r>
            <a:r>
              <a:rPr lang="pt-BR" sz="2400" b="1" strike="noStrike" dirty="0" err="1">
                <a:latin typeface="Cambria" pitchFamily="18" charset="0"/>
              </a:rPr>
              <a:t>Programme</a:t>
            </a:r>
            <a:r>
              <a:rPr lang="pt-BR" sz="2400" b="1" strike="noStrike" dirty="0">
                <a:latin typeface="Cambria" pitchFamily="18" charset="0"/>
              </a:rPr>
              <a:t> Performance </a:t>
            </a:r>
            <a:r>
              <a:rPr lang="pt-BR" sz="2400" b="1" strike="noStrike" dirty="0" err="1" smtClean="0">
                <a:latin typeface="Cambria" pitchFamily="18" charset="0"/>
              </a:rPr>
              <a:t>Indicators</a:t>
            </a:r>
            <a:r>
              <a:rPr lang="pt-BR" sz="2400" b="1" strike="noStrike" dirty="0">
                <a:latin typeface="Cambria" pitchFamily="18" charset="0"/>
              </a:rPr>
              <a:t>
</a:t>
            </a:r>
            <a:r>
              <a:rPr lang="pt-BR" sz="2400" b="1" strike="noStrike" dirty="0" err="1">
                <a:latin typeface="Cambria" pitchFamily="18" charset="0"/>
              </a:rPr>
              <a:t>The</a:t>
            </a:r>
            <a:r>
              <a:rPr lang="pt-BR" sz="2400" b="1" strike="noStrike" dirty="0">
                <a:latin typeface="Cambria" pitchFamily="18" charset="0"/>
              </a:rPr>
              <a:t> </a:t>
            </a:r>
            <a:r>
              <a:rPr lang="pt-BR" sz="2400" b="1" strike="noStrike" dirty="0" err="1">
                <a:latin typeface="Cambria" pitchFamily="18" charset="0"/>
              </a:rPr>
              <a:t>Committee</a:t>
            </a:r>
            <a:r>
              <a:rPr lang="pt-BR" sz="2400" b="1" strike="noStrike" dirty="0">
                <a:latin typeface="Cambria" pitchFamily="18" charset="0"/>
              </a:rPr>
              <a:t> </a:t>
            </a:r>
            <a:r>
              <a:rPr lang="pt-BR" sz="2400" b="1" strike="noStrike" dirty="0" err="1">
                <a:latin typeface="Cambria" pitchFamily="18" charset="0"/>
              </a:rPr>
              <a:t>agreed</a:t>
            </a:r>
            <a:r>
              <a:rPr lang="pt-BR" sz="2400" b="1" strike="noStrike" dirty="0">
                <a:latin typeface="Cambria" pitchFamily="18" charset="0"/>
              </a:rPr>
              <a:t> to </a:t>
            </a:r>
            <a:r>
              <a:rPr lang="pt-BR" sz="2400" b="1" strike="noStrike" dirty="0" err="1">
                <a:latin typeface="Cambria" pitchFamily="18" charset="0"/>
              </a:rPr>
              <a:t>retain</a:t>
            </a:r>
            <a:r>
              <a:rPr lang="pt-BR" sz="2400" b="1" strike="noStrike" dirty="0">
                <a:latin typeface="Cambria" pitchFamily="18" charset="0"/>
              </a:rPr>
              <a:t> </a:t>
            </a:r>
            <a:r>
              <a:rPr lang="pt-BR" sz="2400" b="1" strike="noStrike" dirty="0" err="1">
                <a:latin typeface="Cambria" pitchFamily="18" charset="0"/>
              </a:rPr>
              <a:t>the</a:t>
            </a:r>
            <a:r>
              <a:rPr lang="pt-BR" sz="2400" b="1" strike="noStrike" dirty="0">
                <a:latin typeface="Cambria" pitchFamily="18" charset="0"/>
              </a:rPr>
              <a:t> </a:t>
            </a:r>
            <a:r>
              <a:rPr lang="pt-BR" sz="2400" b="1" strike="noStrike" dirty="0" err="1">
                <a:latin typeface="Cambria" pitchFamily="18" charset="0"/>
              </a:rPr>
              <a:t>current</a:t>
            </a:r>
            <a:r>
              <a:rPr lang="pt-BR" sz="2400" b="1" strike="noStrike" dirty="0">
                <a:latin typeface="Cambria" pitchFamily="18" charset="0"/>
              </a:rPr>
              <a:t> HSSC </a:t>
            </a:r>
            <a:r>
              <a:rPr lang="pt-BR" sz="2400" b="1" strike="noStrike" dirty="0" err="1">
                <a:latin typeface="Cambria" pitchFamily="18" charset="0"/>
              </a:rPr>
              <a:t>Working</a:t>
            </a:r>
            <a:r>
              <a:rPr lang="pt-BR" sz="2400" b="1" strike="noStrike" dirty="0">
                <a:latin typeface="Cambria" pitchFamily="18" charset="0"/>
              </a:rPr>
              <a:t> </a:t>
            </a:r>
            <a:r>
              <a:rPr lang="pt-BR" sz="2400" b="1" strike="noStrike" dirty="0" err="1">
                <a:latin typeface="Cambria" pitchFamily="18" charset="0"/>
              </a:rPr>
              <a:t>Level</a:t>
            </a:r>
            <a:r>
              <a:rPr lang="pt-BR" sz="2400" b="1" strike="noStrike" dirty="0">
                <a:latin typeface="Cambria" pitchFamily="18" charset="0"/>
              </a:rPr>
              <a:t> Performance </a:t>
            </a:r>
            <a:r>
              <a:rPr lang="pt-BR" sz="2400" b="1" strike="noStrike" dirty="0" err="1">
                <a:latin typeface="Cambria" pitchFamily="18" charset="0"/>
              </a:rPr>
              <a:t>Indicators</a:t>
            </a:r>
            <a:r>
              <a:rPr lang="pt-BR" sz="2400" b="1" strike="noStrike" dirty="0">
                <a:latin typeface="Cambria" pitchFamily="18" charset="0"/>
              </a:rPr>
              <a:t> (</a:t>
            </a:r>
            <a:r>
              <a:rPr lang="pt-BR" sz="2400" b="1" strike="noStrike" dirty="0" err="1">
                <a:latin typeface="Cambria" pitchFamily="18" charset="0"/>
              </a:rPr>
              <a:t>WPIs</a:t>
            </a:r>
            <a:r>
              <a:rPr lang="pt-BR" sz="2400" b="1" strike="noStrike" dirty="0">
                <a:latin typeface="Cambria" pitchFamily="18" charset="0"/>
              </a:rPr>
              <a:t>) </a:t>
            </a:r>
            <a:r>
              <a:rPr lang="pt-BR" sz="2400" b="1" strike="noStrike" dirty="0" err="1">
                <a:latin typeface="Cambria" pitchFamily="18" charset="0"/>
              </a:rPr>
              <a:t>until</a:t>
            </a:r>
            <a:r>
              <a:rPr lang="pt-BR" sz="2400" b="1" strike="noStrike" dirty="0">
                <a:latin typeface="Cambria" pitchFamily="18" charset="0"/>
              </a:rPr>
              <a:t> </a:t>
            </a:r>
            <a:r>
              <a:rPr lang="pt-BR" sz="2400" b="1" strike="noStrike" dirty="0" err="1">
                <a:latin typeface="Cambria" pitchFamily="18" charset="0"/>
              </a:rPr>
              <a:t>the</a:t>
            </a:r>
            <a:r>
              <a:rPr lang="pt-BR" sz="2400" b="1" strike="noStrike" dirty="0">
                <a:latin typeface="Cambria" pitchFamily="18" charset="0"/>
              </a:rPr>
              <a:t> </a:t>
            </a:r>
            <a:r>
              <a:rPr lang="pt-BR" sz="2400" b="1" strike="noStrike" dirty="0" err="1">
                <a:latin typeface="Cambria" pitchFamily="18" charset="0"/>
              </a:rPr>
              <a:t>next</a:t>
            </a:r>
            <a:r>
              <a:rPr lang="pt-BR" sz="2400" b="1" strike="noStrike" dirty="0">
                <a:latin typeface="Cambria" pitchFamily="18" charset="0"/>
              </a:rPr>
              <a:t> </a:t>
            </a:r>
            <a:r>
              <a:rPr lang="pt-BR" sz="2400" b="1" strike="noStrike" dirty="0" err="1">
                <a:latin typeface="Cambria" pitchFamily="18" charset="0"/>
              </a:rPr>
              <a:t>Conference</a:t>
            </a:r>
            <a:r>
              <a:rPr lang="pt-BR" sz="2400" b="1" strike="noStrike" dirty="0">
                <a:latin typeface="Cambria" pitchFamily="18" charset="0"/>
              </a:rPr>
              <a:t>/</a:t>
            </a:r>
            <a:r>
              <a:rPr lang="pt-BR" sz="2400" b="1" strike="noStrike" dirty="0" err="1">
                <a:latin typeface="Cambria" pitchFamily="18" charset="0"/>
              </a:rPr>
              <a:t>Assembly</a:t>
            </a:r>
            <a:r>
              <a:rPr lang="pt-BR" sz="2400" b="1" strike="noStrike" dirty="0">
                <a:latin typeface="Cambria" pitchFamily="18" charset="0"/>
              </a:rPr>
              <a:t> in 2017 </a:t>
            </a:r>
            <a:r>
              <a:rPr lang="pt-BR" sz="2400" b="1" strike="noStrike" dirty="0" err="1">
                <a:latin typeface="Cambria" pitchFamily="18" charset="0"/>
              </a:rPr>
              <a:t>when</a:t>
            </a:r>
            <a:r>
              <a:rPr lang="pt-BR" sz="2400" b="1" strike="noStrike" dirty="0">
                <a:latin typeface="Cambria" pitchFamily="18" charset="0"/>
              </a:rPr>
              <a:t> </a:t>
            </a:r>
            <a:r>
              <a:rPr lang="pt-BR" sz="2400" b="1" strike="noStrike" dirty="0" err="1">
                <a:latin typeface="Cambria" pitchFamily="18" charset="0"/>
              </a:rPr>
              <a:t>there</a:t>
            </a:r>
            <a:r>
              <a:rPr lang="pt-BR" sz="2400" b="1" strike="noStrike" dirty="0">
                <a:latin typeface="Cambria" pitchFamily="18" charset="0"/>
              </a:rPr>
              <a:t> </a:t>
            </a:r>
            <a:r>
              <a:rPr lang="pt-BR" sz="2400" b="1" strike="noStrike" dirty="0" err="1">
                <a:latin typeface="Cambria" pitchFamily="18" charset="0"/>
              </a:rPr>
              <a:t>will</a:t>
            </a:r>
            <a:r>
              <a:rPr lang="pt-BR" sz="2400" b="1" strike="noStrike" dirty="0">
                <a:latin typeface="Cambria" pitchFamily="18" charset="0"/>
              </a:rPr>
              <a:t> </a:t>
            </a:r>
            <a:r>
              <a:rPr lang="pt-BR" sz="2400" b="1" strike="noStrike" dirty="0" err="1">
                <a:latin typeface="Cambria" pitchFamily="18" charset="0"/>
              </a:rPr>
              <a:t>be</a:t>
            </a:r>
            <a:r>
              <a:rPr lang="pt-BR" sz="2400" b="1" strike="noStrike" dirty="0">
                <a:latin typeface="Cambria" pitchFamily="18" charset="0"/>
              </a:rPr>
              <a:t> </a:t>
            </a:r>
            <a:r>
              <a:rPr lang="pt-BR" sz="2400" b="1" strike="noStrike" dirty="0" err="1">
                <a:latin typeface="Cambria" pitchFamily="18" charset="0"/>
              </a:rPr>
              <a:t>reconsidered</a:t>
            </a:r>
            <a:r>
              <a:rPr lang="pt-BR" sz="2400" b="1" strike="noStrike" dirty="0">
                <a:latin typeface="Cambria" pitchFamily="18" charset="0"/>
              </a:rPr>
              <a:t> as </a:t>
            </a:r>
            <a:r>
              <a:rPr lang="pt-BR" sz="2400" b="1" strike="noStrike" dirty="0" err="1">
                <a:latin typeface="Cambria" pitchFamily="18" charset="0"/>
              </a:rPr>
              <a:t>part</a:t>
            </a:r>
            <a:r>
              <a:rPr lang="pt-BR" sz="2400" b="1" strike="noStrike" dirty="0">
                <a:latin typeface="Cambria" pitchFamily="18" charset="0"/>
              </a:rPr>
              <a:t> </a:t>
            </a:r>
            <a:r>
              <a:rPr lang="pt-BR" sz="2400" b="1" strike="noStrike" dirty="0" err="1">
                <a:latin typeface="Cambria" pitchFamily="18" charset="0"/>
              </a:rPr>
              <a:t>of</a:t>
            </a:r>
            <a:r>
              <a:rPr lang="pt-BR" sz="2400" b="1" strike="noStrike" dirty="0">
                <a:latin typeface="Cambria" pitchFamily="18" charset="0"/>
              </a:rPr>
              <a:t> </a:t>
            </a:r>
            <a:r>
              <a:rPr lang="pt-BR" sz="2400" b="1" strike="noStrike" dirty="0" err="1">
                <a:latin typeface="Cambria" pitchFamily="18" charset="0"/>
              </a:rPr>
              <a:t>the</a:t>
            </a:r>
            <a:r>
              <a:rPr lang="pt-BR" sz="2400" b="1" strike="noStrike" dirty="0">
                <a:latin typeface="Cambria" pitchFamily="18" charset="0"/>
              </a:rPr>
              <a:t> </a:t>
            </a:r>
            <a:r>
              <a:rPr lang="pt-BR" sz="2400" b="1" strike="noStrike" dirty="0" err="1">
                <a:latin typeface="Cambria" pitchFamily="18" charset="0"/>
              </a:rPr>
              <a:t>revision</a:t>
            </a:r>
            <a:r>
              <a:rPr lang="pt-BR" sz="2400" b="1" strike="noStrike" dirty="0">
                <a:latin typeface="Cambria" pitchFamily="18" charset="0"/>
              </a:rPr>
              <a:t> </a:t>
            </a:r>
            <a:r>
              <a:rPr lang="pt-BR" sz="2400" b="1" strike="noStrike" dirty="0" err="1">
                <a:latin typeface="Cambria" pitchFamily="18" charset="0"/>
              </a:rPr>
              <a:t>of</a:t>
            </a:r>
            <a:r>
              <a:rPr lang="pt-BR" sz="2400" b="1" strike="noStrike" dirty="0">
                <a:latin typeface="Cambria" pitchFamily="18" charset="0"/>
              </a:rPr>
              <a:t> </a:t>
            </a:r>
            <a:r>
              <a:rPr lang="pt-BR" sz="2400" b="1" strike="noStrike" dirty="0" err="1">
                <a:latin typeface="Cambria" pitchFamily="18" charset="0"/>
              </a:rPr>
              <a:t>the</a:t>
            </a:r>
            <a:r>
              <a:rPr lang="pt-BR" sz="2400" b="1" strike="noStrike" dirty="0">
                <a:latin typeface="Cambria" pitchFamily="18" charset="0"/>
              </a:rPr>
              <a:t> IHO </a:t>
            </a:r>
            <a:r>
              <a:rPr lang="pt-BR" sz="2400" b="1" strike="noStrike" dirty="0" err="1">
                <a:latin typeface="Cambria" pitchFamily="18" charset="0"/>
              </a:rPr>
              <a:t>Strategic</a:t>
            </a:r>
            <a:r>
              <a:rPr lang="pt-BR" sz="2400" b="1" strike="noStrike" dirty="0">
                <a:latin typeface="Cambria" pitchFamily="18" charset="0"/>
              </a:rPr>
              <a:t> </a:t>
            </a:r>
            <a:r>
              <a:rPr lang="pt-BR" sz="2400" b="1" strike="noStrike" dirty="0" err="1">
                <a:latin typeface="Cambria" pitchFamily="18" charset="0"/>
              </a:rPr>
              <a:t>Plan</a:t>
            </a:r>
            <a:r>
              <a:rPr lang="pt-BR" sz="2400" b="1" strike="noStrike" dirty="0">
                <a:latin typeface="Cambria" pitchFamily="18" charset="0"/>
              </a:rPr>
              <a:t>.</a:t>
            </a:r>
            <a:endParaRPr sz="2400" b="1" dirty="0">
              <a:latin typeface="Cambria" pitchFamily="18" charset="0"/>
            </a:endParaRPr>
          </a:p>
        </p:txBody>
      </p:sp>
      <p:sp>
        <p:nvSpPr>
          <p:cNvPr id="3" name="Retângulo 2"/>
          <p:cNvSpPr/>
          <p:nvPr/>
        </p:nvSpPr>
        <p:spPr>
          <a:xfrm>
            <a:off x="838200" y="762000"/>
            <a:ext cx="7772400" cy="1200329"/>
          </a:xfrm>
          <a:prstGeom prst="rect">
            <a:avLst/>
          </a:prstGeom>
        </p:spPr>
        <p:txBody>
          <a:bodyPr wrap="square">
            <a:spAutoFit/>
          </a:bodyPr>
          <a:lstStyle/>
          <a:p>
            <a:pPr algn="ctr"/>
            <a:r>
              <a:rPr lang="en-US" sz="2400" b="1" dirty="0" smtClean="0">
                <a:latin typeface="Cambria" pitchFamily="18" charset="0"/>
                <a:cs typeface="Times New Roman" pitchFamily="18" charset="0"/>
              </a:rPr>
              <a:t>The meeting  was attended </a:t>
            </a:r>
            <a:r>
              <a:rPr lang="en-US" sz="2400" b="1" dirty="0" smtClean="0">
                <a:latin typeface="Cambria" pitchFamily="18" charset="0"/>
                <a:cs typeface="Times New Roman" pitchFamily="18" charset="0"/>
              </a:rPr>
              <a:t>by 48 representatives from 20 Member States, the IHB, and six international organizations accredited as observers.</a:t>
            </a:r>
            <a:endParaRPr lang="pt-BR" sz="2400" b="1" dirty="0">
              <a:latin typeface="Cambria" pitchFamily="18" charset="0"/>
              <a:cs typeface="Times New Roman" pitchFamily="18" charset="0"/>
            </a:endParaRPr>
          </a:p>
        </p:txBody>
      </p:sp>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827640" y="1284480"/>
            <a:ext cx="7560360" cy="3820920"/>
          </a:xfrm>
          <a:prstGeom prst="rect">
            <a:avLst/>
          </a:prstGeom>
          <a:noFill/>
          <a:ln w="9360">
            <a:noFill/>
          </a:ln>
        </p:spPr>
        <p:style>
          <a:lnRef idx="0">
            <a:scrgbClr r="0" g="0" b="0"/>
          </a:lnRef>
          <a:fillRef idx="0">
            <a:scrgbClr r="0" g="0" b="0"/>
          </a:fillRef>
          <a:effectRef idx="0">
            <a:scrgbClr r="0" g="0" b="0"/>
          </a:effectRef>
          <a:fontRef idx="minor"/>
        </p:style>
        <p:txBody>
          <a:bodyPr bIns="76320" anchor="ctr"/>
          <a:lstStyle/>
          <a:p>
            <a:pPr algn="just">
              <a:lnSpc>
                <a:spcPct val="100000"/>
              </a:lnSpc>
            </a:pPr>
            <a:r>
              <a:rPr lang="en-US" sz="2400" b="1" dirty="0" smtClean="0">
                <a:latin typeface="Cambria" pitchFamily="18" charset="0"/>
                <a:cs typeface="Times New Roman" pitchFamily="18" charset="0"/>
              </a:rPr>
              <a:t>The Committee reviewed the activities, proposals, and work plans of its subordinate bodies and the decisions of other organs and organizations affecting its work and decided on a number of outcomes. </a:t>
            </a:r>
            <a:endParaRPr lang="en-US" sz="2400" b="1" dirty="0" smtClean="0">
              <a:latin typeface="Cambria" pitchFamily="18" charset="0"/>
              <a:cs typeface="Times New Roman" pitchFamily="18" charset="0"/>
            </a:endParaRPr>
          </a:p>
          <a:p>
            <a:pPr algn="just">
              <a:lnSpc>
                <a:spcPct val="100000"/>
              </a:lnSpc>
            </a:pPr>
            <a:endParaRPr lang="en-US" sz="2400" b="1" dirty="0" smtClean="0">
              <a:latin typeface="Cambria" pitchFamily="18" charset="0"/>
              <a:cs typeface="Times New Roman" pitchFamily="18" charset="0"/>
            </a:endParaRPr>
          </a:p>
          <a:p>
            <a:pPr algn="just">
              <a:lnSpc>
                <a:spcPct val="100000"/>
              </a:lnSpc>
            </a:pPr>
            <a:r>
              <a:rPr lang="en-US" sz="2400" b="1" dirty="0" smtClean="0">
                <a:latin typeface="Cambria" pitchFamily="18" charset="0"/>
                <a:cs typeface="Times New Roman" pitchFamily="18" charset="0"/>
              </a:rPr>
              <a:t>The </a:t>
            </a:r>
            <a:r>
              <a:rPr lang="en-US" sz="2400" b="1" dirty="0" smtClean="0">
                <a:latin typeface="Cambria" pitchFamily="18" charset="0"/>
                <a:cs typeface="Times New Roman" pitchFamily="18" charset="0"/>
              </a:rPr>
              <a:t>Open Session, which was held on 12 November, </a:t>
            </a:r>
            <a:r>
              <a:rPr lang="en-US" sz="2400" b="1" dirty="0" smtClean="0">
                <a:latin typeface="Cambria" pitchFamily="18" charset="0"/>
                <a:cs typeface="Times New Roman" pitchFamily="18" charset="0"/>
              </a:rPr>
              <a:t>focused </a:t>
            </a:r>
            <a:r>
              <a:rPr lang="en-US" sz="2400" b="1" dirty="0" smtClean="0">
                <a:latin typeface="Cambria" pitchFamily="18" charset="0"/>
                <a:cs typeface="Times New Roman" pitchFamily="18" charset="0"/>
              </a:rPr>
              <a:t>on new survey techniques and </a:t>
            </a:r>
            <a:r>
              <a:rPr lang="en-US" sz="2400" b="1" dirty="0" smtClean="0">
                <a:latin typeface="Cambria" pitchFamily="18" charset="0"/>
                <a:cs typeface="Times New Roman" pitchFamily="18" charset="0"/>
              </a:rPr>
              <a:t>crowd-sourced </a:t>
            </a:r>
            <a:r>
              <a:rPr lang="en-US" sz="2400" b="1" dirty="0" smtClean="0">
                <a:latin typeface="Cambria" pitchFamily="18" charset="0"/>
                <a:cs typeface="Times New Roman" pitchFamily="18" charset="0"/>
              </a:rPr>
              <a:t>bathymetry and on issues related to the development and implementation of the S-100 framework</a:t>
            </a:r>
            <a:r>
              <a:rPr lang="en-US" sz="2400" b="1" dirty="0" smtClean="0">
                <a:latin typeface="Cambria" pitchFamily="18" charset="0"/>
                <a:cs typeface="Times New Roman" pitchFamily="18" charset="0"/>
              </a:rPr>
              <a:t>.</a:t>
            </a:r>
            <a:endParaRPr sz="2400" b="1" dirty="0">
              <a:latin typeface="Cambria" pitchFamily="18" charset="0"/>
              <a:cs typeface="Times New Roman" pitchFamily="18" charset="0"/>
            </a:endParaRPr>
          </a:p>
        </p:txBody>
      </p:sp>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2"/>
          <p:cNvSpPr/>
          <p:nvPr/>
        </p:nvSpPr>
        <p:spPr>
          <a:xfrm>
            <a:off x="0" y="4746600"/>
            <a:ext cx="9143640" cy="360"/>
          </a:xfrm>
          <a:prstGeom prst="rect">
            <a:avLst/>
          </a:prstGeom>
          <a:noFill/>
          <a:ln w="9360">
            <a:noFill/>
          </a:ln>
        </p:spPr>
        <p:style>
          <a:lnRef idx="0">
            <a:scrgbClr r="0" g="0" b="0"/>
          </a:lnRef>
          <a:fillRef idx="0">
            <a:scrgbClr r="0" g="0" b="0"/>
          </a:fillRef>
          <a:effectRef idx="0">
            <a:scrgbClr r="0" g="0" b="0"/>
          </a:effectRef>
          <a:fontRef idx="minor"/>
        </p:style>
      </p:sp>
      <p:sp>
        <p:nvSpPr>
          <p:cNvPr id="15361" name="Rectangle 1"/>
          <p:cNvSpPr>
            <a:spLocks noChangeArrowheads="1"/>
          </p:cNvSpPr>
          <p:nvPr/>
        </p:nvSpPr>
        <p:spPr bwMode="auto">
          <a:xfrm>
            <a:off x="609600" y="1066800"/>
            <a:ext cx="8077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Consideration of the need to establish a Hydrographic Surveys Working Group</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The Committee decided to establish a </a:t>
            </a:r>
            <a:r>
              <a:rPr kumimoji="0" lang="en-US"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Project Team </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to investigate the need for HSSC activities related to hydrographic surveys, to define the scope of Hydrographic Surveys Working Group, and to propose recommendations at the next HSSC meeting (HSSC-8).  </a:t>
            </a:r>
          </a:p>
          <a:p>
            <a:pPr marL="0" marR="0" lvl="0" indent="0" algn="r" defTabSz="914400" rtl="0" eaLnBrk="0" fontAlgn="base" latinLnBrk="0" hangingPunct="0">
              <a:lnSpc>
                <a:spcPct val="100000"/>
              </a:lnSpc>
              <a:spcBef>
                <a:spcPct val="0"/>
              </a:spcBef>
              <a:spcAft>
                <a:spcPct val="0"/>
              </a:spcAft>
              <a:buClrTx/>
              <a:buSzTx/>
              <a:buFontTx/>
              <a:buNone/>
              <a:tabLst/>
            </a:pPr>
            <a:r>
              <a:rPr lang="en-US" sz="2400" dirty="0" smtClean="0">
                <a:latin typeface="Cambria" pitchFamily="18" charset="0"/>
                <a:ea typeface="Times New Roman" pitchFamily="18" charset="0"/>
                <a:cs typeface="Times New Roman" pitchFamily="18" charset="0"/>
              </a:rPr>
              <a:t>H2SPT  </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IHO - CL-84</a:t>
            </a:r>
          </a:p>
          <a:p>
            <a:pPr marL="0" marR="0" lvl="0" indent="0" algn="r" defTabSz="914400" rtl="0" eaLnBrk="0" fontAlgn="base" latinLnBrk="0" hangingPunct="0">
              <a:lnSpc>
                <a:spcPct val="100000"/>
              </a:lnSpc>
              <a:spcBef>
                <a:spcPct val="0"/>
              </a:spcBef>
              <a:spcAft>
                <a:spcPct val="0"/>
              </a:spcAft>
              <a:buClrTx/>
              <a:buSzTx/>
              <a:buFontTx/>
              <a:buNone/>
              <a:tabLst/>
            </a:pPr>
            <a:endParaRPr lang="en-US" sz="2400" dirty="0" smtClean="0">
              <a:latin typeface="Cambria" pitchFamily="18" charset="0"/>
              <a:cs typeface="Times New Roman" pitchFamily="18" charset="0"/>
            </a:endParaRPr>
          </a:p>
        </p:txBody>
      </p:sp>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533400" y="-357664"/>
            <a:ext cx="86106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47638" algn="l"/>
              </a:tabLst>
            </a:pPr>
            <a:r>
              <a:rPr kumimoji="0" lang="en-US"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S-100 and related activities</a:t>
            </a:r>
          </a:p>
          <a:p>
            <a:pPr marL="0" marR="0" lvl="0" indent="0" algn="ctr" defTabSz="914400" rtl="0" eaLnBrk="1" fontAlgn="base" latinLnBrk="0" hangingPunct="1">
              <a:lnSpc>
                <a:spcPct val="100000"/>
              </a:lnSpc>
              <a:spcBef>
                <a:spcPct val="0"/>
              </a:spcBef>
              <a:spcAft>
                <a:spcPct val="0"/>
              </a:spcAft>
              <a:buClrTx/>
              <a:buSzTx/>
              <a:buFontTx/>
              <a:buNone/>
              <a:tabLst>
                <a:tab pos="147638" algn="l"/>
              </a:tabLst>
            </a:pPr>
            <a:endParaRPr kumimoji="0" lang="pt-BR" sz="2400" b="1"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47638" algn="l"/>
              </a:tabLst>
            </a:pPr>
            <a:r>
              <a:rPr kumimoji="0" lang="en-US" sz="240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Publication of Edition 2.0.0 of S-100 - </a:t>
            </a:r>
            <a:r>
              <a:rPr kumimoji="0" lang="en-US" sz="240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IHO Universal Hydrographic Data Model</a:t>
            </a:r>
            <a:r>
              <a:rPr kumimoji="0" lang="en-US" sz="240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endParaRPr kumimoji="0" lang="pt-BR" sz="240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47638" algn="l"/>
              </a:tabLst>
            </a:pPr>
            <a:r>
              <a:rPr kumimoji="0" lang="en-US" sz="240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Preparation of supporting documents including the S-100 interoperability specification for ECDIS, UML models, and data quality models;</a:t>
            </a:r>
            <a:endParaRPr kumimoji="0" lang="pt-BR" sz="240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47638" algn="l"/>
              </a:tabLst>
            </a:pPr>
            <a:r>
              <a:rPr kumimoji="0" lang="en-US" sz="240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The establishment of an S-100 domain for Additional Military Layers (AMLs);</a:t>
            </a:r>
            <a:endParaRPr kumimoji="0" lang="pt-BR" sz="240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47638" algn="l"/>
              </a:tabLst>
            </a:pPr>
            <a:r>
              <a:rPr kumimoji="0" lang="en-US" sz="240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The operational ice charts will be available in S-411 format by December 2015 and the first S-411 capable commercial ECDIS is expected to enter service in mid-2016</a:t>
            </a:r>
            <a:r>
              <a:rPr kumimoji="0" lang="en-US" sz="24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p>
          <a:p>
            <a:pPr eaLnBrk="0" hangingPunct="0">
              <a:buFontTx/>
              <a:buChar char="•"/>
              <a:tabLst>
                <a:tab pos="147638" algn="l"/>
              </a:tabLst>
            </a:pPr>
            <a:r>
              <a:rPr lang="en-US" sz="2400" dirty="0" smtClean="0">
                <a:latin typeface="Cambria" pitchFamily="18" charset="0"/>
                <a:ea typeface="Times New Roman" pitchFamily="18" charset="0"/>
                <a:cs typeface="Times New Roman" pitchFamily="18" charset="0"/>
              </a:rPr>
              <a:t>The Committee decided to establish </a:t>
            </a:r>
            <a:r>
              <a:rPr lang="en-GB" sz="2400" b="1" dirty="0" smtClean="0">
                <a:latin typeface="Cambria" pitchFamily="18" charset="0"/>
              </a:rPr>
              <a:t>S-101 Project Team</a:t>
            </a:r>
            <a:r>
              <a:rPr lang="en-GB" sz="2400" dirty="0" smtClean="0">
                <a:latin typeface="Cambria" pitchFamily="18" charset="0"/>
              </a:rPr>
              <a:t> to consider the proposal submitted by the Norwegian Coastal Administration on the portrayal of lengths of sector lights.</a:t>
            </a:r>
            <a:endParaRPr lang="en-US" sz="2400" dirty="0" smtClean="0">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147638" algn="l"/>
              </a:tabLst>
            </a:pPr>
            <a:endParaRPr kumimoji="0" lang="pt-BR" sz="2400" b="1"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14400" y="1219200"/>
            <a:ext cx="7924800" cy="4524315"/>
          </a:xfrm>
          <a:prstGeom prst="rect">
            <a:avLst/>
          </a:prstGeom>
        </p:spPr>
        <p:txBody>
          <a:bodyPr wrap="square">
            <a:spAutoFit/>
          </a:bodyPr>
          <a:lstStyle/>
          <a:p>
            <a:pPr lvl="0" algn="just" eaLnBrk="0" hangingPunct="0">
              <a:buFont typeface="Arial" pitchFamily="34" charset="0"/>
              <a:buChar char="•"/>
              <a:tabLst>
                <a:tab pos="147638" algn="l"/>
              </a:tabLst>
            </a:pPr>
            <a:r>
              <a:rPr lang="en-US" sz="2400" dirty="0" smtClean="0">
                <a:latin typeface="Cambria" pitchFamily="18" charset="0"/>
                <a:ea typeface="Times New Roman" pitchFamily="18" charset="0"/>
                <a:cs typeface="Times New Roman" pitchFamily="18" charset="0"/>
              </a:rPr>
              <a:t>The Committee </a:t>
            </a:r>
            <a:r>
              <a:rPr lang="en-US" sz="2400" dirty="0" smtClean="0">
                <a:latin typeface="Cambria" pitchFamily="18" charset="0"/>
                <a:ea typeface="Times New Roman" pitchFamily="18" charset="0"/>
                <a:cs typeface="Times New Roman" pitchFamily="18" charset="0"/>
              </a:rPr>
              <a:t>established </a:t>
            </a:r>
            <a:r>
              <a:rPr lang="en-US" sz="2400" dirty="0" smtClean="0">
                <a:latin typeface="Cambria" pitchFamily="18" charset="0"/>
                <a:ea typeface="Times New Roman" pitchFamily="18" charset="0"/>
                <a:cs typeface="Times New Roman" pitchFamily="18" charset="0"/>
              </a:rPr>
              <a:t>a P</a:t>
            </a:r>
            <a:r>
              <a:rPr lang="en-US" sz="2400" dirty="0" smtClean="0">
                <a:latin typeface="Cambria" pitchFamily="18" charset="0"/>
                <a:ea typeface="Times New Roman" pitchFamily="18" charset="0"/>
                <a:cs typeface="Times New Roman" pitchFamily="18" charset="0"/>
              </a:rPr>
              <a:t>roject Team </a:t>
            </a:r>
            <a:r>
              <a:rPr lang="en-US" sz="2400" dirty="0" smtClean="0">
                <a:latin typeface="Cambria" pitchFamily="18" charset="0"/>
                <a:ea typeface="Times New Roman" pitchFamily="18" charset="0"/>
                <a:cs typeface="Times New Roman" pitchFamily="18" charset="0"/>
              </a:rPr>
              <a:t>to develop a new product specification for the display of under keel clearance management information. </a:t>
            </a:r>
            <a:endParaRPr lang="pt-BR" sz="2400" dirty="0" smtClean="0">
              <a:latin typeface="Cambria" pitchFamily="18" charset="0"/>
              <a:cs typeface="Arial" pitchFamily="34" charset="0"/>
            </a:endParaRPr>
          </a:p>
          <a:p>
            <a:pPr lvl="0" algn="just" eaLnBrk="0" hangingPunct="0">
              <a:buFont typeface="Arial" pitchFamily="34" charset="0"/>
              <a:buChar char="•"/>
              <a:tabLst>
                <a:tab pos="147638" algn="l"/>
              </a:tabLst>
            </a:pPr>
            <a:r>
              <a:rPr lang="en-US" sz="2400" dirty="0" smtClean="0">
                <a:latin typeface="Cambria" pitchFamily="18" charset="0"/>
                <a:ea typeface="Times New Roman" pitchFamily="18" charset="0"/>
                <a:cs typeface="Times New Roman" pitchFamily="18" charset="0"/>
              </a:rPr>
              <a:t>The Committee noted the intention of the International Association of Marine Aids to Navigation and Lighthouse Authorities (IALA) to submit a proposal for developing a </a:t>
            </a:r>
            <a:r>
              <a:rPr lang="en-US" sz="2400" dirty="0" smtClean="0">
                <a:latin typeface="Cambria" pitchFamily="18" charset="0"/>
                <a:ea typeface="Times New Roman" pitchFamily="18" charset="0"/>
                <a:cs typeface="Times New Roman" pitchFamily="18" charset="0"/>
              </a:rPr>
              <a:t>Maritime Resource Name Scheme </a:t>
            </a:r>
            <a:r>
              <a:rPr lang="en-US" sz="2400" dirty="0" smtClean="0">
                <a:latin typeface="Cambria" pitchFamily="18" charset="0"/>
                <a:ea typeface="Times New Roman" pitchFamily="18" charset="0"/>
                <a:cs typeface="Times New Roman" pitchFamily="18" charset="0"/>
              </a:rPr>
              <a:t>under the S-100 framework.</a:t>
            </a:r>
            <a:endParaRPr lang="en-US" sz="2400" dirty="0" smtClean="0">
              <a:latin typeface="Cambria" pitchFamily="18" charset="0"/>
              <a:ea typeface="Calibri" pitchFamily="34" charset="0"/>
              <a:cs typeface="Times New Roman" pitchFamily="18" charset="0"/>
            </a:endParaRPr>
          </a:p>
          <a:p>
            <a:pPr lvl="0" algn="just" eaLnBrk="0" hangingPunct="0">
              <a:buFont typeface="Arial" pitchFamily="34" charset="0"/>
              <a:buChar char="•"/>
              <a:tabLst>
                <a:tab pos="147638" algn="l"/>
              </a:tabLst>
            </a:pPr>
            <a:r>
              <a:rPr lang="en-US" sz="2400" dirty="0" smtClean="0">
                <a:latin typeface="Cambria" pitchFamily="18" charset="0"/>
                <a:ea typeface="Calibri" pitchFamily="34" charset="0"/>
                <a:cs typeface="Times New Roman" pitchFamily="18" charset="0"/>
              </a:rPr>
              <a:t>The Committee agreed that the IHO should take the initiative for developing further the </a:t>
            </a:r>
            <a:r>
              <a:rPr lang="en-US" sz="2400" dirty="0" smtClean="0">
                <a:latin typeface="Cambria" pitchFamily="18" charset="0"/>
                <a:ea typeface="Calibri" pitchFamily="34" charset="0"/>
                <a:cs typeface="Times New Roman" pitchFamily="18" charset="0"/>
              </a:rPr>
              <a:t>Maritime Service Portfolios </a:t>
            </a:r>
            <a:r>
              <a:rPr lang="en-US" sz="2400" dirty="0" smtClean="0">
                <a:latin typeface="Cambria" pitchFamily="18" charset="0"/>
                <a:ea typeface="Calibri" pitchFamily="34" charset="0"/>
                <a:cs typeface="Times New Roman" pitchFamily="18" charset="0"/>
              </a:rPr>
              <a:t>(MSP) related to hydrographic services in the e-navigation environment.</a:t>
            </a:r>
            <a:r>
              <a:rPr lang="pt-BR" sz="2400" dirty="0" smtClean="0">
                <a:latin typeface="Cambria" pitchFamily="18" charset="0"/>
                <a:cs typeface="Arial" pitchFamily="34" charset="0"/>
              </a:rPr>
              <a:t> </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533400" y="193744"/>
            <a:ext cx="8077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ECDIS matters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chemeClr val="tx1"/>
              </a:solidFill>
              <a:effectLst/>
              <a:latin typeface="Cambria" pitchFamily="18" charset="0"/>
              <a:cs typeface="Arial" pitchFamily="34" charset="0"/>
            </a:endParaRPr>
          </a:p>
          <a:p>
            <a:pPr lvl="0" algn="just" eaLnBrk="0" hangingPunct="0">
              <a:buFont typeface="Arial" pitchFamily="34" charset="0"/>
              <a:buChar char="•"/>
            </a:pPr>
            <a:r>
              <a:rPr lang="en-US" sz="2400" dirty="0" smtClean="0">
                <a:latin typeface="Cambria" pitchFamily="18" charset="0"/>
                <a:ea typeface="Times New Roman" pitchFamily="18" charset="0"/>
                <a:cs typeface="Times New Roman" pitchFamily="18" charset="0"/>
              </a:rPr>
              <a:t>The Committee </a:t>
            </a:r>
            <a:r>
              <a:rPr kumimoji="0" lang="en-US" sz="240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Note the efficiency of the International Electro technical Commission (IEC) in producing a coherent set of revised editions of the key ECDIS related standards thereby addressing the anomalies in the operation of some ECDIS.</a:t>
            </a:r>
            <a:endParaRPr kumimoji="0" lang="pt-BR" sz="240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The Committee tasked the ENC Standards Maintenance Working Group (ENCWG) to finalize the draft revised new editions of S-58 - </a:t>
            </a:r>
            <a:r>
              <a:rPr kumimoji="0" lang="en-US" sz="240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ENC validation checks </a:t>
            </a:r>
            <a:r>
              <a:rPr kumimoji="0" lang="en-US" sz="240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and S-66 - </a:t>
            </a:r>
            <a:r>
              <a:rPr kumimoji="0" lang="en-US" sz="240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Facts about Electronic Charts and Carriage Requirements.</a:t>
            </a:r>
            <a:endParaRPr kumimoji="0" lang="pt-BR" sz="240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The Committee noted the feedback from industry on the implementation of the new editions of S-52 - </a:t>
            </a:r>
            <a:r>
              <a:rPr kumimoji="0" lang="en-US" sz="240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Specifications for Chart Content and Display Aspects of ECDIS  </a:t>
            </a:r>
            <a:r>
              <a:rPr kumimoji="0" lang="en-US" sz="240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and  its  Annex </a:t>
            </a:r>
            <a:r>
              <a:rPr kumimoji="0" lang="en-US" sz="2400" i="0" u="none" strike="noStrike" cap="none" normalizeH="0" dirty="0" smtClean="0">
                <a:ln>
                  <a:noFill/>
                </a:ln>
                <a:solidFill>
                  <a:schemeClr val="tx1"/>
                </a:solidFill>
                <a:effectLst/>
                <a:latin typeface="Cambria" pitchFamily="18" charset="0"/>
                <a:ea typeface="Times New Roman" pitchFamily="18" charset="0"/>
                <a:cs typeface="Times New Roman" pitchFamily="18" charset="0"/>
              </a:rPr>
              <a:t> </a:t>
            </a:r>
            <a:r>
              <a:rPr kumimoji="0" lang="en-US" sz="240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 - </a:t>
            </a:r>
            <a:r>
              <a:rPr kumimoji="0" lang="en-US" sz="240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Presentation Library for ECDIS</a:t>
            </a:r>
            <a:r>
              <a:rPr kumimoji="0" lang="en-US" sz="240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endParaRPr kumimoji="0" lang="en-US" sz="2400"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81000" y="129214"/>
            <a:ext cx="8382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Nautical cartography</a:t>
            </a:r>
            <a:endParaRPr kumimoji="0" lang="pt-BR" sz="24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The Committee endorsed the proposed changes to Edition 4.5.0 of S-4 - </a:t>
            </a:r>
            <a:r>
              <a:rPr kumimoji="0" lang="en-US" sz="24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Chart Specifications of the IHO </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and tasked the NCWG to finalize the draft new edition 4.6.0 </a:t>
            </a:r>
            <a:endParaRPr kumimoji="0" lang="pt-BR" sz="24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The Committee  instructed the NCWG to develop a separate section on ENC schemes in the draft revision of S-11 Part A - </a:t>
            </a:r>
            <a:r>
              <a:rPr kumimoji="0" lang="en-US" sz="24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Guidance for the Preparation and Maintenance of International Chart Schemes</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The Committee invited the NCWG to address as a high priority the work item on the future of the paper chart.</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smtClean="0">
              <a:latin typeface="Cambria"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Hydrographic Dictionary</a:t>
            </a:r>
            <a:endParaRPr kumimoji="0" lang="pt-BR" sz="2400" b="0" i="0" u="none" strike="noStrike" cap="none" normalizeH="0" baseline="0" dirty="0" smtClean="0">
              <a:ln>
                <a:noFill/>
              </a:ln>
              <a:solidFill>
                <a:schemeClr val="tx1"/>
              </a:solidFill>
              <a:effectLst/>
              <a:latin typeface="Cambria" pitchFamily="18" charset="0"/>
              <a:cs typeface="Arial" pitchFamily="34" charset="0"/>
            </a:endParaRPr>
          </a:p>
          <a:p>
            <a:pPr lvl="0" algn="just" eaLnBrk="0" hangingPunct="0">
              <a:buFont typeface="Arial" pitchFamily="34" charset="0"/>
              <a:buChar char="•"/>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The Committee requested the Hydrographic Dictionary Working Group to produce and maintain a reference edition of S-32 - </a:t>
            </a:r>
            <a:r>
              <a:rPr kumimoji="0" lang="en-US" sz="24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Hydrographic Dictionary</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r>
              <a:rPr lang="en-GB" sz="2400" dirty="0" smtClean="0">
                <a:latin typeface="Cambria" pitchFamily="18" charset="0"/>
              </a:rPr>
              <a:t>S-100WG should </a:t>
            </a:r>
            <a:r>
              <a:rPr lang="en-GB" sz="2400" dirty="0" smtClean="0">
                <a:latin typeface="Cambria" pitchFamily="18" charset="0"/>
              </a:rPr>
              <a:t>provide the HDWG with its generic technical </a:t>
            </a:r>
            <a:r>
              <a:rPr lang="en-GB" sz="2400" dirty="0" smtClean="0">
                <a:latin typeface="Cambria" pitchFamily="18" charset="0"/>
              </a:rPr>
              <a:t>specifications/requirements </a:t>
            </a:r>
            <a:r>
              <a:rPr lang="en-GB" sz="2400" dirty="0" smtClean="0">
                <a:latin typeface="Cambria" pitchFamily="18" charset="0"/>
              </a:rPr>
              <a:t>in terms of definitions, register(s) and procedures</a:t>
            </a:r>
            <a:r>
              <a:rPr lang="en-GB" sz="2400" dirty="0" smtClean="0">
                <a:latin typeface="Cambria" pitchFamily="18" charset="0"/>
              </a:rPr>
              <a:t>.</a:t>
            </a:r>
            <a:endParaRPr kumimoji="0" lang="en-US" sz="2400"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HSSC Report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HSSC Report template</Template>
  <TotalTime>619</TotalTime>
  <Words>829</Words>
  <Application>Microsoft Office PowerPoint</Application>
  <PresentationFormat>Apresentação na tela (4:3)</PresentationFormat>
  <Paragraphs>52</Paragraphs>
  <Slides>12</Slides>
  <Notes>1</Notes>
  <HiddenSlides>0</HiddenSlides>
  <MMClips>0</MMClips>
  <ScaleCrop>false</ScaleCrop>
  <HeadingPairs>
    <vt:vector size="4" baseType="variant">
      <vt:variant>
        <vt:lpstr>Tema</vt:lpstr>
      </vt:variant>
      <vt:variant>
        <vt:i4>1</vt:i4>
      </vt:variant>
      <vt:variant>
        <vt:lpstr>Títulos de slides</vt:lpstr>
      </vt:variant>
      <vt:variant>
        <vt:i4>12</vt:i4>
      </vt:variant>
    </vt:vector>
  </HeadingPairs>
  <TitlesOfParts>
    <vt:vector size="13" baseType="lpstr">
      <vt:lpstr>HSSC Report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Michel HUET</dc:creator>
  <cp:lastModifiedBy>ROSCHER</cp:lastModifiedBy>
  <cp:revision>63</cp:revision>
  <dcterms:created xsi:type="dcterms:W3CDTF">2011-10-01T21:09:34Z</dcterms:created>
  <dcterms:modified xsi:type="dcterms:W3CDTF">2015-12-10T03:23:48Z</dcterms:modified>
</cp:coreProperties>
</file>