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  <p:sldMasterId id="2147483694" r:id="rId2"/>
    <p:sldMasterId id="2147483696" r:id="rId3"/>
  </p:sldMasterIdLst>
  <p:notesMasterIdLst>
    <p:notesMasterId r:id="rId34"/>
  </p:notesMasterIdLst>
  <p:handoutMasterIdLst>
    <p:handoutMasterId r:id="rId35"/>
  </p:handoutMasterIdLst>
  <p:sldIdLst>
    <p:sldId id="332" r:id="rId4"/>
    <p:sldId id="339" r:id="rId5"/>
    <p:sldId id="362" r:id="rId6"/>
    <p:sldId id="389" r:id="rId7"/>
    <p:sldId id="364" r:id="rId8"/>
    <p:sldId id="365" r:id="rId9"/>
    <p:sldId id="399" r:id="rId10"/>
    <p:sldId id="366" r:id="rId11"/>
    <p:sldId id="371" r:id="rId12"/>
    <p:sldId id="390" r:id="rId13"/>
    <p:sldId id="391" r:id="rId14"/>
    <p:sldId id="392" r:id="rId15"/>
    <p:sldId id="393" r:id="rId16"/>
    <p:sldId id="394" r:id="rId17"/>
    <p:sldId id="395" r:id="rId18"/>
    <p:sldId id="396" r:id="rId19"/>
    <p:sldId id="397" r:id="rId20"/>
    <p:sldId id="361" r:id="rId21"/>
    <p:sldId id="367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80" r:id="rId31"/>
    <p:sldId id="400" r:id="rId32"/>
    <p:sldId id="398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651048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259554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868063" algn="l" defTabSz="121701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38">
          <p15:clr>
            <a:srgbClr val="A4A3A4"/>
          </p15:clr>
        </p15:guide>
        <p15:guide id="2" pos="533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CC"/>
    <a:srgbClr val="921B1E"/>
    <a:srgbClr val="9C822F"/>
    <a:srgbClr val="384863"/>
    <a:srgbClr val="0000FF"/>
    <a:srgbClr val="CC3399"/>
    <a:srgbClr val="6666FF"/>
    <a:srgbClr val="9933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88556" autoAdjust="0"/>
  </p:normalViewPr>
  <p:slideViewPr>
    <p:cSldViewPr snapToGrid="0">
      <p:cViewPr varScale="1">
        <p:scale>
          <a:sx n="83" d="100"/>
          <a:sy n="83" d="100"/>
        </p:scale>
        <p:origin x="-1550" y="-67"/>
      </p:cViewPr>
      <p:guideLst>
        <p:guide orient="horz" pos="4238"/>
        <p:guide pos="53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420" y="-72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Participation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Totals!$D$1:$N$1</c:f>
              <c:strCache>
                <c:ptCount val="11"/>
                <c:pt idx="0">
                  <c:v>MACHC</c:v>
                </c:pt>
                <c:pt idx="1">
                  <c:v>SAIHC</c:v>
                </c:pt>
                <c:pt idx="2">
                  <c:v>EATHC</c:v>
                </c:pt>
                <c:pt idx="3">
                  <c:v>NIOHC</c:v>
                </c:pt>
                <c:pt idx="4">
                  <c:v>RSAHC</c:v>
                </c:pt>
                <c:pt idx="5">
                  <c:v>SWPHC</c:v>
                </c:pt>
                <c:pt idx="6">
                  <c:v>SWAtHC</c:v>
                </c:pt>
                <c:pt idx="7">
                  <c:v>SEPHC</c:v>
                </c:pt>
                <c:pt idx="8">
                  <c:v>MBSHC</c:v>
                </c:pt>
                <c:pt idx="9">
                  <c:v>NSRHC</c:v>
                </c:pt>
                <c:pt idx="10">
                  <c:v>EAHC</c:v>
                </c:pt>
              </c:strCache>
            </c:strRef>
          </c:cat>
          <c:val>
            <c:numRef>
              <c:f>Totals!$D$2:$N$2</c:f>
              <c:numCache>
                <c:formatCode>General</c:formatCode>
                <c:ptCount val="11"/>
                <c:pt idx="0">
                  <c:v>50</c:v>
                </c:pt>
                <c:pt idx="1">
                  <c:v>44</c:v>
                </c:pt>
                <c:pt idx="2">
                  <c:v>30</c:v>
                </c:pt>
                <c:pt idx="3">
                  <c:v>11</c:v>
                </c:pt>
                <c:pt idx="4">
                  <c:v>30</c:v>
                </c:pt>
                <c:pt idx="5">
                  <c:v>27</c:v>
                </c:pt>
                <c:pt idx="6">
                  <c:v>7</c:v>
                </c:pt>
                <c:pt idx="7">
                  <c:v>4</c:v>
                </c:pt>
                <c:pt idx="8">
                  <c:v>15</c:v>
                </c:pt>
                <c:pt idx="9">
                  <c:v>1</c:v>
                </c:pt>
                <c:pt idx="1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24576"/>
        <c:axId val="34455552"/>
      </c:barChart>
      <c:catAx>
        <c:axId val="35224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Hydrographic Commission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34455552"/>
        <c:crosses val="autoZero"/>
        <c:auto val="1"/>
        <c:lblAlgn val="ctr"/>
        <c:lblOffset val="100"/>
        <c:noMultiLvlLbl val="0"/>
      </c:catAx>
      <c:valAx>
        <c:axId val="344555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Students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5224576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000000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Totals!$A$1:$C$1</c:f>
              <c:strCache>
                <c:ptCount val="3"/>
                <c:pt idx="0">
                  <c:v>Courses</c:v>
                </c:pt>
                <c:pt idx="1">
                  <c:v>Different Countries</c:v>
                </c:pt>
                <c:pt idx="2">
                  <c:v>Total Students</c:v>
                </c:pt>
              </c:strCache>
            </c:strRef>
          </c:cat>
          <c:val>
            <c:numRef>
              <c:f>Totals!$A$2:$C$2</c:f>
              <c:numCache>
                <c:formatCode>General</c:formatCode>
                <c:ptCount val="3"/>
                <c:pt idx="0">
                  <c:v>14</c:v>
                </c:pt>
                <c:pt idx="1">
                  <c:v>103</c:v>
                </c:pt>
                <c:pt idx="2">
                  <c:v>227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221504"/>
        <c:axId val="76870144"/>
      </c:barChart>
      <c:catAx>
        <c:axId val="3522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870144"/>
        <c:crosses val="autoZero"/>
        <c:auto val="1"/>
        <c:lblAlgn val="ctr"/>
        <c:lblOffset val="100"/>
        <c:noMultiLvlLbl val="0"/>
      </c:catAx>
      <c:valAx>
        <c:axId val="7687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221504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/>
    </a:solidFill>
    <a:ln>
      <a:solidFill>
        <a:srgbClr val="000000"/>
      </a:solidFill>
    </a:ln>
    <a:effectLst>
      <a:outerShdw blurRad="203200" dist="228600" dir="2700000" algn="tl" rotWithShape="0">
        <a:prstClr val="black">
          <a:alpha val="40000"/>
        </a:prstClr>
      </a:outerShdw>
    </a:effectLst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00A34BA-EC66-4467-9548-E134E21A2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defTabSz="93167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7" tIns="46549" rIns="93097" bIns="46549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38C9AC5A-DB1D-4E05-AF30-3141A790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50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850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701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552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403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3042540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048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554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063" algn="l" defTabSz="121701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Version 8; 28 Feb 2011; 4:15 PM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E73594-047C-4EB5-A1F0-4F2EB10577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1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0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82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1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42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1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5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22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7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9AC5A-DB1D-4E05-AF30-3141A790804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2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022418" y="1914527"/>
            <a:ext cx="709916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4975" y="2857503"/>
            <a:ext cx="30940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6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Presenter’s Name</a:t>
            </a:r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3460858" y="3420220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3460858" y="3829051"/>
            <a:ext cx="2222285" cy="292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9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/>
            </a:lvl1pPr>
          </a:lstStyle>
          <a:p>
            <a:pPr lvl="0"/>
            <a:r>
              <a:rPr lang="en-US" dirty="0" smtClean="0"/>
              <a:t>UNCLASSIFIED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3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6076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AB47139-778F-4B51-B4E6-D64A5C5D9C7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16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5935980" y="76201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r">
              <a:buNone/>
              <a:defRPr sz="1200" b="1" baseline="0"/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  <p:sp>
        <p:nvSpPr>
          <p:cNvPr id="10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572937"/>
            <a:ext cx="3200400" cy="184666"/>
          </a:xfrm>
          <a:prstGeom prst="rect">
            <a:avLst/>
          </a:prstGeom>
        </p:spPr>
        <p:txBody>
          <a:bodyPr wrap="square" lIns="91292" tIns="0" rIns="91292" bIns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3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ACG_Header_Shape"/>
          <p:cNvSpPr txBox="1"/>
          <p:nvPr userDrawn="1"/>
        </p:nvSpPr>
        <p:spPr>
          <a:xfrm>
            <a:off x="0" y="0"/>
            <a:ext cx="9144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0000"/>
                </a:solidFill>
                <a:latin typeface="Calibri"/>
              </a:rPr>
              <a:t>UNCLASSIFIED</a:t>
            </a:r>
            <a:endParaRPr lang="en-US" sz="1200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AACG_Footer_Shape"/>
          <p:cNvSpPr txBox="1"/>
          <p:nvPr userDrawn="1"/>
        </p:nvSpPr>
        <p:spPr>
          <a:xfrm>
            <a:off x="0" y="-276999"/>
            <a:ext cx="9144000" cy="2769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000000"/>
                </a:solidFill>
                <a:latin typeface="Calibri"/>
              </a:rPr>
              <a:t>UNCLASSIFIED</a:t>
            </a:r>
            <a:endParaRPr lang="en-US" sz="1200" b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57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658100" y="6541161"/>
            <a:ext cx="1421591" cy="26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647" tIns="45647" rIns="45647" bIns="4564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0ADC7C98-238D-43E3-BC36-45645305AC69}" type="slidenum">
              <a:rPr lang="en-US" sz="1100" b="1">
                <a:solidFill>
                  <a:sysClr val="windowText" lastClr="000000"/>
                </a:solidFill>
                <a:latin typeface="Arial" pitchFamily="34" charset="0"/>
              </a:rPr>
              <a:pPr algn="r"/>
              <a:t>‹#›</a:t>
            </a:fld>
            <a:endParaRPr lang="en-US" sz="1100" b="1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8" r:id="rId2"/>
    <p:sldLayoutId id="2147483699" r:id="rId3"/>
  </p:sldLayoutIdLst>
  <p:timing>
    <p:tnLst>
      <p:par>
        <p:cTn id="1" dur="indefinite" restart="never" nodeType="tmRoot"/>
      </p:par>
    </p:tnLst>
  </p:timing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Box 8"/>
          <p:cNvSpPr txBox="1"/>
          <p:nvPr/>
        </p:nvSpPr>
        <p:spPr>
          <a:xfrm>
            <a:off x="0" y="5004038"/>
            <a:ext cx="9144000" cy="34520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292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99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nga.mil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@nga_geoint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9C822F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|  </a:t>
            </a:r>
            <a:r>
              <a:rPr kumimoji="0" lang="en-US" sz="1500" i="0" u="none" strike="noStrike" kern="0" cap="none" spc="100" normalizeH="0" baseline="0" noProof="0" dirty="0" smtClean="0">
                <a:ln>
                  <a:noFill/>
                </a:ln>
                <a:solidFill>
                  <a:srgbClr val="384863"/>
                </a:solidFill>
                <a:effectLst/>
                <a:uLnTx/>
                <a:uFillTx/>
                <a:latin typeface="Arial Narrow"/>
                <a:ea typeface="PMingLiU"/>
                <a:cs typeface="Times New Roman"/>
              </a:rPr>
              <a:t>facebook.com/natlgeointagency</a:t>
            </a: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srgbClr val="384863"/>
              </a:solidFill>
              <a:effectLst/>
              <a:uLnTx/>
              <a:uFillTx/>
              <a:latin typeface="Calibri"/>
              <a:ea typeface="PMingLiU"/>
              <a:cs typeface="Times New Roman"/>
            </a:endParaRPr>
          </a:p>
        </p:txBody>
      </p:sp>
      <p:pic>
        <p:nvPicPr>
          <p:cNvPr id="13" name="Picture 2" descr="H:\Pictures\1194984904195212103recycling_symbol_a.j._as_01.svg.me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48626" y="6467476"/>
            <a:ext cx="274333" cy="27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1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iming>
    <p:tnLst>
      <p:par>
        <p:cTn id="1" dur="indefinite" restart="never" nodeType="tmRoot"/>
      </p:par>
    </p:tnLst>
  </p:timing>
  <p:txStyles>
    <p:titleStyle>
      <a:lvl1pPr algn="ctr" defTabSz="91292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5" indent="-342345" algn="l" defTabSz="91292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49" indent="-285288" algn="l" defTabSz="91292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51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12" indent="-228232" algn="l" defTabSz="91292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74" indent="-228232" algn="l" defTabSz="91292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33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5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16" indent="-228232" algn="l" defTabSz="91292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0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81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4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04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63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25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87" algn="l" defTabSz="9129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http:/msi.nga.mil/NGAPortal/MSI.porta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navsafety@nga.mi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navsafety@nga.mi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http:/msi.nga.mil/NGAPortal/MSI.porta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noaa.gov/images/dart_buoy-wave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81000" y="2253193"/>
            <a:ext cx="8398933" cy="2240613"/>
          </a:xfrm>
          <a:noFill/>
        </p:spPr>
        <p:txBody>
          <a:bodyPr/>
          <a:lstStyle/>
          <a:p>
            <a:r>
              <a:rPr lang="en-US" sz="2400" dirty="0" smtClean="0"/>
              <a:t>IMO/IHO World-Wide Navigational Warning Service</a:t>
            </a:r>
          </a:p>
          <a:p>
            <a:r>
              <a:rPr lang="en-US" dirty="0" smtClean="0"/>
              <a:t>NAVAREA IV / XII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60857" y="3920453"/>
            <a:ext cx="2222285" cy="292388"/>
          </a:xfrm>
        </p:spPr>
        <p:txBody>
          <a:bodyPr/>
          <a:lstStyle/>
          <a:p>
            <a:r>
              <a:rPr lang="en-US" dirty="0" smtClean="0"/>
              <a:t>10 December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4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IHO Capacity Building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 smtClean="0"/>
          </a:p>
          <a:p>
            <a:endParaRPr lang="en-US" b="1" u="sng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The first phase of capacity building is MSI source gathering and dissemination.  </a:t>
            </a:r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Allows for real integration of the country into the </a:t>
            </a:r>
            <a:r>
              <a:rPr lang="en-US" b="1" dirty="0" smtClean="0">
                <a:solidFill>
                  <a:srgbClr val="FF0000"/>
                </a:solidFill>
              </a:rPr>
              <a:t>World-Wide Navigational Warning Service (WWNWS)</a:t>
            </a: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GB" sz="2000" b="1" dirty="0" smtClean="0"/>
              <a:t>The second phase is the creation of a surveying capability. </a:t>
            </a:r>
          </a:p>
          <a:p>
            <a:pPr fontAlgn="auto">
              <a:spcAft>
                <a:spcPts val="0"/>
              </a:spcAft>
            </a:pPr>
            <a:r>
              <a:rPr lang="en-GB" sz="2000" b="1" dirty="0" smtClean="0"/>
              <a:t>The third phase consists of the acquisition of the means to produce charts and publications independently.</a:t>
            </a:r>
            <a:r>
              <a:rPr lang="en-GB" sz="2000" b="1" dirty="0" smtClean="0">
                <a:solidFill>
                  <a:srgbClr val="FF0000"/>
                </a:solidFill>
              </a:rPr>
              <a:t> </a:t>
            </a:r>
          </a:p>
          <a:p>
            <a:pPr fontAlgn="auto">
              <a:spcAft>
                <a:spcPts val="0"/>
              </a:spcAft>
            </a:pP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Maritime Safety Information </a:t>
            </a:r>
            <a:br>
              <a:rPr lang="en-US" sz="2800" dirty="0" smtClean="0"/>
            </a:br>
            <a:r>
              <a:rPr lang="en-US" sz="2800" b="1" dirty="0" smtClean="0"/>
              <a:t>Capacity Building Course Outcomes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Endeavour to be informed of all events that could significantly affect the safety of navigation within their coastal region. 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 descr="lighth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452938"/>
            <a:ext cx="1524000" cy="1109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mcgship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962400"/>
            <a:ext cx="2006600" cy="17079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titan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4267200"/>
            <a:ext cx="2012766" cy="1295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06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Assess all information in the light of expert knowledge for relevance to navigation in the coastal region.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dirty="0" smtClean="0"/>
              <a:t>Maritime Safety Information </a:t>
            </a:r>
            <a:br>
              <a:rPr lang="en-US" sz="2800" dirty="0" smtClean="0"/>
            </a:br>
            <a:r>
              <a:rPr lang="en-US" sz="2800" b="1" dirty="0" smtClean="0"/>
              <a:t>Capacity Building Course Outcomes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2704" y="3595471"/>
            <a:ext cx="3990006" cy="2187100"/>
            <a:chOff x="1760561" y="3408839"/>
            <a:chExt cx="5931405" cy="3251268"/>
          </a:xfrm>
        </p:grpSpPr>
        <p:pic>
          <p:nvPicPr>
            <p:cNvPr id="12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644" y="3603313"/>
            <a:ext cx="3552825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04825" algn="l"/>
              </a:tabLst>
            </a:pPr>
            <a:r>
              <a:rPr lang="en-GB" sz="2400" dirty="0" smtClean="0"/>
              <a:t>Draft navigational warnings in accordance with the </a:t>
            </a:r>
          </a:p>
          <a:p>
            <a:pPr>
              <a:tabLst>
                <a:tab pos="504825" algn="l"/>
              </a:tabLst>
            </a:pPr>
            <a:r>
              <a:rPr lang="en-GB" sz="2400" dirty="0" smtClean="0"/>
              <a:t>Joint IMO/IHO/WMO Manual on Maritime Safety Information </a:t>
            </a:r>
            <a:endParaRPr lang="en-US" sz="2400" dirty="0" smtClean="0"/>
          </a:p>
          <a:p>
            <a:pPr>
              <a:tabLst>
                <a:tab pos="504825" algn="l"/>
              </a:tabLst>
            </a:pPr>
            <a:r>
              <a:rPr lang="en-GB" sz="2400" dirty="0" smtClean="0"/>
              <a:t>Pass NAVAREA warnings for further promulgation to the NAVAREA Co-ordinator</a:t>
            </a: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03579"/>
            <a:ext cx="7391400" cy="22020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Z:\Keith D\DSC_02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114800"/>
            <a:ext cx="2715107" cy="1806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sz="2800" dirty="0" smtClean="0"/>
              <a:t>Maritime Safety Information </a:t>
            </a:r>
            <a:br>
              <a:rPr lang="en-US" sz="2800" dirty="0" smtClean="0"/>
            </a:br>
            <a:r>
              <a:rPr lang="en-US" sz="2800" b="1" dirty="0" smtClean="0"/>
              <a:t>Capacity Building Course Outcomes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7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IHO MSI Training Courses (14)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7288"/>
            <a:ext cx="8229600" cy="4556502"/>
          </a:xfrm>
        </p:spPr>
        <p:txBody>
          <a:bodyPr/>
          <a:lstStyle/>
          <a:p>
            <a:r>
              <a:rPr lang="en-US" sz="1800" b="1" dirty="0" smtClean="0"/>
              <a:t>2007 Jamaica (MACHC)</a:t>
            </a:r>
          </a:p>
          <a:p>
            <a:r>
              <a:rPr lang="en-US" sz="1800" dirty="0" smtClean="0"/>
              <a:t>2007 Mozambique (SAIHC)</a:t>
            </a:r>
          </a:p>
          <a:p>
            <a:r>
              <a:rPr lang="en-US" sz="1800" dirty="0" smtClean="0"/>
              <a:t>2008 Spain (MBSHC)</a:t>
            </a:r>
          </a:p>
          <a:p>
            <a:r>
              <a:rPr lang="en-US" sz="1800" dirty="0" smtClean="0"/>
              <a:t>2009 Ghana (</a:t>
            </a:r>
            <a:r>
              <a:rPr lang="en-US" sz="1800" dirty="0" err="1" smtClean="0"/>
              <a:t>EAtHC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2009 Oman (NIOHC / RSAHC)</a:t>
            </a:r>
          </a:p>
          <a:p>
            <a:r>
              <a:rPr lang="en-US" sz="1800" dirty="0" smtClean="0"/>
              <a:t>2010 Namibia (SAIHC)</a:t>
            </a:r>
          </a:p>
          <a:p>
            <a:r>
              <a:rPr lang="en-US" sz="1800" dirty="0" smtClean="0"/>
              <a:t>2010 Australia (SWPHC)</a:t>
            </a:r>
          </a:p>
          <a:p>
            <a:r>
              <a:rPr lang="en-US" sz="1800" b="1" dirty="0" smtClean="0"/>
              <a:t>2011 Brazil (</a:t>
            </a:r>
            <a:r>
              <a:rPr lang="en-US" sz="1800" b="1" dirty="0" err="1" smtClean="0"/>
              <a:t>SWAtHC</a:t>
            </a:r>
            <a:r>
              <a:rPr lang="en-US" sz="1800" b="1" dirty="0" smtClean="0"/>
              <a:t>, SEPHC &amp; MACHC)</a:t>
            </a:r>
          </a:p>
          <a:p>
            <a:r>
              <a:rPr lang="en-US" sz="1800" b="1" dirty="0" smtClean="0"/>
              <a:t>2013 Trinidad (MACHC)</a:t>
            </a:r>
          </a:p>
          <a:p>
            <a:r>
              <a:rPr lang="en-US" sz="1800" dirty="0" smtClean="0"/>
              <a:t>2014 Oman </a:t>
            </a:r>
            <a:r>
              <a:rPr lang="en-US" sz="1800" dirty="0"/>
              <a:t>(NIOHC / RSAHC</a:t>
            </a:r>
            <a:r>
              <a:rPr lang="en-US" sz="1800" dirty="0" smtClean="0"/>
              <a:t>) </a:t>
            </a:r>
          </a:p>
          <a:p>
            <a:r>
              <a:rPr lang="en-US" sz="1800" dirty="0" smtClean="0"/>
              <a:t>2014 New </a:t>
            </a:r>
            <a:r>
              <a:rPr lang="en-US" sz="1800" dirty="0"/>
              <a:t>Zealand (SWPHC</a:t>
            </a:r>
            <a:r>
              <a:rPr lang="en-US" sz="1800" dirty="0" smtClean="0"/>
              <a:t>)</a:t>
            </a:r>
          </a:p>
          <a:p>
            <a:r>
              <a:rPr lang="en-US" sz="1800" dirty="0"/>
              <a:t>2014 </a:t>
            </a:r>
            <a:r>
              <a:rPr lang="en-US" sz="1800" dirty="0" smtClean="0"/>
              <a:t>Ivory Coast </a:t>
            </a:r>
            <a:r>
              <a:rPr lang="en-US" sz="1800" dirty="0"/>
              <a:t>(</a:t>
            </a:r>
            <a:r>
              <a:rPr lang="en-US" sz="1800" dirty="0" err="1"/>
              <a:t>EAtHC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2015 Japan (EAHC)</a:t>
            </a:r>
          </a:p>
          <a:p>
            <a:r>
              <a:rPr lang="en-US" sz="1800" dirty="0"/>
              <a:t>2015 Turkey (</a:t>
            </a:r>
            <a:r>
              <a:rPr lang="en-US" sz="1800" dirty="0" smtClean="0"/>
              <a:t>MBSHC</a:t>
            </a:r>
            <a:r>
              <a:rPr lang="en-US" sz="1600" dirty="0" smtClean="0"/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6386" y="1747702"/>
            <a:ext cx="2814321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93362" y="3860661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2011 MSI Course in Brazil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386" y="4229993"/>
            <a:ext cx="2814321" cy="21060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8915" y="6381194"/>
            <a:ext cx="3249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2013 MSI Course in Trinidad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002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MSI </a:t>
            </a:r>
            <a:r>
              <a:rPr lang="en-US" dirty="0"/>
              <a:t>Training </a:t>
            </a:r>
            <a:r>
              <a:rPr lang="en-US" dirty="0" smtClean="0"/>
              <a:t>Course Data</a:t>
            </a:r>
            <a:br>
              <a:rPr lang="en-US" dirty="0" smtClean="0"/>
            </a:br>
            <a:endParaRPr lang="en-US" sz="24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783771" y="2245177"/>
          <a:ext cx="6368143" cy="4465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5633356" y="1831521"/>
          <a:ext cx="3216729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MSI </a:t>
            </a:r>
            <a:r>
              <a:rPr lang="en-US" sz="3600" dirty="0"/>
              <a:t>Training </a:t>
            </a:r>
            <a:r>
              <a:rPr lang="en-US" sz="3600" dirty="0" smtClean="0"/>
              <a:t>Course MACHC Data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362200"/>
            <a:ext cx="8229600" cy="3763963"/>
          </a:xfrm>
          <a:prstGeom prst="rect">
            <a:avLst/>
          </a:prstGeom>
        </p:spPr>
        <p:txBody>
          <a:bodyPr/>
          <a:lstStyle>
            <a:lvl1pPr marL="342345" indent="-342345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749" indent="-285288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151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612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074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0533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99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3455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916" indent="-228232" algn="l" defTabSz="91292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50 </a:t>
            </a:r>
            <a:r>
              <a:rPr lang="en-US" dirty="0"/>
              <a:t>s</a:t>
            </a:r>
            <a:r>
              <a:rPr lang="en-US" dirty="0" smtClean="0"/>
              <a:t>tudents trained from 22 countries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GB" sz="2000" b="1" dirty="0" smtClean="0">
                <a:solidFill>
                  <a:srgbClr val="FF0000"/>
                </a:solidFill>
              </a:rPr>
              <a:t> </a:t>
            </a:r>
          </a:p>
          <a:p>
            <a:pPr fontAlgn="auto">
              <a:spcAft>
                <a:spcPts val="0"/>
              </a:spcAft>
            </a:pPr>
            <a:endParaRPr lang="en-US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28477" y="3290207"/>
          <a:ext cx="2408465" cy="2730101"/>
        </p:xfrm>
        <a:graphic>
          <a:graphicData uri="http://schemas.openxmlformats.org/drawingml/2006/table">
            <a:tbl>
              <a:tblPr/>
              <a:tblGrid>
                <a:gridCol w="2408465"/>
              </a:tblGrid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Anguilla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Antigua and Barbuda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Barbados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British Virgin Islands</a:t>
                      </a:r>
                    </a:p>
                  </a:txBody>
                  <a:tcPr marL="4351" marR="4351" marT="4351" marB="0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A2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Cayman Islands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Colombia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A2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Costa Rica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Dominica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Ecuador</a:t>
                      </a:r>
                    </a:p>
                  </a:txBody>
                  <a:tcPr marL="4351" marR="4351" marT="4351" marB="0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3A2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El Salvador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Grenada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676530" y="3295651"/>
          <a:ext cx="2941864" cy="2730101"/>
        </p:xfrm>
        <a:graphic>
          <a:graphicData uri="http://schemas.openxmlformats.org/drawingml/2006/table">
            <a:tbl>
              <a:tblPr/>
              <a:tblGrid>
                <a:gridCol w="2941864"/>
              </a:tblGrid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Guatemala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Guyana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Honduras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Jamaica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Montserrat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Panama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St. Kitts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1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St. Vincent &amp; Grenadines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Suriname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Trinidad &amp; Tobago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  <a:tr h="86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Turks and Caicos</a:t>
                      </a:r>
                    </a:p>
                  </a:txBody>
                  <a:tcPr marL="4351" marR="4351" marT="4351" marB="0" anchor="ctr">
                    <a:lnL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151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3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47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5896" y="5648082"/>
            <a:ext cx="8323168" cy="1094308"/>
          </a:xfrm>
          <a:prstGeom prst="roundRect">
            <a:avLst/>
          </a:prstGeom>
          <a:solidFill>
            <a:srgbClr val="FF0000">
              <a:alpha val="3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200329"/>
          </a:xfrm>
        </p:spPr>
        <p:txBody>
          <a:bodyPr/>
          <a:lstStyle/>
          <a:p>
            <a:r>
              <a:rPr lang="en-US" dirty="0" smtClean="0"/>
              <a:t>National Coordinators in</a:t>
            </a:r>
            <a:br>
              <a:rPr lang="en-US" dirty="0" smtClean="0"/>
            </a:br>
            <a:r>
              <a:rPr lang="en-US" dirty="0" smtClean="0"/>
              <a:t>NAVAREA IV and XII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6" y="2393462"/>
            <a:ext cx="8272463" cy="4154984"/>
          </a:xfrm>
        </p:spPr>
        <p:txBody>
          <a:bodyPr/>
          <a:lstStyle/>
          <a:p>
            <a:r>
              <a:rPr lang="en-US" dirty="0" smtClean="0"/>
              <a:t>Send MSI to NGA and NAVAREA IV/XII will disseminate a navigational warning for your waters….</a:t>
            </a:r>
          </a:p>
          <a:p>
            <a:r>
              <a:rPr lang="en-US" dirty="0"/>
              <a:t>Fulfills the first phase of Hydrographic Services = MSI</a:t>
            </a:r>
            <a:endParaRPr lang="en-US" dirty="0" smtClean="0"/>
          </a:p>
          <a:p>
            <a:r>
              <a:rPr lang="en-US" b="1" u="sng" dirty="0" smtClean="0"/>
              <a:t>AT NO COST TO YOU !!</a:t>
            </a:r>
            <a:endParaRPr lang="en-US" b="1" dirty="0" smtClean="0"/>
          </a:p>
          <a:p>
            <a:r>
              <a:rPr lang="en-US" b="1" dirty="0" smtClean="0"/>
              <a:t>Mariners will be able download your warning as a text file </a:t>
            </a:r>
            <a:r>
              <a:rPr lang="en-US" b="1" dirty="0"/>
              <a:t>or as a Google Earth KMZ </a:t>
            </a:r>
            <a:r>
              <a:rPr lang="en-US" b="1" dirty="0" smtClean="0"/>
              <a:t>from NGA’s Maritime Safety Information website!</a:t>
            </a:r>
          </a:p>
          <a:p>
            <a:pPr marL="0" indent="0">
              <a:buNone/>
            </a:pPr>
            <a:endParaRPr lang="en-US" b="1" dirty="0" smtClean="0">
              <a:hlinkClick r:id="rId2"/>
            </a:endParaRPr>
          </a:p>
          <a:p>
            <a:r>
              <a:rPr lang="en-US" b="1" dirty="0" smtClean="0">
                <a:hlinkClick r:id="rId2"/>
              </a:rPr>
              <a:t>http</a:t>
            </a:r>
            <a:r>
              <a:rPr lang="en-US" b="1" dirty="0">
                <a:hlinkClick r:id="rId2"/>
              </a:rPr>
              <a:t>://msi.nga.mil/NGAPortal/</a:t>
            </a:r>
            <a:r>
              <a:rPr lang="en-US" b="1" dirty="0" smtClean="0">
                <a:hlinkClick r:id="rId2"/>
              </a:rPr>
              <a:t>MSI.portal</a:t>
            </a:r>
            <a:endParaRPr lang="en-US" b="1" dirty="0"/>
          </a:p>
          <a:p>
            <a:pPr lvl="1"/>
            <a:r>
              <a:rPr lang="en-US" b="1" dirty="0" smtClean="0"/>
              <a:t>Select the Broadcast Warnings link</a:t>
            </a:r>
          </a:p>
        </p:txBody>
      </p:sp>
    </p:spTree>
    <p:extLst>
      <p:ext uri="{BB962C8B-B14F-4D97-AF65-F5344CB8AC3E}">
        <p14:creationId xmlns:p14="http://schemas.microsoft.com/office/powerpoint/2010/main" val="35392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support 2015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CAPITAN DE CORBETA</a:t>
            </a:r>
          </a:p>
          <a:p>
            <a:r>
              <a:rPr lang="en-US" sz="2000" dirty="0" smtClean="0"/>
              <a:t>Sent 394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2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114 NAVAREA warnings</a:t>
            </a:r>
          </a:p>
          <a:p>
            <a:r>
              <a:rPr lang="en-US" sz="2000" dirty="0" smtClean="0"/>
              <a:t>Types: Wrecks, Aids, Survey Ops</a:t>
            </a:r>
            <a:endParaRPr lang="en-US" sz="2000" dirty="0"/>
          </a:p>
          <a:p>
            <a:r>
              <a:rPr lang="en-US" sz="2000" dirty="0" smtClean="0"/>
              <a:t>19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793" y="3806279"/>
            <a:ext cx="6288328" cy="2921546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5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Colombia support 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CARLOS ALBERTO ZUNIGA GUZMAN</a:t>
            </a:r>
          </a:p>
          <a:p>
            <a:r>
              <a:rPr lang="en-US" sz="2000" dirty="0" smtClean="0"/>
              <a:t>Sent 47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33 NAVAREA warnings</a:t>
            </a:r>
          </a:p>
          <a:p>
            <a:r>
              <a:rPr lang="en-US" sz="2000" dirty="0" smtClean="0"/>
              <a:t>Types: Unreported Vessel, Underwater and Hazardous Ops</a:t>
            </a:r>
            <a:endParaRPr lang="en-US" sz="2000" dirty="0"/>
          </a:p>
          <a:p>
            <a:r>
              <a:rPr lang="en-US" sz="2000" dirty="0" smtClean="0"/>
              <a:t>19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74" y="3757110"/>
            <a:ext cx="7268327" cy="2970715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5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490745" cy="156966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The World-Wide Navigational </a:t>
            </a:r>
            <a:r>
              <a:rPr lang="en-US" b="1" dirty="0" smtClean="0"/>
              <a:t>Warning </a:t>
            </a:r>
            <a:r>
              <a:rPr lang="en-US" b="1" dirty="0"/>
              <a:t>Service (WWNWS) is the internationally </a:t>
            </a:r>
            <a:r>
              <a:rPr lang="en-US" b="1" dirty="0" smtClean="0"/>
              <a:t>and nationally coordinated </a:t>
            </a:r>
            <a:r>
              <a:rPr lang="en-US" b="1" dirty="0"/>
              <a:t>service for the promulgation of </a:t>
            </a:r>
            <a:r>
              <a:rPr lang="en-US" b="1" dirty="0" smtClean="0"/>
              <a:t>hazards to navigation that may effect international shipping.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WWNWS Mission</a:t>
            </a:r>
            <a:endParaRPr lang="en-US" dirty="0"/>
          </a:p>
        </p:txBody>
      </p:sp>
      <p:pic>
        <p:nvPicPr>
          <p:cNvPr id="15" name="Picture 14" descr="C:\Documents and Settings\dominike\Desktop\SafetyNet Sat.jpg"/>
          <p:cNvPicPr/>
          <p:nvPr/>
        </p:nvPicPr>
        <p:blipFill>
          <a:blip r:embed="rId2" cstate="screen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164" y="3836869"/>
            <a:ext cx="5314806" cy="2860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6225" y="3674391"/>
            <a:ext cx="3484708" cy="923330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MSC.1/Circ.1288/Rev.1</a:t>
            </a:r>
            <a:br>
              <a:rPr lang="fr-FR" b="1" dirty="0" smtClean="0">
                <a:solidFill>
                  <a:schemeClr val="bg1"/>
                </a:solidFill>
              </a:rPr>
            </a:b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Honduras support 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JAVIER DIAZ</a:t>
            </a:r>
          </a:p>
          <a:p>
            <a:r>
              <a:rPr lang="en-US" sz="2000" dirty="0" smtClean="0"/>
              <a:t>Sent 3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2 NAVAREA warnings</a:t>
            </a:r>
          </a:p>
          <a:p>
            <a:r>
              <a:rPr lang="en-US" sz="2000" dirty="0" smtClean="0"/>
              <a:t>Types: Aids, Underwater </a:t>
            </a:r>
            <a:r>
              <a:rPr lang="en-US" sz="2000" dirty="0" err="1" smtClean="0"/>
              <a:t>Cabeling</a:t>
            </a:r>
            <a:endParaRPr lang="en-US" sz="2000" dirty="0"/>
          </a:p>
          <a:p>
            <a:r>
              <a:rPr lang="en-US" sz="2000" dirty="0" smtClean="0"/>
              <a:t>1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93" y="3819979"/>
            <a:ext cx="8148788" cy="2907846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3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Panama </a:t>
            </a:r>
            <a:r>
              <a:rPr lang="en-US" dirty="0"/>
              <a:t>support 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JUAN BOULLOSA </a:t>
            </a:r>
          </a:p>
          <a:p>
            <a:r>
              <a:rPr lang="en-US" sz="2000" dirty="0" smtClean="0"/>
              <a:t>Sent 1 MSI report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</a:t>
            </a:r>
            <a:r>
              <a:rPr lang="en-US" sz="2000" dirty="0"/>
              <a:t>1</a:t>
            </a:r>
            <a:r>
              <a:rPr lang="en-US" sz="2000" dirty="0" smtClean="0"/>
              <a:t> NAVAREA warning</a:t>
            </a:r>
          </a:p>
          <a:p>
            <a:r>
              <a:rPr lang="en-US" sz="2000" dirty="0" smtClean="0"/>
              <a:t>Types: Restricted Area</a:t>
            </a:r>
            <a:endParaRPr lang="en-US" sz="2000" dirty="0"/>
          </a:p>
          <a:p>
            <a:r>
              <a:rPr lang="en-US" sz="2000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1" y="3765323"/>
            <a:ext cx="8526094" cy="2962501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2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Martinique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12026" y="1843841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AVURNAV FORT DE FRANCE </a:t>
            </a:r>
          </a:p>
          <a:p>
            <a:r>
              <a:rPr lang="en-US" sz="2000" dirty="0" smtClean="0"/>
              <a:t>Sent 29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24 NAVAREA warnings</a:t>
            </a:r>
          </a:p>
          <a:p>
            <a:r>
              <a:rPr lang="en-US" sz="2000" dirty="0" smtClean="0"/>
              <a:t>Types: Gunnery Exercise</a:t>
            </a:r>
            <a:endParaRPr lang="en-US" sz="2000" dirty="0"/>
          </a:p>
          <a:p>
            <a:r>
              <a:rPr lang="en-US" sz="2000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3843580"/>
            <a:ext cx="8450795" cy="3000482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6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Guiana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AVURNAV CAYENNE </a:t>
            </a:r>
          </a:p>
          <a:p>
            <a:r>
              <a:rPr lang="en-US" sz="2000" dirty="0" smtClean="0"/>
              <a:t>Sent 43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16 NAVAREA warnings</a:t>
            </a:r>
          </a:p>
          <a:p>
            <a:r>
              <a:rPr lang="en-US" sz="2000" dirty="0" smtClean="0"/>
              <a:t>Types: Hazardous Ops</a:t>
            </a:r>
            <a:endParaRPr lang="en-US" sz="2000" dirty="0"/>
          </a:p>
          <a:p>
            <a:r>
              <a:rPr lang="en-US" sz="2000" dirty="0" smtClean="0"/>
              <a:t>1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57" y="3781587"/>
            <a:ext cx="8127794" cy="3076413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2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0862" y="1082358"/>
            <a:ext cx="8319861" cy="954107"/>
          </a:xfrm>
        </p:spPr>
        <p:txBody>
          <a:bodyPr/>
          <a:lstStyle/>
          <a:p>
            <a:r>
              <a:rPr lang="en-US" sz="2800" dirty="0" smtClean="0"/>
              <a:t>Saint Vincent and the Grenadines support </a:t>
            </a:r>
            <a:r>
              <a:rPr lang="en-US" sz="2800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DAVID ROBINS</a:t>
            </a:r>
          </a:p>
          <a:p>
            <a:r>
              <a:rPr lang="en-US" sz="2000" dirty="0" smtClean="0"/>
              <a:t>Sent 1 MSI report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1 NAVAREA warning</a:t>
            </a:r>
          </a:p>
          <a:p>
            <a:r>
              <a:rPr lang="en-US" sz="2000" dirty="0" smtClean="0"/>
              <a:t>Types; Volcanic Activity</a:t>
            </a:r>
            <a:endParaRPr lang="en-US" sz="2000" dirty="0"/>
          </a:p>
          <a:p>
            <a:r>
              <a:rPr lang="en-US" sz="2000" dirty="0" smtClean="0"/>
              <a:t>1 warning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66" y="3790624"/>
            <a:ext cx="8218261" cy="2937201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6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Trinidad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MARK FISHER</a:t>
            </a:r>
          </a:p>
          <a:p>
            <a:r>
              <a:rPr lang="en-US" sz="2000" dirty="0" smtClean="0"/>
              <a:t>Sent 46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20 NAVAREA warnings</a:t>
            </a:r>
          </a:p>
          <a:p>
            <a:r>
              <a:rPr lang="en-US" sz="2000" dirty="0" smtClean="0"/>
              <a:t>Types: Underwater Ops, Aids</a:t>
            </a:r>
            <a:endParaRPr lang="en-US" sz="2000" dirty="0"/>
          </a:p>
          <a:p>
            <a:r>
              <a:rPr lang="en-US" sz="2000" dirty="0"/>
              <a:t>4</a:t>
            </a:r>
            <a:r>
              <a:rPr lang="en-US" sz="2000" dirty="0" smtClean="0"/>
              <a:t>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19" y="3818016"/>
            <a:ext cx="7547674" cy="3039984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8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Curaçao</a:t>
            </a:r>
            <a:r>
              <a:rPr lang="en-US" dirty="0" smtClean="0"/>
              <a:t>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JRCC CURAÇAO</a:t>
            </a:r>
          </a:p>
          <a:p>
            <a:r>
              <a:rPr lang="en-US" sz="2000" dirty="0" smtClean="0"/>
              <a:t>Sent 10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</a:t>
            </a:r>
            <a:r>
              <a:rPr lang="en-US" sz="2000" dirty="0"/>
              <a:t>8</a:t>
            </a:r>
            <a:r>
              <a:rPr lang="en-US" sz="2000" dirty="0" smtClean="0"/>
              <a:t> NAVAREA warnings</a:t>
            </a:r>
          </a:p>
          <a:p>
            <a:r>
              <a:rPr lang="en-US" sz="2000" dirty="0" smtClean="0"/>
              <a:t>Types: Drifting Vessel, Unreported Vessel</a:t>
            </a:r>
            <a:endParaRPr lang="en-US" sz="1600" dirty="0"/>
          </a:p>
          <a:p>
            <a:r>
              <a:rPr lang="en-US" sz="2000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12" y="3873046"/>
            <a:ext cx="7772626" cy="2854779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4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Jamaica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Reported by the Jamaica Coast Guard</a:t>
            </a:r>
          </a:p>
          <a:p>
            <a:r>
              <a:rPr lang="en-US" sz="2000" dirty="0" smtClean="0"/>
              <a:t>Sent 6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4 NAVAREA warnings</a:t>
            </a:r>
          </a:p>
          <a:p>
            <a:r>
              <a:rPr lang="en-US" sz="2000" dirty="0" smtClean="0"/>
              <a:t>Types: Underwater, Survey Ops</a:t>
            </a:r>
            <a:endParaRPr lang="en-US" sz="2000" dirty="0"/>
          </a:p>
          <a:p>
            <a:r>
              <a:rPr lang="en-US" sz="2000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17" y="3850843"/>
            <a:ext cx="8033997" cy="2876982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1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 support </a:t>
            </a:r>
            <a:r>
              <a:rPr lang="en-US" dirty="0"/>
              <a:t>2015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3945696"/>
          </a:xfrm>
        </p:spPr>
        <p:txBody>
          <a:bodyPr/>
          <a:lstStyle/>
          <a:p>
            <a:r>
              <a:rPr lang="en-US" sz="2000" dirty="0" smtClean="0"/>
              <a:t>Provided by CAPTAIN CARLOS ALFREDO RAMOS PEREZ</a:t>
            </a:r>
          </a:p>
          <a:p>
            <a:r>
              <a:rPr lang="en-US" sz="2000" dirty="0" smtClean="0"/>
              <a:t>Sent 5 MSI reports </a:t>
            </a:r>
            <a:r>
              <a:rPr lang="en-US" sz="2000" dirty="0"/>
              <a:t>to </a:t>
            </a:r>
            <a:r>
              <a:rPr lang="en-US" sz="2000" dirty="0" smtClean="0">
                <a:hlinkClick r:id="rId3"/>
              </a:rPr>
              <a:t>navsafety@nga.mil</a:t>
            </a:r>
            <a:endParaRPr lang="en-US" sz="2000" dirty="0" smtClean="0"/>
          </a:p>
          <a:p>
            <a:r>
              <a:rPr lang="en-US" sz="2000" dirty="0" smtClean="0"/>
              <a:t>Promulgated 2 NAVAREA warnings</a:t>
            </a:r>
          </a:p>
          <a:p>
            <a:r>
              <a:rPr lang="en-US" sz="2000" dirty="0" smtClean="0"/>
              <a:t>Types: Gunnery Exercise</a:t>
            </a:r>
            <a:endParaRPr lang="en-US" sz="2000" dirty="0"/>
          </a:p>
          <a:p>
            <a:r>
              <a:rPr lang="en-US" sz="2000" dirty="0" smtClean="0"/>
              <a:t>No warnings currently in force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4000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13" y="3796493"/>
            <a:ext cx="7185759" cy="3061507"/>
          </a:xfrm>
          <a:prstGeom prst="rect">
            <a:avLst/>
          </a:prstGeom>
          <a:effectLst>
            <a:outerShdw blurRad="2032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6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5896" y="5648082"/>
            <a:ext cx="8323168" cy="1094308"/>
          </a:xfrm>
          <a:prstGeom prst="roundRect">
            <a:avLst/>
          </a:prstGeom>
          <a:solidFill>
            <a:srgbClr val="FF0000">
              <a:alpha val="36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200329"/>
          </a:xfrm>
        </p:spPr>
        <p:txBody>
          <a:bodyPr/>
          <a:lstStyle/>
          <a:p>
            <a:r>
              <a:rPr lang="en-US" dirty="0" smtClean="0"/>
              <a:t>National Coordinators in</a:t>
            </a:r>
            <a:br>
              <a:rPr lang="en-US" dirty="0" smtClean="0"/>
            </a:br>
            <a:r>
              <a:rPr lang="en-US" dirty="0" smtClean="0"/>
              <a:t>NAVAREA IV and XII</a:t>
            </a:r>
            <a:endParaRPr lang="en-US" dirty="0"/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6" y="2393462"/>
            <a:ext cx="8272463" cy="4154984"/>
          </a:xfrm>
        </p:spPr>
        <p:txBody>
          <a:bodyPr/>
          <a:lstStyle/>
          <a:p>
            <a:r>
              <a:rPr lang="en-US" dirty="0" smtClean="0"/>
              <a:t>Send MSI to NGA and NAVAREA IV/XII will disseminate a navigational warning for your waters….</a:t>
            </a:r>
          </a:p>
          <a:p>
            <a:r>
              <a:rPr lang="en-US" dirty="0" smtClean="0"/>
              <a:t>Fulfills the first phase of Hydrographic Services = MSI </a:t>
            </a:r>
          </a:p>
          <a:p>
            <a:r>
              <a:rPr lang="en-US" b="1" u="sng" dirty="0" smtClean="0"/>
              <a:t>AT NO COST TO YOU !!</a:t>
            </a:r>
            <a:endParaRPr lang="en-US" b="1" dirty="0" smtClean="0"/>
          </a:p>
          <a:p>
            <a:r>
              <a:rPr lang="en-US" b="1" dirty="0" smtClean="0"/>
              <a:t>Mariners will be able download your warning as a text file </a:t>
            </a:r>
            <a:r>
              <a:rPr lang="en-US" b="1" dirty="0"/>
              <a:t>or as a Google Earth KMZ </a:t>
            </a:r>
            <a:r>
              <a:rPr lang="en-US" b="1" dirty="0" smtClean="0"/>
              <a:t>from NGA’s Maritime Safety Information website!</a:t>
            </a:r>
          </a:p>
          <a:p>
            <a:pPr marL="0" indent="0">
              <a:buNone/>
            </a:pPr>
            <a:endParaRPr lang="en-US" b="1" dirty="0" smtClean="0">
              <a:hlinkClick r:id="rId2"/>
            </a:endParaRPr>
          </a:p>
          <a:p>
            <a:r>
              <a:rPr lang="en-US" b="1" dirty="0" smtClean="0">
                <a:hlinkClick r:id="rId2"/>
              </a:rPr>
              <a:t>http</a:t>
            </a:r>
            <a:r>
              <a:rPr lang="en-US" b="1" dirty="0">
                <a:hlinkClick r:id="rId2"/>
              </a:rPr>
              <a:t>://msi.nga.mil/NGAPortal/</a:t>
            </a:r>
            <a:r>
              <a:rPr lang="en-US" b="1" dirty="0" smtClean="0">
                <a:hlinkClick r:id="rId2"/>
              </a:rPr>
              <a:t>MSI.portal</a:t>
            </a:r>
            <a:endParaRPr lang="en-US" b="1" dirty="0"/>
          </a:p>
          <a:p>
            <a:pPr lvl="1"/>
            <a:r>
              <a:rPr lang="en-US" b="1" dirty="0" smtClean="0"/>
              <a:t>Select the Broadcast Warnings link</a:t>
            </a:r>
          </a:p>
        </p:txBody>
      </p:sp>
    </p:spTree>
    <p:extLst>
      <p:ext uri="{BB962C8B-B14F-4D97-AF65-F5344CB8AC3E}">
        <p14:creationId xmlns:p14="http://schemas.microsoft.com/office/powerpoint/2010/main" val="11773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858000" cy="49451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802944"/>
            <a:ext cx="9067800" cy="204702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5379A0"/>
                </a:solidFill>
                <a:effectLst/>
                <a:uLnTx/>
                <a:uFillTx/>
                <a:latin typeface="Helvetica LT Std" pitchFamily="34" charset="0"/>
                <a:ea typeface="+mj-ea"/>
                <a:cs typeface="+mj-cs"/>
              </a:rPr>
              <a:t>April 14-15, 1912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3886200" y="1524000"/>
            <a:ext cx="2667000" cy="2286000"/>
          </a:xfrm>
          <a:prstGeom prst="line">
            <a:avLst/>
          </a:prstGeom>
          <a:solidFill>
            <a:srgbClr val="775A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715000" y="1524000"/>
            <a:ext cx="381000" cy="228600"/>
          </a:xfrm>
          <a:prstGeom prst="line">
            <a:avLst/>
          </a:prstGeom>
          <a:solidFill>
            <a:srgbClr val="775A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Picture 29" descr="Titanic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4800" y="4648200"/>
            <a:ext cx="3368248" cy="2086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1" name="Picture 5" descr="Z:\Keith D\Titanic_Wireless_Roo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2226119" cy="15825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Telegr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160784">
            <a:off x="4730496" y="3657600"/>
            <a:ext cx="4261104" cy="296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487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1675" y="1082358"/>
            <a:ext cx="7764463" cy="1754326"/>
          </a:xfrm>
        </p:spPr>
        <p:txBody>
          <a:bodyPr/>
          <a:lstStyle/>
          <a:p>
            <a:r>
              <a:rPr lang="en-US" dirty="0" smtClean="0"/>
              <a:t>NGA NAVAREA IV/XII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you for your support!!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31333" y="3124200"/>
            <a:ext cx="7027333" cy="3361104"/>
            <a:chOff x="1760561" y="3408839"/>
            <a:chExt cx="5931405" cy="3251268"/>
          </a:xfrm>
        </p:grpSpPr>
        <p:pic>
          <p:nvPicPr>
            <p:cNvPr id="7" name="Picture 2" descr="W:\Photos\NAVAREA_U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83783" y="2389040"/>
            <a:ext cx="5131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navsafety@nga.mil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78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Warnings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693737" y="1874838"/>
            <a:ext cx="7754112" cy="904863"/>
          </a:xfrm>
        </p:spPr>
        <p:txBody>
          <a:bodyPr/>
          <a:lstStyle/>
          <a:p>
            <a:endParaRPr lang="en-US" b="1" dirty="0" smtClean="0"/>
          </a:p>
          <a:p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1" y="2239736"/>
            <a:ext cx="2006600" cy="2672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906" y="4653643"/>
            <a:ext cx="2794000" cy="179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733" y="5157448"/>
            <a:ext cx="2822121" cy="1360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95" y="5206483"/>
            <a:ext cx="2112944" cy="1408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80" y="4585316"/>
            <a:ext cx="1132114" cy="805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055" y="1798104"/>
            <a:ext cx="3017467" cy="2193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752" y="4483920"/>
            <a:ext cx="2158304" cy="1314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854" y="1456328"/>
            <a:ext cx="1980090" cy="201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426" y="3395291"/>
            <a:ext cx="2838191" cy="1892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680" y="2054938"/>
            <a:ext cx="2363025" cy="157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280" y="3533080"/>
            <a:ext cx="1524000" cy="1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592" y="3747440"/>
            <a:ext cx="1817914" cy="106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375" y="3309580"/>
            <a:ext cx="1655818" cy="1296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45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Endeavour </a:t>
            </a:r>
            <a:r>
              <a:rPr lang="en-US" sz="2800" b="1" dirty="0"/>
              <a:t>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the </a:t>
            </a:r>
            <a:r>
              <a:rPr lang="en-US" sz="2800" b="1" dirty="0" smtClean="0"/>
              <a:t>NAVAREA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 smtClean="0"/>
              <a:t>NAVAREA IV/XII Coordinator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25053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Assess </a:t>
            </a:r>
            <a:r>
              <a:rPr lang="en-US" sz="2800" b="1" dirty="0"/>
              <a:t>all information immediately upon receipt in the light of expert knowledge for</a:t>
            </a:r>
          </a:p>
          <a:p>
            <a:pPr marL="0" indent="0" algn="ctr">
              <a:buNone/>
            </a:pPr>
            <a:r>
              <a:rPr lang="en-US" sz="2800" b="1" dirty="0"/>
              <a:t>relevance to navigation in the NAVAREA</a:t>
            </a:r>
            <a:r>
              <a:rPr lang="en-US" sz="2800" b="1" dirty="0" smtClean="0"/>
              <a:t>;</a:t>
            </a: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Select </a:t>
            </a:r>
            <a:r>
              <a:rPr lang="en-US" sz="2800" b="1" u="sng" dirty="0">
                <a:solidFill>
                  <a:srgbClr val="FF0000"/>
                </a:solidFill>
              </a:rPr>
              <a:t>information for broadcast</a:t>
            </a:r>
          </a:p>
          <a:p>
            <a:pPr marL="0" indent="0" algn="ctr">
              <a:buNone/>
            </a:pP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225" y="1055668"/>
            <a:ext cx="8181975" cy="646331"/>
          </a:xfrm>
        </p:spPr>
        <p:txBody>
          <a:bodyPr/>
          <a:lstStyle/>
          <a:p>
            <a:r>
              <a:rPr lang="en-US" dirty="0" smtClean="0"/>
              <a:t>NAVAREA IV/XII Coordinator (cont.)</a:t>
            </a:r>
            <a:endParaRPr lang="en-US" dirty="0"/>
          </a:p>
        </p:txBody>
      </p:sp>
      <p:pic>
        <p:nvPicPr>
          <p:cNvPr id="8" name="Picture 4" descr="mcgship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444" y="4975808"/>
            <a:ext cx="1793453" cy="152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une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0325" y="5432919"/>
            <a:ext cx="1336796" cy="915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NOAA image of a Deep-ocean Assessment and Reporting of Tsunamis (DART) buoy being deployed in the Pacific Ocean from the NOAA ship Ronald H. Brown in October 1999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61" y="5199309"/>
            <a:ext cx="800569" cy="1371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:\Pictures\Somali_Pirates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6548" y="5491410"/>
            <a:ext cx="1181099" cy="787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H:\Pictures\image004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492" y="4362450"/>
            <a:ext cx="1735157" cy="2385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63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471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Endeavour </a:t>
            </a:r>
            <a:r>
              <a:rPr lang="en-US" sz="2800" b="1" dirty="0"/>
              <a:t>to be informed of all events that could significantly affect the safety of</a:t>
            </a:r>
          </a:p>
          <a:p>
            <a:pPr marL="0" indent="0" algn="ctr">
              <a:buNone/>
            </a:pPr>
            <a:r>
              <a:rPr lang="en-US" sz="2800" b="1" dirty="0"/>
              <a:t>navigation within </a:t>
            </a:r>
            <a:r>
              <a:rPr lang="en-US" sz="2800" b="1" dirty="0" smtClean="0"/>
              <a:t>your national waters</a:t>
            </a:r>
            <a:endParaRPr lang="en-US" sz="28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1" y="1082358"/>
            <a:ext cx="8008938" cy="646331"/>
          </a:xfrm>
        </p:spPr>
        <p:txBody>
          <a:bodyPr/>
          <a:lstStyle/>
          <a:p>
            <a:r>
              <a:rPr lang="en-US" dirty="0" smtClean="0"/>
              <a:t>National Coordinator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87601" y="3408839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9572" y="5914570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225" y="1874838"/>
            <a:ext cx="8181975" cy="190205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/>
              <a:t>Forward coastal warnings and relevant associated </a:t>
            </a:r>
            <a:r>
              <a:rPr lang="en-US" sz="2800" b="1" dirty="0" smtClean="0"/>
              <a:t>information for wider </a:t>
            </a:r>
            <a:r>
              <a:rPr lang="en-US" sz="2800" b="1" dirty="0"/>
              <a:t>promulgation directly to NAVAREA </a:t>
            </a:r>
            <a:r>
              <a:rPr lang="en-US" sz="2800" b="1" dirty="0" smtClean="0"/>
              <a:t>Coordinator </a:t>
            </a:r>
            <a:endParaRPr lang="en-US" sz="2800" b="1" dirty="0"/>
          </a:p>
          <a:p>
            <a:pPr marL="0" indent="0" algn="ctr">
              <a:buNone/>
            </a:pP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88" y="3190355"/>
            <a:ext cx="5472752" cy="3584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31998" y="4529351"/>
            <a:ext cx="4753429" cy="646331"/>
          </a:xfrm>
          <a:prstGeom prst="rect">
            <a:avLst/>
          </a:prstGeom>
          <a:solidFill>
            <a:srgbClr val="0066FF">
              <a:alpha val="35686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navsafety@nga.mil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664" y="6023427"/>
            <a:ext cx="4145336" cy="646331"/>
          </a:xfrm>
          <a:prstGeom prst="rect">
            <a:avLst/>
          </a:prstGeom>
          <a:solidFill>
            <a:srgbClr val="000090">
              <a:alpha val="71000"/>
            </a:srgbClr>
          </a:solidFill>
          <a:effectLst>
            <a:outerShdw blurRad="114300" dist="1524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IMO Resolution A.706(17)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MSC.1/Circ.1288/Rev.1 24 </a:t>
            </a:r>
            <a:r>
              <a:rPr lang="fr-FR" b="1" dirty="0" err="1">
                <a:solidFill>
                  <a:schemeClr val="bg1"/>
                </a:solidFill>
              </a:rPr>
              <a:t>June</a:t>
            </a:r>
            <a:r>
              <a:rPr lang="fr-FR" b="1" dirty="0">
                <a:solidFill>
                  <a:schemeClr val="bg1"/>
                </a:solidFill>
              </a:rPr>
              <a:t> 2013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Coordinator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643" y="1082358"/>
            <a:ext cx="8931728" cy="646331"/>
          </a:xfrm>
        </p:spPr>
        <p:txBody>
          <a:bodyPr/>
          <a:lstStyle/>
          <a:p>
            <a:r>
              <a:rPr lang="en-US" dirty="0" smtClean="0"/>
              <a:t>National Coordinators in the region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57023" y="2625068"/>
            <a:ext cx="5931405" cy="3251268"/>
            <a:chOff x="1760561" y="3408839"/>
            <a:chExt cx="5931405" cy="3251268"/>
          </a:xfrm>
        </p:grpSpPr>
        <p:pic>
          <p:nvPicPr>
            <p:cNvPr id="1026" name="Picture 2" descr="W:\Photos\NAVAREA_US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6000"/>
                      </a14:imgEffect>
                      <a14:imgEffect>
                        <a14:colorTemperature colorTemp="1500"/>
                      </a14:imgEffect>
                      <a14:imgEffect>
                        <a14:saturation sat="350000"/>
                      </a14:imgEffect>
                      <a14:imgEffect>
                        <a14:brightnessContrast bright="-24000" contrast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0561" y="3408839"/>
              <a:ext cx="5931405" cy="3251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46660" y="5034473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XII</a:t>
              </a:r>
              <a:endParaRPr lang="en-US" sz="3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0057" y="4725679"/>
              <a:ext cx="6206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IV</a:t>
              </a:r>
              <a:endParaRPr lang="en-US" sz="3600" b="1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90578"/>
              </p:ext>
            </p:extLst>
          </p:nvPr>
        </p:nvGraphicFramePr>
        <p:xfrm>
          <a:off x="668867" y="1728689"/>
          <a:ext cx="7950200" cy="4914839"/>
        </p:xfrm>
        <a:graphic>
          <a:graphicData uri="http://schemas.openxmlformats.org/drawingml/2006/table">
            <a:tbl>
              <a:tblPr/>
              <a:tblGrid>
                <a:gridCol w="3854065"/>
                <a:gridCol w="4096135"/>
              </a:tblGrid>
              <a:tr h="2253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Guyana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Anguilla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Haiti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Antigua and Barbuda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Honduras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Aruba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Jamaica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Bahamas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Martinique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Barbados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Mexico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Belize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Montserrat (UK) </a:t>
                      </a:r>
                    </a:p>
                  </a:txBody>
                  <a:tcPr marL="11267" marR="11267" marT="1126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British Virgin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Nicaragua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407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Caribbean Netherlands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Panama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Cayman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Rico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Barthélemy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Costa Rica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Kitts and Nevis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Curaçao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Lucia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Martin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Dominican Republic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Saint Vincent and the Grenadines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Ecuador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Sint Maarten (Kingdom of the Netherlands)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Salvador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Suriname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French Guiana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Trinidad and Tobago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Grenada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Turks and Caicos Islands (UK)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Guadeloupe (France)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United States Virgin Islands (US)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  <a:tr h="2253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Guatemala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Venezuela</a:t>
                      </a:r>
                    </a:p>
                  </a:txBody>
                  <a:tcPr marL="11267" marR="11267" marT="1126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77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0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_Template_N_05202013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osing Slide">
  <a:themeElements>
    <a:clrScheme name="NGA Powerpoint Theme">
      <a:dk1>
        <a:srgbClr val="000000"/>
      </a:dk1>
      <a:lt1>
        <a:srgbClr val="FFFFFF"/>
      </a:lt1>
      <a:dk2>
        <a:srgbClr val="384863"/>
      </a:dk2>
      <a:lt2>
        <a:srgbClr val="ADAEB0"/>
      </a:lt2>
      <a:accent1>
        <a:srgbClr val="000000"/>
      </a:accent1>
      <a:accent2>
        <a:srgbClr val="384863"/>
      </a:accent2>
      <a:accent3>
        <a:srgbClr val="921B1E"/>
      </a:accent3>
      <a:accent4>
        <a:srgbClr val="9C822F"/>
      </a:accent4>
      <a:accent5>
        <a:srgbClr val="ADAEB0"/>
      </a:accent5>
      <a:accent6>
        <a:srgbClr val="FFFFFF"/>
      </a:accent6>
      <a:hlink>
        <a:srgbClr val="384863"/>
      </a:hlink>
      <a:folHlink>
        <a:srgbClr val="000000"/>
      </a:folHlink>
    </a:clrScheme>
    <a:fontScheme name="NGA PowerPoi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PP_Template_N_05202013</Template>
  <TotalTime>3524</TotalTime>
  <Words>1021</Words>
  <Application>Microsoft Office PowerPoint</Application>
  <PresentationFormat>On-screen Show (4:3)</PresentationFormat>
  <Paragraphs>258</Paragraphs>
  <Slides>30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PP_Template_N_05202013</vt:lpstr>
      <vt:lpstr>Body Slide</vt:lpstr>
      <vt:lpstr>Closing Slide</vt:lpstr>
      <vt:lpstr>PowerPoint Presentation</vt:lpstr>
      <vt:lpstr>WWNWS Mission</vt:lpstr>
      <vt:lpstr>PowerPoint Presentation</vt:lpstr>
      <vt:lpstr>Types of Warnings</vt:lpstr>
      <vt:lpstr>NAVAREA IV/XII Coordinator</vt:lpstr>
      <vt:lpstr>NAVAREA IV/XII Coordinator (cont.)</vt:lpstr>
      <vt:lpstr>National Coordinator</vt:lpstr>
      <vt:lpstr>National Coordinator</vt:lpstr>
      <vt:lpstr>National Coordinators in the region</vt:lpstr>
      <vt:lpstr>IHO Capacity Building</vt:lpstr>
      <vt:lpstr>Maritime Safety Information  Capacity Building Course Outcomes </vt:lpstr>
      <vt:lpstr>Maritime Safety Information  Capacity Building Course Outcomes </vt:lpstr>
      <vt:lpstr>Maritime Safety Information  Capacity Building Course Outcomes </vt:lpstr>
      <vt:lpstr>IHO MSI Training Courses (14) </vt:lpstr>
      <vt:lpstr>MSI Training Course Data </vt:lpstr>
      <vt:lpstr>MSI Training Course MACHC Data </vt:lpstr>
      <vt:lpstr>National Coordinators in NAVAREA IV and XII</vt:lpstr>
      <vt:lpstr>Mexico support 2015</vt:lpstr>
      <vt:lpstr>Colombia support 2015</vt:lpstr>
      <vt:lpstr>Honduras support 2015</vt:lpstr>
      <vt:lpstr>Panama support 2015</vt:lpstr>
      <vt:lpstr>Martinique support 2015</vt:lpstr>
      <vt:lpstr>French Guiana support 2015</vt:lpstr>
      <vt:lpstr>Saint Vincent and the Grenadines support 2015</vt:lpstr>
      <vt:lpstr>Trinidad support 2015</vt:lpstr>
      <vt:lpstr>Curaçao support 2015</vt:lpstr>
      <vt:lpstr>Jamaica support 2015</vt:lpstr>
      <vt:lpstr>Guatemala support 2015</vt:lpstr>
      <vt:lpstr>National Coordinators in NAVAREA IV and XII</vt:lpstr>
      <vt:lpstr>NGA NAVAREA IV/XII Thank you for your support!! </vt:lpstr>
    </vt:vector>
  </TitlesOfParts>
  <Company>NGA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J Frommelt</dc:creator>
  <cp:lastModifiedBy>Alberto P. Costa Neves</cp:lastModifiedBy>
  <cp:revision>107</cp:revision>
  <cp:lastPrinted>2014-04-10T19:25:42Z</cp:lastPrinted>
  <dcterms:created xsi:type="dcterms:W3CDTF">2014-04-04T02:01:46Z</dcterms:created>
  <dcterms:modified xsi:type="dcterms:W3CDTF">2016-01-14T12:28:19Z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ACG_OFFICE_DLL">
    <vt:bool>true</vt:bool>
  </property>
  <property fmtid="{D5CDD505-2E9C-101B-9397-08002B2CF9AE}" pid="3" name="AACG_Created">
    <vt:bool>true</vt:bool>
  </property>
  <property fmtid="{D5CDD505-2E9C-101B-9397-08002B2CF9AE}" pid="4" name="AACG_DescMarkings">
    <vt:lpwstr/>
  </property>
  <property fmtid="{D5CDD505-2E9C-101B-9397-08002B2CF9AE}" pid="5" name="AACG_AddMark">
    <vt:lpwstr/>
  </property>
  <property fmtid="{D5CDD505-2E9C-101B-9397-08002B2CF9AE}" pid="6" name="AACG_Header">
    <vt:lpwstr>UNCLASSIFIED</vt:lpwstr>
  </property>
  <property fmtid="{D5CDD505-2E9C-101B-9397-08002B2CF9AE}" pid="7" name="AACG_Footer">
    <vt:lpwstr>_x000d_UNCLASSIFIED</vt:lpwstr>
  </property>
  <property fmtid="{D5CDD505-2E9C-101B-9397-08002B2CF9AE}" pid="8" name="AACG_ClassBlock">
    <vt:lpwstr/>
  </property>
  <property fmtid="{D5CDD505-2E9C-101B-9397-08002B2CF9AE}" pid="9" name="AACG_ClassType">
    <vt:lpwstr>USClassificationMarking</vt:lpwstr>
  </property>
  <property fmtid="{D5CDD505-2E9C-101B-9397-08002B2CF9AE}" pid="10" name="AACG_DeclOnList">
    <vt:lpwstr/>
  </property>
  <property fmtid="{D5CDD505-2E9C-101B-9397-08002B2CF9AE}" pid="11" name="AACG_USAF_Derivatives">
    <vt:lpwstr/>
  </property>
  <property fmtid="{D5CDD505-2E9C-101B-9397-08002B2CF9AE}" pid="12" name="AACG_SCI_Other">
    <vt:lpwstr/>
  </property>
  <property fmtid="{D5CDD505-2E9C-101B-9397-08002B2CF9AE}" pid="13" name="AACG_Dissem_Other">
    <vt:lpwstr/>
  </property>
  <property fmtid="{D5CDD505-2E9C-101B-9397-08002B2CF9AE}" pid="14" name="AACG_NonInt_Other">
    <vt:lpwstr/>
  </property>
</Properties>
</file>