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6" r:id="rId4"/>
    <p:sldId id="258" r:id="rId5"/>
    <p:sldId id="297" r:id="rId6"/>
    <p:sldId id="298" r:id="rId7"/>
    <p:sldId id="299" r:id="rId8"/>
    <p:sldId id="303" r:id="rId9"/>
    <p:sldId id="300" r:id="rId10"/>
    <p:sldId id="301" r:id="rId11"/>
    <p:sldId id="306" r:id="rId12"/>
    <p:sldId id="302" r:id="rId13"/>
    <p:sldId id="304" r:id="rId14"/>
    <p:sldId id="293" r:id="rId15"/>
    <p:sldId id="295" r:id="rId16"/>
    <p:sldId id="278" r:id="rId17"/>
    <p:sldId id="305" r:id="rId18"/>
    <p:sldId id="272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434" autoAdjust="0"/>
  </p:normalViewPr>
  <p:slideViewPr>
    <p:cSldViewPr>
      <p:cViewPr varScale="1">
        <p:scale>
          <a:sx n="40" d="100"/>
          <a:sy n="40" d="100"/>
        </p:scale>
        <p:origin x="-13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4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372D6D-BE8F-4D40-BCF6-3FA9743260D6}" type="datetimeFigureOut">
              <a:rPr lang="fr-FR"/>
              <a:pPr>
                <a:defRPr/>
              </a:pPr>
              <a:t>10/12/2015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4F74C5-7F43-4301-A3AC-7007809057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2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CC85DB-243A-4034-868B-B9C80DB396CD}" type="datetimeFigureOut">
              <a:rPr lang="fr-FR"/>
              <a:pPr>
                <a:defRPr/>
              </a:pPr>
              <a:t>10/12/2015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BE685B-8E3B-4DF6-8D0D-850B6DC6AB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49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D8FFC-92AE-436D-A0A7-BAB1E02E83E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78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Country list updated, Oct ‘15</a:t>
            </a: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5BB68D-B1B1-4176-8C62-31214C90383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6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Submissions number updated Oct’15</a:t>
            </a:r>
          </a:p>
        </p:txBody>
      </p:sp>
    </p:spTree>
    <p:extLst>
      <p:ext uri="{BB962C8B-B14F-4D97-AF65-F5344CB8AC3E}">
        <p14:creationId xmlns="" xmlns:p14="http://schemas.microsoft.com/office/powerpoint/2010/main" val="907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2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38884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804025" y="6021388"/>
            <a:ext cx="2133600" cy="625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C52807-FA7A-43B7-993A-61A5C8C923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A6E5-9E91-4A4F-91BC-D63F47EF3E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BE72-A899-44EA-92D8-1FD4857EB5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1C4F8D-178F-4A5E-9380-FF49EED62F3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Hydrography on the Maritime Web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33A1-4A0F-4964-B62D-3A4B0670E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F30C-A62D-4E0E-A67D-02F685F044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BS_final_letterhea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115888"/>
            <a:ext cx="8191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388" y="5918200"/>
            <a:ext cx="2895600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Hydrography on the Maritime Web</a:t>
            </a:r>
            <a:endParaRPr lang="fr-FR" dirty="0"/>
          </a:p>
        </p:txBody>
      </p:sp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95288" y="1341438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2492375"/>
            <a:ext cx="814705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32588" y="6021388"/>
            <a:ext cx="2133600" cy="625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1C4F8D-178F-4A5E-9380-FF49EED62F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Image 11" descr="fond_cidc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e 10"/>
          <p:cNvGrpSpPr>
            <a:grpSpLocks/>
          </p:cNvGrpSpPr>
          <p:nvPr userDrawn="1"/>
        </p:nvGrpSpPr>
        <p:grpSpPr bwMode="auto">
          <a:xfrm>
            <a:off x="3276600" y="0"/>
            <a:ext cx="2978150" cy="1208088"/>
            <a:chOff x="3491880" y="332656"/>
            <a:chExt cx="2978249" cy="1008112"/>
          </a:xfrm>
        </p:grpSpPr>
        <p:pic>
          <p:nvPicPr>
            <p:cNvPr id="1035" name="Bild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91880" y="476672"/>
              <a:ext cx="638175" cy="7334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Bild 2" descr="Beschreibung: Iho_coul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27984" y="332656"/>
              <a:ext cx="864096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Bild 3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08104" y="476672"/>
              <a:ext cx="962025" cy="7620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Image 12" descr="IBSC_Crest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24750" y="188913"/>
            <a:ext cx="939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err="1" smtClean="0"/>
              <a:t>Hydrography</a:t>
            </a:r>
            <a:r>
              <a:rPr lang="fr-FR" sz="3600" dirty="0" smtClean="0"/>
              <a:t> and </a:t>
            </a:r>
            <a:r>
              <a:rPr lang="fr-FR" sz="3600" dirty="0" err="1" smtClean="0"/>
              <a:t>Cartography</a:t>
            </a:r>
            <a:r>
              <a:rPr lang="fr-FR" sz="3600" dirty="0" smtClean="0"/>
              <a:t> </a:t>
            </a:r>
            <a:r>
              <a:rPr lang="fr-FR" sz="3600" dirty="0" err="1" smtClean="0"/>
              <a:t>education</a:t>
            </a:r>
            <a:r>
              <a:rPr lang="fr-FR" sz="3600" dirty="0" smtClean="0"/>
              <a:t>: New challenges, new standards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4724400"/>
            <a:ext cx="6985000" cy="15843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Nicolas </a:t>
            </a:r>
            <a:r>
              <a:rPr lang="fr-FR" dirty="0" err="1" smtClean="0"/>
              <a:t>Seube</a:t>
            </a:r>
            <a:r>
              <a:rPr lang="fr-FR" dirty="0" smtClean="0"/>
              <a:t>, Andy Armstrong, Keith Miller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FIG/IHO/ICA International </a:t>
            </a:r>
            <a:r>
              <a:rPr lang="fr-FR" dirty="0" err="1" smtClean="0"/>
              <a:t>Board</a:t>
            </a:r>
            <a:r>
              <a:rPr lang="fr-FR" dirty="0" smtClean="0"/>
              <a:t> for Standards of </a:t>
            </a:r>
            <a:r>
              <a:rPr lang="fr-FR" dirty="0" err="1" smtClean="0"/>
              <a:t>Competence</a:t>
            </a:r>
            <a:r>
              <a:rPr lang="fr-FR" dirty="0" smtClean="0"/>
              <a:t> (IBSC) for </a:t>
            </a:r>
            <a:r>
              <a:rPr lang="fr-FR" dirty="0" err="1" smtClean="0"/>
              <a:t>Nautical</a:t>
            </a:r>
            <a:r>
              <a:rPr lang="fr-FR" dirty="0" smtClean="0"/>
              <a:t> </a:t>
            </a:r>
            <a:r>
              <a:rPr lang="fr-FR" dirty="0" err="1" smtClean="0"/>
              <a:t>Hydrographers</a:t>
            </a:r>
            <a:r>
              <a:rPr lang="fr-FR" dirty="0" smtClean="0"/>
              <a:t> and </a:t>
            </a:r>
            <a:r>
              <a:rPr lang="fr-FR" dirty="0" err="1" smtClean="0"/>
              <a:t>Cartographers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95288" y="1196975"/>
            <a:ext cx="8229600" cy="719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err="1" smtClean="0"/>
              <a:t>Category</a:t>
            </a:r>
            <a:r>
              <a:rPr lang="fr-FR" sz="2400" b="1" dirty="0" smtClean="0"/>
              <a:t> B</a:t>
            </a:r>
            <a:endParaRPr lang="fr-FR" sz="2400" b="1" dirty="0"/>
          </a:p>
        </p:txBody>
      </p:sp>
      <p:sp>
        <p:nvSpPr>
          <p:cNvPr id="46082" name="Espace réservé du contenu 2"/>
          <p:cNvSpPr>
            <a:spLocks noGrp="1"/>
          </p:cNvSpPr>
          <p:nvPr>
            <p:ph idx="4294967295"/>
          </p:nvPr>
        </p:nvSpPr>
        <p:spPr>
          <a:xfrm>
            <a:off x="611188" y="2276475"/>
            <a:ext cx="814705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400" b="1" dirty="0" err="1" smtClean="0"/>
              <a:t>Category</a:t>
            </a:r>
            <a:r>
              <a:rPr lang="fr-FR" sz="2400" b="1" dirty="0" smtClean="0"/>
              <a:t> B: 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err="1" smtClean="0"/>
              <a:t>Watchleader</a:t>
            </a:r>
            <a:r>
              <a:rPr lang="fr-FR" sz="2400" dirty="0" smtClean="0"/>
              <a:t> : reports to a </a:t>
            </a:r>
            <a:r>
              <a:rPr lang="fr-FR" sz="2400" dirty="0" err="1" smtClean="0"/>
              <a:t>category</a:t>
            </a:r>
            <a:r>
              <a:rPr lang="fr-FR" sz="2400" dirty="0" smtClean="0"/>
              <a:t> A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leader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familiar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fundementals</a:t>
            </a:r>
            <a:r>
              <a:rPr lang="fr-FR" sz="2400" dirty="0" smtClean="0"/>
              <a:t> and </a:t>
            </a:r>
            <a:r>
              <a:rPr lang="fr-FR" sz="2400" dirty="0" err="1" smtClean="0"/>
              <a:t>practical</a:t>
            </a:r>
            <a:r>
              <a:rPr lang="fr-FR" sz="2400" dirty="0" smtClean="0"/>
              <a:t> aspects of </a:t>
            </a:r>
            <a:r>
              <a:rPr lang="fr-FR" sz="2400" dirty="0" err="1" smtClean="0"/>
              <a:t>hydrographic</a:t>
            </a:r>
            <a:r>
              <a:rPr lang="fr-FR" sz="2400" dirty="0" smtClean="0"/>
              <a:t> </a:t>
            </a:r>
            <a:r>
              <a:rPr lang="fr-FR" sz="2400" dirty="0" err="1" smtClean="0"/>
              <a:t>surveying</a:t>
            </a:r>
            <a:r>
              <a:rPr lang="fr-FR" sz="2400" dirty="0" smtClean="0"/>
              <a:t> and/or </a:t>
            </a:r>
            <a:r>
              <a:rPr lang="fr-FR" sz="2400" dirty="0" err="1" smtClean="0"/>
              <a:t>cartographic</a:t>
            </a:r>
            <a:r>
              <a:rPr lang="fr-FR" sz="2400" dirty="0" smtClean="0"/>
              <a:t> </a:t>
            </a:r>
            <a:r>
              <a:rPr lang="fr-FR" sz="2400" dirty="0" err="1" smtClean="0"/>
              <a:t>works</a:t>
            </a:r>
            <a:endParaRPr lang="fr-FR" sz="2400" dirty="0" smtClean="0"/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In the </a:t>
            </a:r>
            <a:r>
              <a:rPr lang="fr-FR" sz="2400" dirty="0" err="1" smtClean="0"/>
              <a:t>Navy</a:t>
            </a:r>
            <a:r>
              <a:rPr lang="fr-FR" sz="2400" dirty="0" smtClean="0"/>
              <a:t> : junior </a:t>
            </a:r>
            <a:r>
              <a:rPr lang="fr-FR" sz="2400" dirty="0" err="1" smtClean="0"/>
              <a:t>officer</a:t>
            </a:r>
            <a:r>
              <a:rPr lang="fr-FR" sz="2400" dirty="0" smtClean="0"/>
              <a:t> in charge of a </a:t>
            </a:r>
            <a:r>
              <a:rPr lang="fr-FR" sz="2400" dirty="0" err="1" smtClean="0"/>
              <a:t>survey</a:t>
            </a:r>
            <a:r>
              <a:rPr lang="fr-FR" sz="2400" dirty="0" smtClean="0"/>
              <a:t> </a:t>
            </a:r>
            <a:r>
              <a:rPr lang="fr-FR" sz="2400" dirty="0" err="1" smtClean="0"/>
              <a:t>launch</a:t>
            </a:r>
            <a:endParaRPr lang="fr-FR" sz="2400" dirty="0" smtClean="0"/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In the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: team leader in charge of </a:t>
            </a:r>
            <a:r>
              <a:rPr lang="fr-FR" sz="2400" dirty="0" err="1" smtClean="0"/>
              <a:t>localized</a:t>
            </a:r>
            <a:r>
              <a:rPr lang="fr-FR" sz="2400" dirty="0" smtClean="0"/>
              <a:t> </a:t>
            </a:r>
            <a:r>
              <a:rPr lang="fr-FR" sz="2400" dirty="0" err="1" smtClean="0"/>
              <a:t>surveys</a:t>
            </a:r>
            <a:endParaRPr lang="fr-FR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400" dirty="0" smtClean="0"/>
              <a:t>Standards are </a:t>
            </a:r>
            <a:r>
              <a:rPr lang="fr-FR" sz="2400" dirty="0" err="1" smtClean="0"/>
              <a:t>aimed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i="1" u="sng" dirty="0" smtClean="0"/>
              <a:t>Basic </a:t>
            </a:r>
            <a:r>
              <a:rPr lang="fr-FR" sz="2400" i="1" u="sng" dirty="0" err="1" smtClean="0"/>
              <a:t>educational</a:t>
            </a:r>
            <a:r>
              <a:rPr lang="fr-FR" sz="2400" i="1" u="sng" dirty="0" smtClean="0"/>
              <a:t> </a:t>
            </a:r>
            <a:r>
              <a:rPr lang="fr-FR" sz="2400" i="1" u="sng" dirty="0" err="1" smtClean="0"/>
              <a:t>level</a:t>
            </a:r>
            <a:r>
              <a:rPr lang="fr-FR" sz="2400" i="1" u="sng" dirty="0" smtClean="0"/>
              <a:t> and training of </a:t>
            </a:r>
            <a:r>
              <a:rPr lang="fr-FR" sz="2400" i="1" u="sng" dirty="0" err="1" smtClean="0"/>
              <a:t>survey</a:t>
            </a:r>
            <a:r>
              <a:rPr lang="fr-FR" sz="2400" i="1" u="sng" dirty="0" smtClean="0"/>
              <a:t> </a:t>
            </a:r>
            <a:r>
              <a:rPr lang="fr-FR" sz="2400" i="1" u="sng" dirty="0" err="1" smtClean="0"/>
              <a:t>technicians</a:t>
            </a:r>
            <a:endParaRPr lang="fr-FR" sz="2400" i="1" u="sng" dirty="0" smtClean="0"/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8C34A-DA97-4D13-8922-57FB0675358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5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BSC\Stakeholder_seminars\S5-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5"/>
            <a:ext cx="4392488" cy="346597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126876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New Category B Standards: S-5B, in force by January 2016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S-5A, January 2017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S-8B, January 2018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S-8A</a:t>
            </a:r>
            <a:r>
              <a:rPr lang="en-US" sz="2400" b="1" smtClean="0">
                <a:solidFill>
                  <a:schemeClr val="bg1"/>
                </a:solidFill>
              </a:rPr>
              <a:t>, January 2019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95288" y="1196975"/>
            <a:ext cx="8229600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/>
              <a:t>Practical</a:t>
            </a:r>
            <a:r>
              <a:rPr lang="fr-FR" sz="2400" b="1" dirty="0" smtClean="0"/>
              <a:t> </a:t>
            </a:r>
            <a:r>
              <a:rPr lang="en-US" sz="2400" b="1" dirty="0" smtClean="0"/>
              <a:t>components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sp>
        <p:nvSpPr>
          <p:cNvPr id="47106" name="Espace réservé du contenu 2"/>
          <p:cNvSpPr>
            <a:spLocks noGrp="1"/>
          </p:cNvSpPr>
          <p:nvPr>
            <p:ph idx="4294967295"/>
          </p:nvPr>
        </p:nvSpPr>
        <p:spPr>
          <a:xfrm>
            <a:off x="755650" y="2276475"/>
            <a:ext cx="8064500" cy="3168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 smtClean="0"/>
              <a:t>For both categories, the ability:</a:t>
            </a:r>
          </a:p>
          <a:p>
            <a:pPr eaLnBrk="1" hangingPunct="1"/>
            <a:r>
              <a:rPr lang="en-US" sz="2400" b="1" dirty="0" smtClean="0"/>
              <a:t> </a:t>
            </a:r>
            <a:r>
              <a:rPr lang="en-US" sz="2400" dirty="0" smtClean="0"/>
              <a:t>to conduct or operate hydrographic surveys in the field;</a:t>
            </a:r>
          </a:p>
          <a:p>
            <a:pPr eaLnBrk="1" hangingPunct="1"/>
            <a:r>
              <a:rPr lang="en-US" sz="2400" dirty="0" smtClean="0"/>
              <a:t> to utilize hydrographic/cartographic databases to compile and produce charts, 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/>
              <a:t>remains a fundamental competence</a:t>
            </a:r>
            <a:r>
              <a:rPr lang="en-US" sz="2400" dirty="0" smtClean="0"/>
              <a:t>, and thus  an important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part of  education and training through </a:t>
            </a:r>
            <a:r>
              <a:rPr lang="en-US" sz="2400" b="1" dirty="0" err="1" smtClean="0"/>
              <a:t>practicals</a:t>
            </a:r>
            <a:r>
              <a:rPr lang="en-US" sz="2400" b="1" dirty="0" smtClean="0"/>
              <a:t> </a:t>
            </a:r>
            <a:r>
              <a:rPr lang="en-US" sz="2400" dirty="0" smtClean="0"/>
              <a:t>(field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exercises and/or projects).</a:t>
            </a:r>
            <a:endParaRPr lang="en-US" sz="2400" b="1" dirty="0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E0556-B2E3-462C-A06A-E44284C95ED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7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5" descr="PICT06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133600"/>
            <a:ext cx="32035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re 1"/>
          <p:cNvSpPr>
            <a:spLocks noGrp="1"/>
          </p:cNvSpPr>
          <p:nvPr>
            <p:ph type="title" idx="4294967295"/>
          </p:nvPr>
        </p:nvSpPr>
        <p:spPr>
          <a:xfrm>
            <a:off x="323850" y="1196975"/>
            <a:ext cx="8229600" cy="576263"/>
          </a:xfrm>
        </p:spPr>
        <p:txBody>
          <a:bodyPr/>
          <a:lstStyle/>
          <a:p>
            <a:pPr eaLnBrk="1" hangingPunct="1"/>
            <a:r>
              <a:rPr lang="fr-FR" sz="2400" b="1" dirty="0" err="1" smtClean="0"/>
              <a:t>Competencies</a:t>
            </a:r>
            <a:r>
              <a:rPr lang="fr-FR" sz="2400" b="1" dirty="0" smtClean="0"/>
              <a:t> are </a:t>
            </a:r>
            <a:r>
              <a:rPr lang="fr-FR" sz="2400" b="1" dirty="0" err="1" smtClean="0"/>
              <a:t>achieved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through</a:t>
            </a:r>
            <a:r>
              <a:rPr lang="fr-FR" sz="2400" b="1" dirty="0" smtClean="0"/>
              <a:t> Education 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4294967295"/>
          </p:nvPr>
        </p:nvSpPr>
        <p:spPr>
          <a:xfrm>
            <a:off x="395288" y="1916113"/>
            <a:ext cx="5616575" cy="4609231"/>
          </a:xfrm>
        </p:spPr>
        <p:txBody>
          <a:bodyPr/>
          <a:lstStyle/>
          <a:p>
            <a:pPr eaLnBrk="1" hangingPunct="1"/>
            <a:r>
              <a:rPr lang="fr-FR" sz="2400" b="1" dirty="0" smtClean="0"/>
              <a:t>Training</a:t>
            </a:r>
            <a:r>
              <a:rPr lang="fr-FR" sz="2400" dirty="0" smtClean="0"/>
              <a:t> courses = system use;</a:t>
            </a:r>
          </a:p>
          <a:p>
            <a:pPr eaLnBrk="1" hangingPunct="1"/>
            <a:r>
              <a:rPr lang="fr-FR" sz="2400" b="1" dirty="0" smtClean="0"/>
              <a:t>Education :</a:t>
            </a:r>
          </a:p>
          <a:p>
            <a:pPr lvl="1" eaLnBrk="1" hangingPunct="1"/>
            <a:r>
              <a:rPr lang="fr-FR" sz="2000" dirty="0" err="1" smtClean="0"/>
              <a:t>Methodology</a:t>
            </a:r>
            <a:r>
              <a:rPr lang="fr-FR" sz="2000" dirty="0" smtClean="0"/>
              <a:t> and concept </a:t>
            </a:r>
            <a:r>
              <a:rPr lang="fr-FR" sz="2000" dirty="0" err="1" smtClean="0"/>
              <a:t>understanding</a:t>
            </a:r>
            <a:r>
              <a:rPr lang="fr-FR" sz="2000" dirty="0" smtClean="0"/>
              <a:t>;</a:t>
            </a:r>
          </a:p>
          <a:p>
            <a:pPr lvl="1" eaLnBrk="1" hangingPunct="1"/>
            <a:r>
              <a:rPr lang="fr-FR" sz="2000" dirty="0" err="1" smtClean="0"/>
              <a:t>Ability</a:t>
            </a:r>
            <a:r>
              <a:rPr lang="fr-FR" sz="2000" dirty="0" smtClean="0"/>
              <a:t> to </a:t>
            </a:r>
            <a:r>
              <a:rPr lang="fr-FR" sz="2000" dirty="0" err="1" smtClean="0"/>
              <a:t>make</a:t>
            </a:r>
            <a:r>
              <a:rPr lang="fr-FR" sz="2000" dirty="0" smtClean="0"/>
              <a:t> </a:t>
            </a:r>
            <a:r>
              <a:rPr lang="fr-FR" sz="2000" dirty="0" err="1" smtClean="0"/>
              <a:t>appropriate</a:t>
            </a:r>
            <a:r>
              <a:rPr lang="fr-FR" sz="2000" dirty="0" smtClean="0"/>
              <a:t> usage of a </a:t>
            </a:r>
            <a:r>
              <a:rPr lang="fr-FR" sz="2000" dirty="0" err="1" smtClean="0"/>
              <a:t>sensor</a:t>
            </a:r>
            <a:r>
              <a:rPr lang="fr-FR" sz="2000" dirty="0" smtClean="0"/>
              <a:t>,  data </a:t>
            </a:r>
            <a:r>
              <a:rPr lang="fr-FR" sz="2000" dirty="0" err="1" smtClean="0"/>
              <a:t>processing</a:t>
            </a:r>
            <a:r>
              <a:rPr lang="fr-FR" sz="2000" dirty="0" smtClean="0"/>
              <a:t> technique, etc…</a:t>
            </a:r>
            <a:endParaRPr lang="fr-FR" sz="1600" dirty="0" smtClean="0"/>
          </a:p>
          <a:p>
            <a:pPr eaLnBrk="1" hangingPunct="1"/>
            <a:r>
              <a:rPr lang="fr-FR" sz="2400" dirty="0" err="1" smtClean="0"/>
              <a:t>Hydrography</a:t>
            </a:r>
            <a:r>
              <a:rPr lang="fr-FR" sz="2400" dirty="0" smtClean="0"/>
              <a:t> and </a:t>
            </a:r>
            <a:r>
              <a:rPr lang="fr-FR" sz="2400" dirty="0" err="1" smtClean="0"/>
              <a:t>Cartography</a:t>
            </a:r>
            <a:r>
              <a:rPr lang="fr-FR" sz="2400" dirty="0" smtClean="0"/>
              <a:t>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</a:t>
            </a:r>
            <a:r>
              <a:rPr lang="fr-FR" sz="2400" dirty="0" err="1" smtClean="0"/>
              <a:t>practical</a:t>
            </a:r>
            <a:r>
              <a:rPr lang="fr-FR" sz="2400" dirty="0" smtClean="0"/>
              <a:t> </a:t>
            </a:r>
            <a:r>
              <a:rPr lang="fr-FR" sz="2400" dirty="0" err="1" smtClean="0"/>
              <a:t>skills</a:t>
            </a:r>
            <a:r>
              <a:rPr lang="fr-FR" sz="2400" dirty="0" smtClean="0"/>
              <a:t>, as </a:t>
            </a:r>
            <a:r>
              <a:rPr lang="fr-FR" sz="2400" dirty="0" err="1" smtClean="0"/>
              <a:t>well</a:t>
            </a:r>
            <a:r>
              <a:rPr lang="fr-FR" sz="2400" dirty="0" smtClean="0"/>
              <a:t> as </a:t>
            </a:r>
            <a:r>
              <a:rPr lang="fr-FR" sz="2400" dirty="0" err="1" smtClean="0"/>
              <a:t>competences</a:t>
            </a:r>
            <a:r>
              <a:rPr lang="fr-FR" sz="2400" dirty="0" smtClean="0"/>
              <a:t>;</a:t>
            </a:r>
          </a:p>
          <a:p>
            <a:pPr lvl="1" eaLnBrk="1" hangingPunct="1"/>
            <a:r>
              <a:rPr lang="fr-FR" sz="2000" dirty="0" err="1" smtClean="0"/>
              <a:t>Fieldwork</a:t>
            </a:r>
            <a:r>
              <a:rPr lang="fr-FR" sz="2000" dirty="0" smtClean="0"/>
              <a:t> </a:t>
            </a:r>
            <a:r>
              <a:rPr lang="fr-FR" sz="2000" dirty="0" err="1" smtClean="0"/>
              <a:t>without</a:t>
            </a:r>
            <a:r>
              <a:rPr lang="fr-FR" sz="2000" dirty="0" smtClean="0"/>
              <a:t> training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possible;</a:t>
            </a:r>
          </a:p>
          <a:p>
            <a:pPr lvl="1" eaLnBrk="1" hangingPunct="1"/>
            <a:r>
              <a:rPr lang="fr-FR" sz="2000" b="1" u="sng" dirty="0" smtClean="0"/>
              <a:t>Project </a:t>
            </a:r>
            <a:r>
              <a:rPr lang="fr-FR" sz="2000" b="1" u="sng" dirty="0" err="1" smtClean="0"/>
              <a:t>work</a:t>
            </a:r>
            <a:r>
              <a:rPr lang="fr-FR" sz="2000" b="1" u="sng" dirty="0" smtClean="0"/>
              <a:t> </a:t>
            </a:r>
            <a:r>
              <a:rPr lang="fr-FR" sz="2000" b="1" u="sng" dirty="0" err="1" smtClean="0"/>
              <a:t>without</a:t>
            </a:r>
            <a:r>
              <a:rPr lang="fr-FR" sz="2000" b="1" u="sng" dirty="0" smtClean="0"/>
              <a:t>  </a:t>
            </a:r>
            <a:r>
              <a:rPr lang="fr-FR" sz="2000" b="1" u="sng" dirty="0" err="1" smtClean="0"/>
              <a:t>hydrography</a:t>
            </a:r>
            <a:r>
              <a:rPr lang="fr-FR" sz="2000" b="1" u="sng" dirty="0" smtClean="0"/>
              <a:t> </a:t>
            </a:r>
            <a:r>
              <a:rPr lang="fr-FR" sz="2000" b="1" u="sng" dirty="0" err="1" smtClean="0"/>
              <a:t>education</a:t>
            </a:r>
            <a:r>
              <a:rPr lang="fr-FR" sz="2000" b="1" u="sng" dirty="0" smtClean="0"/>
              <a:t> </a:t>
            </a:r>
            <a:r>
              <a:rPr lang="fr-FR" sz="2000" b="1" u="sng" dirty="0" err="1" smtClean="0"/>
              <a:t>is</a:t>
            </a:r>
            <a:r>
              <a:rPr lang="fr-FR" sz="2000" b="1" u="sng" dirty="0" smtClean="0"/>
              <a:t> not efficient</a:t>
            </a:r>
            <a:r>
              <a:rPr lang="fr-FR" sz="2000" dirty="0" smtClean="0"/>
              <a:t>.</a:t>
            </a:r>
          </a:p>
          <a:p>
            <a:pPr marL="457200" lvl="1" indent="0" eaLnBrk="1" hangingPunct="1">
              <a:buNone/>
            </a:pPr>
            <a:r>
              <a:rPr lang="fr-FR" sz="2400" b="1" dirty="0" smtClean="0"/>
              <a:t>The standards </a:t>
            </a:r>
            <a:r>
              <a:rPr lang="fr-FR" sz="2400" b="1" dirty="0" err="1" smtClean="0"/>
              <a:t>apply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Educationnal</a:t>
            </a:r>
            <a:r>
              <a:rPr lang="fr-FR" sz="2400" b="1" dirty="0" smtClean="0"/>
              <a:t> programmes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7B749-D440-4784-9584-168739CC42E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>
            <a:spLocks noChangeArrowheads="1"/>
          </p:cNvSpPr>
          <p:nvPr/>
        </p:nvSpPr>
        <p:spPr bwMode="auto">
          <a:xfrm>
            <a:off x="2484438" y="6021388"/>
            <a:ext cx="417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Field training</a:t>
            </a: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39624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launch from CCOM UNH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en-GB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1747" name="Picture 8" descr="ANd9GcQb69c8TxK4y61_if_xh4HYi5RkslUNK00QH3gtSe3alfUJPc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4257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1" descr="boat_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447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48263" y="2492375"/>
            <a:ext cx="370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ENSTA Bretagne survey launch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en-GB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Image 7" descr="DSC_0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852936"/>
            <a:ext cx="3482554" cy="213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9144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itle 1"/>
          <p:cNvSpPr txBox="1">
            <a:spLocks/>
          </p:cNvSpPr>
          <p:nvPr/>
        </p:nvSpPr>
        <p:spPr bwMode="auto">
          <a:xfrm>
            <a:off x="395288" y="1341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alibri" pitchFamily="34" charset="0"/>
              </a:rPr>
              <a:t>Recognized Course Distribution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9" descr="DSC01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4652963"/>
            <a:ext cx="42481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Image 6" descr="CARICalendar-DEBESE_I2_N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2963"/>
            <a:ext cx="49323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re 1"/>
          <p:cNvSpPr>
            <a:spLocks noGrp="1"/>
          </p:cNvSpPr>
          <p:nvPr>
            <p:ph type="title" idx="4294967295"/>
          </p:nvPr>
        </p:nvSpPr>
        <p:spPr>
          <a:xfrm>
            <a:off x="395288" y="1052513"/>
            <a:ext cx="8229600" cy="576262"/>
          </a:xfrm>
        </p:spPr>
        <p:txBody>
          <a:bodyPr/>
          <a:lstStyle/>
          <a:p>
            <a:pPr eaLnBrk="1" hangingPunct="1"/>
            <a:r>
              <a:rPr lang="fr-FR" sz="2400" b="1" dirty="0" err="1" smtClean="0"/>
              <a:t>Educational</a:t>
            </a:r>
            <a:r>
              <a:rPr lang="fr-FR" sz="2400" b="1" dirty="0" smtClean="0"/>
              <a:t> Establishments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1DB8B-1EB8-4A64-8048-FB12D5D2529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>
              <a:cs typeface="Arial" charset="0"/>
            </a:endParaRPr>
          </a:p>
        </p:txBody>
      </p:sp>
      <p:sp>
        <p:nvSpPr>
          <p:cNvPr id="35845" name="Espace réservé du contenu 2"/>
          <p:cNvSpPr>
            <a:spLocks noGrp="1"/>
          </p:cNvSpPr>
          <p:nvPr>
            <p:ph idx="4294967295"/>
          </p:nvPr>
        </p:nvSpPr>
        <p:spPr>
          <a:xfrm>
            <a:off x="529928" y="1571625"/>
            <a:ext cx="8353425" cy="2741613"/>
          </a:xfrm>
        </p:spPr>
        <p:txBody>
          <a:bodyPr/>
          <a:lstStyle/>
          <a:p>
            <a:pPr eaLnBrk="1" hangingPunct="1"/>
            <a:r>
              <a:rPr lang="fr-FR" sz="2400" dirty="0" smtClean="0"/>
              <a:t>Programmes </a:t>
            </a:r>
            <a:r>
              <a:rPr lang="fr-FR" sz="2400" dirty="0" err="1" smtClean="0"/>
              <a:t>offered</a:t>
            </a:r>
            <a:r>
              <a:rPr lang="fr-FR" sz="2400" dirty="0" smtClean="0"/>
              <a:t> to </a:t>
            </a:r>
            <a:r>
              <a:rPr lang="fr-FR" sz="2400" dirty="0" err="1" smtClean="0"/>
              <a:t>military</a:t>
            </a:r>
            <a:r>
              <a:rPr lang="fr-FR" sz="2400" dirty="0" smtClean="0"/>
              <a:t> personnel, </a:t>
            </a:r>
            <a:r>
              <a:rPr lang="fr-FR" sz="2400" dirty="0" err="1" smtClean="0"/>
              <a:t>typically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the </a:t>
            </a:r>
            <a:r>
              <a:rPr lang="fr-FR" sz="2400" dirty="0" err="1" smtClean="0"/>
              <a:t>Navy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responsible</a:t>
            </a:r>
            <a:r>
              <a:rPr lang="fr-FR" sz="2400" dirty="0" smtClean="0"/>
              <a:t> for </a:t>
            </a:r>
            <a:r>
              <a:rPr lang="fr-FR" sz="2400" dirty="0" err="1" smtClean="0"/>
              <a:t>hydrography</a:t>
            </a:r>
            <a:r>
              <a:rPr lang="fr-FR" sz="2400" dirty="0" smtClean="0"/>
              <a:t> and </a:t>
            </a:r>
            <a:r>
              <a:rPr lang="fr-FR" sz="2400" dirty="0" err="1" smtClean="0"/>
              <a:t>nautical</a:t>
            </a:r>
            <a:r>
              <a:rPr lang="fr-FR" sz="2400" dirty="0" smtClean="0"/>
              <a:t> </a:t>
            </a:r>
            <a:r>
              <a:rPr lang="fr-FR" sz="2400" dirty="0" err="1" smtClean="0"/>
              <a:t>cartography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national </a:t>
            </a:r>
            <a:r>
              <a:rPr lang="fr-FR" sz="2400" dirty="0" err="1" smtClean="0"/>
              <a:t>level</a:t>
            </a:r>
            <a:r>
              <a:rPr lang="fr-FR" sz="2400" dirty="0" smtClean="0"/>
              <a:t>;</a:t>
            </a:r>
            <a:endParaRPr lang="fr-FR" dirty="0" smtClean="0"/>
          </a:p>
          <a:p>
            <a:pPr eaLnBrk="1" hangingPunct="1"/>
            <a:r>
              <a:rPr lang="fr-FR" sz="2400" dirty="0" smtClean="0"/>
              <a:t>Commercial organisations;</a:t>
            </a:r>
          </a:p>
          <a:p>
            <a:pPr eaLnBrk="1" hangingPunct="1"/>
            <a:r>
              <a:rPr lang="fr-FR" sz="2400" dirty="0" err="1" smtClean="0"/>
              <a:t>Educational</a:t>
            </a:r>
            <a:r>
              <a:rPr lang="fr-FR" sz="2400" dirty="0" smtClean="0"/>
              <a:t> establishments </a:t>
            </a:r>
            <a:r>
              <a:rPr lang="fr-FR" sz="2400" dirty="0" err="1" smtClean="0"/>
              <a:t>such</a:t>
            </a:r>
            <a:r>
              <a:rPr lang="fr-FR" sz="2400" dirty="0" smtClean="0"/>
              <a:t> as </a:t>
            </a:r>
            <a:r>
              <a:rPr lang="fr-FR" sz="2400" dirty="0" err="1" smtClean="0"/>
              <a:t>universities</a:t>
            </a:r>
            <a:r>
              <a:rPr lang="fr-FR" sz="2400" dirty="0" smtClean="0"/>
              <a:t> and </a:t>
            </a:r>
            <a:r>
              <a:rPr lang="fr-FR" sz="2400" dirty="0" err="1" smtClean="0"/>
              <a:t>colleges</a:t>
            </a:r>
            <a:r>
              <a:rPr lang="fr-FR" sz="2400" dirty="0" smtClean="0"/>
              <a:t>;</a:t>
            </a:r>
          </a:p>
          <a:p>
            <a:pPr marL="0" indent="0" eaLnBrk="1" hangingPunct="1">
              <a:buNone/>
            </a:pPr>
            <a:r>
              <a:rPr lang="fr-FR" sz="2400" dirty="0" smtClean="0"/>
              <a:t>The </a:t>
            </a:r>
            <a:r>
              <a:rPr lang="fr-FR" sz="2400" dirty="0" err="1" smtClean="0"/>
              <a:t>Board</a:t>
            </a:r>
            <a:r>
              <a:rPr lang="fr-FR" sz="2400" dirty="0" smtClean="0"/>
              <a:t> </a:t>
            </a:r>
            <a:r>
              <a:rPr lang="fr-FR" sz="2400" dirty="0" err="1" smtClean="0"/>
              <a:t>recognises</a:t>
            </a:r>
            <a:r>
              <a:rPr lang="fr-FR" sz="2400" dirty="0" smtClean="0"/>
              <a:t> Programmes, not </a:t>
            </a:r>
            <a:r>
              <a:rPr lang="fr-FR" sz="2400" dirty="0" err="1" smtClean="0"/>
              <a:t>individuals</a:t>
            </a:r>
            <a:r>
              <a:rPr lang="fr-FR" sz="2400" dirty="0" smtClean="0"/>
              <a:t>,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recognition </a:t>
            </a:r>
            <a:r>
              <a:rPr lang="fr-FR" sz="2400" dirty="0" err="1" smtClean="0"/>
              <a:t>being</a:t>
            </a:r>
            <a:r>
              <a:rPr lang="fr-FR" sz="2400" dirty="0" smtClean="0"/>
              <a:t> </a:t>
            </a:r>
            <a:r>
              <a:rPr lang="fr-FR" sz="2400" dirty="0" err="1" smtClean="0"/>
              <a:t>awarded</a:t>
            </a:r>
            <a:r>
              <a:rPr lang="fr-FR" sz="2400" dirty="0" smtClean="0"/>
              <a:t> for 6 </a:t>
            </a:r>
            <a:r>
              <a:rPr lang="fr-FR" sz="2400" dirty="0" err="1" smtClean="0"/>
              <a:t>years</a:t>
            </a:r>
            <a:r>
              <a:rPr lang="fr-F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5288" y="1341438"/>
            <a:ext cx="8229600" cy="7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Recognised Programmes In the Wider Caribbean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395288" y="2060848"/>
            <a:ext cx="8353425" cy="237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r-FR" sz="2400" dirty="0" smtClean="0"/>
              <a:t>There are </a:t>
            </a:r>
            <a:r>
              <a:rPr lang="fr-FR" sz="2400" dirty="0" err="1" smtClean="0"/>
              <a:t>currently</a:t>
            </a:r>
            <a:r>
              <a:rPr lang="fr-FR" sz="2400" dirty="0" smtClean="0"/>
              <a:t> none.</a:t>
            </a:r>
          </a:p>
          <a:p>
            <a:pPr eaLnBrk="1" hangingPunct="1"/>
            <a:r>
              <a:rPr lang="fr-FR" sz="2400" dirty="0" smtClean="0"/>
              <a:t>A programme </a:t>
            </a:r>
            <a:r>
              <a:rPr lang="fr-FR" sz="2400" dirty="0" err="1" smtClean="0"/>
              <a:t>offered</a:t>
            </a:r>
            <a:r>
              <a:rPr lang="fr-FR" sz="2400" dirty="0" smtClean="0"/>
              <a:t> by </a:t>
            </a:r>
            <a:r>
              <a:rPr lang="fr-FR" sz="2400" dirty="0" err="1" smtClean="0"/>
              <a:t>Columbian</a:t>
            </a:r>
            <a:r>
              <a:rPr lang="fr-FR" sz="2400" dirty="0" smtClean="0"/>
              <a:t> </a:t>
            </a:r>
            <a:r>
              <a:rPr lang="fr-FR" sz="2400" dirty="0" err="1" smtClean="0"/>
              <a:t>Navy</a:t>
            </a:r>
            <a:r>
              <a:rPr lang="fr-FR" sz="2400" dirty="0" smtClean="0"/>
              <a:t> to </a:t>
            </a:r>
            <a:r>
              <a:rPr lang="fr-FR" sz="2400" dirty="0" err="1" smtClean="0"/>
              <a:t>Navy</a:t>
            </a:r>
            <a:r>
              <a:rPr lang="fr-FR" sz="2400" dirty="0" smtClean="0"/>
              <a:t> </a:t>
            </a:r>
            <a:r>
              <a:rPr lang="fr-FR" sz="2400" dirty="0" err="1" smtClean="0"/>
              <a:t>Officers</a:t>
            </a:r>
            <a:r>
              <a:rPr lang="fr-FR" sz="2400" dirty="0" smtClean="0"/>
              <a:t>  </a:t>
            </a:r>
            <a:r>
              <a:rPr lang="fr-FR" sz="2400" dirty="0" err="1" smtClean="0"/>
              <a:t>lost</a:t>
            </a:r>
            <a:r>
              <a:rPr lang="fr-FR" sz="2400" dirty="0" smtClean="0"/>
              <a:t> recognition (</a:t>
            </a:r>
            <a:r>
              <a:rPr lang="fr-FR" sz="2400" dirty="0" err="1" smtClean="0"/>
              <a:t>expired</a:t>
            </a:r>
            <a:r>
              <a:rPr lang="fr-FR" sz="2400" dirty="0" smtClean="0"/>
              <a:t>) in 2011, </a:t>
            </a:r>
            <a:r>
              <a:rPr lang="fr-FR" sz="2400" dirty="0" err="1" smtClean="0"/>
              <a:t>there</a:t>
            </a:r>
            <a:r>
              <a:rPr lang="fr-FR" sz="2400" dirty="0" smtClean="0"/>
              <a:t> has been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interest</a:t>
            </a:r>
            <a:r>
              <a:rPr lang="fr-FR" sz="2400" dirty="0" smtClean="0"/>
              <a:t> in a new </a:t>
            </a:r>
            <a:r>
              <a:rPr lang="fr-FR" sz="2400" dirty="0" err="1" smtClean="0"/>
              <a:t>offering</a:t>
            </a:r>
            <a:r>
              <a:rPr lang="fr-FR" sz="2400" dirty="0"/>
              <a:t>.</a:t>
            </a:r>
            <a:endParaRPr lang="fr-FR" dirty="0" smtClean="0"/>
          </a:p>
          <a:p>
            <a:pPr eaLnBrk="1" hangingPunct="1"/>
            <a:r>
              <a:rPr lang="fr-FR" sz="2400" dirty="0" smtClean="0"/>
              <a:t>Programme(s) </a:t>
            </a:r>
            <a:r>
              <a:rPr lang="fr-FR" sz="2400" dirty="0" err="1" smtClean="0"/>
              <a:t>exist</a:t>
            </a:r>
            <a:r>
              <a:rPr lang="fr-FR" sz="2400" dirty="0" smtClean="0"/>
              <a:t> in </a:t>
            </a:r>
            <a:r>
              <a:rPr lang="fr-FR" sz="2400" dirty="0" err="1" smtClean="0"/>
              <a:t>at</a:t>
            </a:r>
            <a:r>
              <a:rPr lang="fr-FR" sz="2400" dirty="0" smtClean="0"/>
              <a:t> least Mexico and Venezuela, but </a:t>
            </a:r>
            <a:r>
              <a:rPr lang="fr-FR" sz="2400" dirty="0" err="1" smtClean="0"/>
              <a:t>these</a:t>
            </a:r>
            <a:r>
              <a:rPr lang="fr-FR" sz="2400" dirty="0" smtClean="0"/>
              <a:t> have not </a:t>
            </a:r>
            <a:r>
              <a:rPr lang="fr-FR" sz="2400" dirty="0" err="1" smtClean="0"/>
              <a:t>sought</a:t>
            </a:r>
            <a:r>
              <a:rPr lang="fr-FR" sz="2400" dirty="0" smtClean="0"/>
              <a:t> recognition;</a:t>
            </a:r>
          </a:p>
          <a:p>
            <a:pPr eaLnBrk="1" hangingPunct="1"/>
            <a:endParaRPr lang="fr-FR" sz="2400" dirty="0" smtClean="0"/>
          </a:p>
          <a:p>
            <a:pPr eaLnBrk="1" hangingPunct="1">
              <a:buNone/>
            </a:pPr>
            <a:r>
              <a:rPr lang="fr-FR" sz="2400" b="1" dirty="0" err="1" smtClean="0"/>
              <a:t>These</a:t>
            </a:r>
            <a:r>
              <a:rPr lang="fr-FR" sz="2400" b="1" dirty="0" smtClean="0"/>
              <a:t> programmes </a:t>
            </a:r>
            <a:r>
              <a:rPr lang="fr-FR" sz="2400" b="1" dirty="0" err="1" smtClean="0"/>
              <a:t>may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suited</a:t>
            </a:r>
            <a:r>
              <a:rPr lang="fr-FR" sz="2400" b="1" dirty="0" smtClean="0"/>
              <a:t> for recognition by the IBSC</a:t>
            </a:r>
          </a:p>
        </p:txBody>
      </p:sp>
    </p:spTree>
    <p:extLst>
      <p:ext uri="{BB962C8B-B14F-4D97-AF65-F5344CB8AC3E}">
        <p14:creationId xmlns="" xmlns:p14="http://schemas.microsoft.com/office/powerpoint/2010/main" val="248801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 idx="4294967295"/>
          </p:nvPr>
        </p:nvSpPr>
        <p:spPr>
          <a:xfrm>
            <a:off x="395288" y="5373688"/>
            <a:ext cx="8229600" cy="863600"/>
          </a:xfrm>
        </p:spPr>
        <p:txBody>
          <a:bodyPr/>
          <a:lstStyle/>
          <a:p>
            <a:pPr eaLnBrk="1" hangingPunct="1"/>
            <a:r>
              <a:rPr lang="fr-FR" sz="3600" b="1" dirty="0" smtClean="0"/>
              <a:t>QUESTIONS ?</a:t>
            </a:r>
          </a:p>
        </p:txBody>
      </p:sp>
      <p:sp>
        <p:nvSpPr>
          <p:cNvPr id="4710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43E02-8231-4AB8-BAF0-2ED12C5D907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825" y="1700213"/>
            <a:ext cx="8229600" cy="33845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Contacts</a:t>
            </a:r>
            <a:r>
              <a:rPr lang="fr-FR" sz="2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IBSC </a:t>
            </a:r>
            <a:r>
              <a:rPr lang="fr-FR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Secretary</a:t>
            </a:r>
            <a:r>
              <a:rPr lang="fr-FR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:  alberto.neves@iho.int </a:t>
            </a:r>
          </a:p>
          <a:p>
            <a:pPr fontAlgn="auto">
              <a:spcAft>
                <a:spcPts val="0"/>
              </a:spcAft>
              <a:defRPr/>
            </a:pPr>
            <a:endParaRPr lang="fr-FR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IBSC  Chair         :   nicolas.seube@cidco.ca </a:t>
            </a:r>
          </a:p>
          <a:p>
            <a:pPr fontAlgn="auto">
              <a:spcAft>
                <a:spcPts val="0"/>
              </a:spcAft>
              <a:defRPr/>
            </a:pPr>
            <a:endParaRPr lang="fr-FR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 idx="4294967295"/>
          </p:nvPr>
        </p:nvSpPr>
        <p:spPr>
          <a:xfrm>
            <a:off x="468313" y="1052513"/>
            <a:ext cx="8229600" cy="863600"/>
          </a:xfrm>
        </p:spPr>
        <p:txBody>
          <a:bodyPr/>
          <a:lstStyle/>
          <a:p>
            <a:pPr eaLnBrk="1" hangingPunct="1"/>
            <a:r>
              <a:rPr lang="fr-FR" sz="2400" b="1" smtClean="0"/>
              <a:t>The International Board for Standards of Competences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3348038" cy="4464050"/>
          </a:xfrm>
        </p:spPr>
        <p:txBody>
          <a:bodyPr/>
          <a:lstStyle/>
          <a:p>
            <a:pPr eaLnBrk="1" hangingPunct="1"/>
            <a:r>
              <a:rPr lang="fr-FR" sz="2000" dirty="0" smtClean="0"/>
              <a:t>10 </a:t>
            </a:r>
            <a:r>
              <a:rPr lang="fr-FR" sz="2000" dirty="0" err="1" smtClean="0"/>
              <a:t>members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parents organisations (4  FIG, 4  IHO and 2 ICA),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governemental</a:t>
            </a:r>
            <a:r>
              <a:rPr lang="fr-FR" sz="2000" dirty="0" smtClean="0"/>
              <a:t>, </a:t>
            </a:r>
            <a:r>
              <a:rPr lang="fr-FR" sz="2000" dirty="0" err="1" smtClean="0"/>
              <a:t>educational</a:t>
            </a:r>
            <a:r>
              <a:rPr lang="fr-FR" sz="2000" dirty="0" smtClean="0"/>
              <a:t> and civil </a:t>
            </a:r>
            <a:r>
              <a:rPr lang="fr-FR" sz="2000" dirty="0" err="1" smtClean="0"/>
              <a:t>sector</a:t>
            </a:r>
            <a:r>
              <a:rPr lang="fr-FR" sz="2000" dirty="0" smtClean="0"/>
              <a:t>;</a:t>
            </a:r>
          </a:p>
          <a:p>
            <a:pPr eaLnBrk="1" hangingPunct="1"/>
            <a:r>
              <a:rPr lang="fr-FR" sz="2000" dirty="0" err="1" smtClean="0"/>
              <a:t>Experienced</a:t>
            </a:r>
            <a:r>
              <a:rPr lang="fr-FR" sz="2000" dirty="0" smtClean="0"/>
              <a:t> </a:t>
            </a:r>
            <a:r>
              <a:rPr lang="fr-FR" sz="2000" dirty="0" err="1" smtClean="0"/>
              <a:t>professionals</a:t>
            </a:r>
            <a:r>
              <a:rPr lang="fr-FR" sz="2000" dirty="0" smtClean="0"/>
              <a:t> in </a:t>
            </a:r>
            <a:r>
              <a:rPr lang="fr-FR" sz="2000" dirty="0" err="1" smtClean="0"/>
              <a:t>education</a:t>
            </a:r>
            <a:r>
              <a:rPr lang="fr-FR" sz="2000" dirty="0" smtClean="0"/>
              <a:t>, </a:t>
            </a:r>
            <a:r>
              <a:rPr lang="fr-FR" sz="2000" dirty="0" err="1" smtClean="0"/>
              <a:t>hydrography</a:t>
            </a:r>
            <a:r>
              <a:rPr lang="fr-FR" sz="2000" dirty="0" smtClean="0"/>
              <a:t> and </a:t>
            </a:r>
            <a:r>
              <a:rPr lang="fr-FR" sz="2000" dirty="0" err="1" smtClean="0"/>
              <a:t>cartography</a:t>
            </a:r>
            <a:r>
              <a:rPr lang="fr-FR" sz="2000" dirty="0" smtClean="0"/>
              <a:t>,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various</a:t>
            </a:r>
            <a:r>
              <a:rPr lang="fr-FR" sz="2000" dirty="0" smtClean="0"/>
              <a:t> areas of the world (</a:t>
            </a:r>
            <a:r>
              <a:rPr lang="fr-FR" sz="2000" dirty="0" err="1" smtClean="0"/>
              <a:t>Australia</a:t>
            </a:r>
            <a:r>
              <a:rPr lang="fr-FR" sz="2000" dirty="0" smtClean="0"/>
              <a:t>, </a:t>
            </a:r>
            <a:r>
              <a:rPr lang="fr-FR" sz="2000" dirty="0" err="1" smtClean="0"/>
              <a:t>Brazil</a:t>
            </a:r>
            <a:r>
              <a:rPr lang="fr-FR" sz="2000" dirty="0" smtClean="0"/>
              <a:t>, France</a:t>
            </a:r>
            <a:r>
              <a:rPr lang="fr-FR" sz="2000" dirty="0" smtClean="0"/>
              <a:t>, </a:t>
            </a:r>
            <a:r>
              <a:rPr lang="fr-FR" sz="2000" dirty="0" err="1" smtClean="0"/>
              <a:t>Caribbean</a:t>
            </a:r>
            <a:r>
              <a:rPr lang="fr-FR" sz="2000" dirty="0" smtClean="0"/>
              <a:t>, </a:t>
            </a:r>
            <a:r>
              <a:rPr lang="fr-FR" sz="2000" dirty="0" err="1" smtClean="0"/>
              <a:t>Greece</a:t>
            </a:r>
            <a:r>
              <a:rPr lang="fr-FR" sz="2000" dirty="0" smtClean="0"/>
              <a:t>, </a:t>
            </a:r>
            <a:r>
              <a:rPr lang="fr-FR" sz="2000" dirty="0" err="1" smtClean="0"/>
              <a:t>Indonesia</a:t>
            </a:r>
            <a:r>
              <a:rPr lang="fr-FR" sz="2000" dirty="0" smtClean="0"/>
              <a:t>, New </a:t>
            </a:r>
            <a:r>
              <a:rPr lang="fr-FR" sz="2000" dirty="0" err="1" smtClean="0"/>
              <a:t>Zealand</a:t>
            </a:r>
            <a:r>
              <a:rPr lang="fr-FR" sz="2000" dirty="0" smtClean="0"/>
              <a:t>, UK, </a:t>
            </a:r>
            <a:r>
              <a:rPr lang="fr-FR" sz="2000" dirty="0" smtClean="0"/>
              <a:t>USA)</a:t>
            </a:r>
            <a:endParaRPr lang="fr-FR" sz="2000" dirty="0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C87F9-7797-4F5A-B33B-18040EEF2CA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  <p:pic>
        <p:nvPicPr>
          <p:cNvPr id="19460" name="Picture 2" descr="D:\IBSC\IBSC38\IBSC38-Photo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989138"/>
            <a:ext cx="55340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539750" y="1196975"/>
            <a:ext cx="8064500" cy="1008063"/>
          </a:xfrm>
        </p:spPr>
        <p:txBody>
          <a:bodyPr/>
          <a:lstStyle/>
          <a:p>
            <a:r>
              <a:rPr lang="en-GB" smtClean="0"/>
              <a:t>IBSC Members Distribution</a:t>
            </a:r>
            <a:endParaRPr lang="en-US" smtClean="0"/>
          </a:p>
        </p:txBody>
      </p:sp>
      <p:pic>
        <p:nvPicPr>
          <p:cNvPr id="6656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47863"/>
            <a:ext cx="8147050" cy="4505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 idx="4294967295"/>
          </p:nvPr>
        </p:nvSpPr>
        <p:spPr>
          <a:xfrm>
            <a:off x="468313" y="1125538"/>
            <a:ext cx="8229600" cy="503237"/>
          </a:xfrm>
        </p:spPr>
        <p:txBody>
          <a:bodyPr/>
          <a:lstStyle/>
          <a:p>
            <a:pPr eaLnBrk="1" hangingPunct="1"/>
            <a:r>
              <a:rPr lang="fr-FR" sz="2400" b="1" smtClean="0"/>
              <a:t>The role of the Board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4294967295"/>
          </p:nvPr>
        </p:nvSpPr>
        <p:spPr>
          <a:xfrm>
            <a:off x="250825" y="1557338"/>
            <a:ext cx="5257800" cy="4967287"/>
          </a:xfrm>
        </p:spPr>
        <p:txBody>
          <a:bodyPr/>
          <a:lstStyle/>
          <a:p>
            <a:pPr eaLnBrk="1" hangingPunct="1"/>
            <a:r>
              <a:rPr lang="fr-FR" sz="2400" b="1" dirty="0" err="1" smtClean="0"/>
              <a:t>Review</a:t>
            </a:r>
            <a:r>
              <a:rPr lang="fr-FR" sz="2400" dirty="0" smtClean="0"/>
              <a:t> </a:t>
            </a:r>
            <a:r>
              <a:rPr lang="fr-FR" sz="2400" dirty="0" err="1" smtClean="0"/>
              <a:t>syllabi</a:t>
            </a:r>
            <a:r>
              <a:rPr lang="fr-FR" sz="2400" dirty="0" smtClean="0"/>
              <a:t> of programmes and </a:t>
            </a:r>
            <a:r>
              <a:rPr lang="fr-FR" sz="2400" dirty="0" err="1" smtClean="0"/>
              <a:t>individual</a:t>
            </a:r>
            <a:r>
              <a:rPr lang="fr-FR" sz="2400" dirty="0" smtClean="0"/>
              <a:t> recognition </a:t>
            </a:r>
            <a:r>
              <a:rPr lang="fr-FR" sz="2400" dirty="0" err="1" smtClean="0"/>
              <a:t>schemes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education</a:t>
            </a:r>
            <a:r>
              <a:rPr lang="fr-FR" sz="2400" dirty="0" smtClean="0"/>
              <a:t> and training </a:t>
            </a:r>
            <a:r>
              <a:rPr lang="fr-FR" sz="2400" dirty="0" err="1" smtClean="0"/>
              <a:t>organizations</a:t>
            </a:r>
            <a:r>
              <a:rPr lang="fr-FR" sz="2400" dirty="0" smtClean="0"/>
              <a:t> (50 </a:t>
            </a:r>
            <a:r>
              <a:rPr lang="fr-FR" sz="2400" dirty="0" err="1" smtClean="0"/>
              <a:t>recognized</a:t>
            </a:r>
            <a:r>
              <a:rPr lang="fr-FR" sz="2400" dirty="0" smtClean="0"/>
              <a:t> programs, </a:t>
            </a:r>
            <a:r>
              <a:rPr lang="fr-FR" sz="2400" dirty="0" err="1" smtClean="0"/>
              <a:t>around</a:t>
            </a:r>
            <a:r>
              <a:rPr lang="fr-FR" sz="2400" dirty="0" smtClean="0"/>
              <a:t> </a:t>
            </a:r>
            <a:r>
              <a:rPr lang="fr-FR" sz="2400" dirty="0" smtClean="0"/>
              <a:t>15-18 </a:t>
            </a:r>
            <a:r>
              <a:rPr lang="fr-FR" sz="2400" dirty="0" err="1" smtClean="0"/>
              <a:t>submissions</a:t>
            </a:r>
            <a:r>
              <a:rPr lang="fr-FR" sz="2400" dirty="0" smtClean="0"/>
              <a:t> in </a:t>
            </a:r>
            <a:r>
              <a:rPr lang="fr-FR" sz="2400" dirty="0" err="1" smtClean="0"/>
              <a:t>Dec</a:t>
            </a:r>
            <a:r>
              <a:rPr lang="fr-FR" sz="2400" dirty="0" smtClean="0"/>
              <a:t>. 2015);</a:t>
            </a:r>
          </a:p>
          <a:p>
            <a:pPr eaLnBrk="1" hangingPunct="1"/>
            <a:r>
              <a:rPr lang="fr-FR" sz="2400" b="1" dirty="0" err="1" smtClean="0"/>
              <a:t>Maintain</a:t>
            </a:r>
            <a:r>
              <a:rPr lang="fr-FR" sz="2400" b="1" dirty="0" smtClean="0"/>
              <a:t> IBSC publications</a:t>
            </a:r>
            <a:endParaRPr lang="fr-FR" sz="2400" dirty="0" smtClean="0"/>
          </a:p>
          <a:p>
            <a:pPr eaLnBrk="1" hangingPunct="1"/>
            <a:r>
              <a:rPr lang="fr-FR" sz="2400" b="1" dirty="0" err="1" smtClean="0"/>
              <a:t>Provide</a:t>
            </a:r>
            <a:r>
              <a:rPr lang="fr-FR" sz="2400" b="1" dirty="0" smtClean="0"/>
              <a:t> guidance </a:t>
            </a:r>
            <a:r>
              <a:rPr lang="fr-FR" sz="2400" dirty="0" smtClean="0"/>
              <a:t>to </a:t>
            </a:r>
            <a:r>
              <a:rPr lang="fr-FR" sz="2400" dirty="0" err="1" smtClean="0"/>
              <a:t>education</a:t>
            </a:r>
            <a:r>
              <a:rPr lang="fr-FR" sz="2400" dirty="0" smtClean="0"/>
              <a:t> and training institutions;</a:t>
            </a:r>
          </a:p>
          <a:p>
            <a:pPr eaLnBrk="1" hangingPunct="1"/>
            <a:r>
              <a:rPr lang="fr-FR" sz="2400" b="1" dirty="0" smtClean="0"/>
              <a:t>Supports the IHB  in the establishment of new </a:t>
            </a:r>
            <a:r>
              <a:rPr lang="fr-FR" sz="2400" b="1" dirty="0" err="1" smtClean="0"/>
              <a:t>hydrographic</a:t>
            </a:r>
            <a:r>
              <a:rPr lang="fr-FR" sz="2400" b="1" dirty="0" smtClean="0"/>
              <a:t> programs </a:t>
            </a:r>
            <a:r>
              <a:rPr lang="fr-FR" sz="2400" b="1" dirty="0" err="1" smtClean="0"/>
              <a:t>where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regional</a:t>
            </a:r>
            <a:r>
              <a:rPr lang="fr-FR" sz="2400" b="1" dirty="0" smtClean="0"/>
              <a:t> training </a:t>
            </a:r>
            <a:r>
              <a:rPr lang="fr-FR" sz="2400" b="1" dirty="0" err="1" smtClean="0"/>
              <a:t>capacity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does</a:t>
            </a:r>
            <a:r>
              <a:rPr lang="fr-FR" sz="2400" b="1" dirty="0" smtClean="0"/>
              <a:t> not </a:t>
            </a:r>
            <a:r>
              <a:rPr lang="fr-FR" sz="2400" b="1" dirty="0" err="1" smtClean="0"/>
              <a:t>exist</a:t>
            </a:r>
            <a:r>
              <a:rPr lang="fr-FR" sz="2400" b="1" dirty="0" smtClean="0"/>
              <a:t>.</a:t>
            </a: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5F123-F505-486D-946A-ECF5ADA7E0C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>
              <a:cs typeface="Arial" charset="0"/>
            </a:endParaRPr>
          </a:p>
        </p:txBody>
      </p:sp>
      <p:pic>
        <p:nvPicPr>
          <p:cNvPr id="21508" name="Picture 4" descr="DSC00001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2708275"/>
            <a:ext cx="37052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 idx="4294967295"/>
          </p:nvPr>
        </p:nvSpPr>
        <p:spPr>
          <a:xfrm>
            <a:off x="323850" y="1196975"/>
            <a:ext cx="8229600" cy="647700"/>
          </a:xfrm>
        </p:spPr>
        <p:txBody>
          <a:bodyPr/>
          <a:lstStyle/>
          <a:p>
            <a:pPr eaLnBrk="1" hangingPunct="1"/>
            <a:r>
              <a:rPr lang="fr-FR" sz="2400" b="1" dirty="0" smtClean="0"/>
              <a:t>S-5: Standards of </a:t>
            </a:r>
            <a:r>
              <a:rPr lang="fr-FR" sz="2400" b="1" dirty="0" err="1" smtClean="0"/>
              <a:t>Competence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Hydrographic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Surveyors</a:t>
            </a:r>
            <a:endParaRPr lang="fr-FR" sz="2400" b="1" dirty="0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BB6D-3E4C-4283-ABA3-4FA3D73D596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361" y="1844675"/>
            <a:ext cx="5272333" cy="4802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6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 idx="4294967295"/>
          </p:nvPr>
        </p:nvSpPr>
        <p:spPr>
          <a:xfrm>
            <a:off x="323850" y="1196975"/>
            <a:ext cx="8229600" cy="647700"/>
          </a:xfrm>
        </p:spPr>
        <p:txBody>
          <a:bodyPr/>
          <a:lstStyle/>
          <a:p>
            <a:pPr eaLnBrk="1" hangingPunct="1"/>
            <a:r>
              <a:rPr lang="fr-FR" sz="2400" b="1" dirty="0" smtClean="0"/>
              <a:t>S-8: Standards of </a:t>
            </a:r>
            <a:r>
              <a:rPr lang="fr-FR" sz="2400" b="1" dirty="0" err="1" smtClean="0"/>
              <a:t>Competence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Nautical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Cartographers</a:t>
            </a:r>
            <a:endParaRPr lang="fr-FR" sz="2400" b="1" dirty="0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BB6D-3E4C-4283-ABA3-4FA3D73D596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694" y="1793775"/>
            <a:ext cx="5210586" cy="484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9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 idx="4294967295"/>
          </p:nvPr>
        </p:nvSpPr>
        <p:spPr>
          <a:xfrm>
            <a:off x="323850" y="1196975"/>
            <a:ext cx="8229600" cy="647700"/>
          </a:xfrm>
        </p:spPr>
        <p:txBody>
          <a:bodyPr/>
          <a:lstStyle/>
          <a:p>
            <a:pPr eaLnBrk="1" hangingPunct="1"/>
            <a:r>
              <a:rPr lang="fr-FR" sz="2400" b="1" dirty="0" smtClean="0"/>
              <a:t>S-5 and S-8 </a:t>
            </a:r>
            <a:r>
              <a:rPr lang="fr-FR" sz="2400" b="1" dirty="0" err="1" smtClean="0"/>
              <a:t>Categories</a:t>
            </a:r>
            <a:endParaRPr lang="fr-FR" sz="24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750" y="1989138"/>
            <a:ext cx="8326438" cy="4536206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Both S-5 and S-8 currently define standards of competence at 2 levels: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Category 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Category B</a:t>
            </a:r>
            <a:endParaRPr lang="en-US" sz="2000" b="1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/>
              <a:t>IBSC is now drafting new Standards that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Separates each of the standards at the two levels to offer fours standards: S-5A, S-5B, S8A and S-8B.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Updates content of the standards to comply with the scientific and technological developments in the fields of Hydrography and Nautical Cartography.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/>
              <a:t>Realises</a:t>
            </a:r>
            <a:r>
              <a:rPr lang="en-US" sz="2000" b="1" dirty="0" smtClean="0"/>
              <a:t> that there have been technological developments to support teaching and learning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Uses a framework aligned with modern educational practice.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BB6D-3E4C-4283-ABA3-4FA3D73D596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5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/>
          <p:cNvSpPr/>
          <p:nvPr/>
        </p:nvSpPr>
        <p:spPr bwMode="auto">
          <a:xfrm>
            <a:off x="5975648" y="3717032"/>
            <a:ext cx="3168352" cy="2493294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"/>
            <a:lightRig rig="threePt" dir="t"/>
          </a:scene3d>
          <a:sp3d>
            <a:bevelT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C83BF-9297-4562-999C-72AB437E5AA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>
              <a:cs typeface="Arial" charset="0"/>
            </a:endParaRPr>
          </a:p>
        </p:txBody>
      </p:sp>
      <p:sp>
        <p:nvSpPr>
          <p:cNvPr id="24579" name="ZoneTexte 15"/>
          <p:cNvSpPr txBox="1">
            <a:spLocks noChangeArrowheads="1"/>
          </p:cNvSpPr>
          <p:nvPr/>
        </p:nvSpPr>
        <p:spPr bwMode="auto">
          <a:xfrm>
            <a:off x="2843213" y="1268413"/>
            <a:ext cx="313243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Hydrographic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education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0" name="ZoneTexte 17"/>
          <p:cNvSpPr txBox="1">
            <a:spLocks noChangeArrowheads="1"/>
          </p:cNvSpPr>
          <p:nvPr/>
        </p:nvSpPr>
        <p:spPr bwMode="auto">
          <a:xfrm>
            <a:off x="3924300" y="1700213"/>
            <a:ext cx="129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Processing</a:t>
            </a:r>
          </a:p>
        </p:txBody>
      </p:sp>
      <p:sp>
        <p:nvSpPr>
          <p:cNvPr id="24581" name="ZoneTexte 18"/>
          <p:cNvSpPr txBox="1">
            <a:spLocks noChangeArrowheads="1"/>
          </p:cNvSpPr>
          <p:nvPr/>
        </p:nvSpPr>
        <p:spPr bwMode="auto">
          <a:xfrm>
            <a:off x="5364163" y="1916113"/>
            <a:ext cx="9286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Analysis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31840" y="2636912"/>
            <a:ext cx="308816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cs typeface="Arial" pitchFamily="34" charset="0"/>
              </a:rPr>
              <a:t>Wide variety of COMPETENCES</a:t>
            </a:r>
          </a:p>
        </p:txBody>
      </p:sp>
      <p:sp>
        <p:nvSpPr>
          <p:cNvPr id="24583" name="ZoneTexte 26"/>
          <p:cNvSpPr txBox="1">
            <a:spLocks noChangeArrowheads="1"/>
          </p:cNvSpPr>
          <p:nvPr/>
        </p:nvSpPr>
        <p:spPr bwMode="auto">
          <a:xfrm>
            <a:off x="4859338" y="3068638"/>
            <a:ext cx="1222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Physics </a:t>
            </a:r>
          </a:p>
        </p:txBody>
      </p:sp>
      <p:sp>
        <p:nvSpPr>
          <p:cNvPr id="24584" name="ZoneTexte 27"/>
          <p:cNvSpPr txBox="1">
            <a:spLocks noChangeArrowheads="1"/>
          </p:cNvSpPr>
          <p:nvPr/>
        </p:nvSpPr>
        <p:spPr bwMode="auto">
          <a:xfrm>
            <a:off x="3348038" y="3716338"/>
            <a:ext cx="2279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Information Technologies</a:t>
            </a:r>
          </a:p>
        </p:txBody>
      </p:sp>
      <p:sp>
        <p:nvSpPr>
          <p:cNvPr id="24585" name="ZoneTexte 28"/>
          <p:cNvSpPr txBox="1">
            <a:spLocks noChangeArrowheads="1"/>
          </p:cNvSpPr>
          <p:nvPr/>
        </p:nvSpPr>
        <p:spPr bwMode="auto">
          <a:xfrm>
            <a:off x="3779838" y="3357563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Applied mathematics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3528" y="3717032"/>
            <a:ext cx="214213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cs typeface="Arial" pitchFamily="34" charset="0"/>
              </a:rPr>
              <a:t>ADDED COMPLEXITY</a:t>
            </a:r>
          </a:p>
        </p:txBody>
      </p:sp>
      <p:sp>
        <p:nvSpPr>
          <p:cNvPr id="24587" name="Rectangle 50"/>
          <p:cNvSpPr>
            <a:spLocks noChangeArrowheads="1"/>
          </p:cNvSpPr>
          <p:nvPr/>
        </p:nvSpPr>
        <p:spPr bwMode="auto">
          <a:xfrm>
            <a:off x="7524750" y="2997200"/>
            <a:ext cx="1943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Reactivity</a:t>
            </a:r>
          </a:p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Autonomy</a:t>
            </a:r>
          </a:p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Independent thinking</a:t>
            </a:r>
          </a:p>
          <a:p>
            <a:pPr algn="r" eaLnBrk="0" hangingPunct="0"/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8" name="ZoneTexte 41"/>
          <p:cNvSpPr txBox="1">
            <a:spLocks noChangeArrowheads="1"/>
          </p:cNvSpPr>
          <p:nvPr/>
        </p:nvSpPr>
        <p:spPr bwMode="auto">
          <a:xfrm>
            <a:off x="7164388" y="2420938"/>
            <a:ext cx="163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Cat. A/B level</a:t>
            </a:r>
          </a:p>
        </p:txBody>
      </p:sp>
      <p:grpSp>
        <p:nvGrpSpPr>
          <p:cNvPr id="24589" name="Groupe 30"/>
          <p:cNvGrpSpPr>
            <a:grpSpLocks/>
          </p:cNvGrpSpPr>
          <p:nvPr/>
        </p:nvGrpSpPr>
        <p:grpSpPr bwMode="auto">
          <a:xfrm>
            <a:off x="6372225" y="4437063"/>
            <a:ext cx="2633663" cy="1304925"/>
            <a:chOff x="6372200" y="4437112"/>
            <a:chExt cx="2633688" cy="1305436"/>
          </a:xfrm>
        </p:grpSpPr>
        <p:sp>
          <p:nvSpPr>
            <p:cNvPr id="24602" name="Rectangle 55"/>
            <p:cNvSpPr>
              <a:spLocks noChangeArrowheads="1"/>
            </p:cNvSpPr>
            <p:nvPr/>
          </p:nvSpPr>
          <p:spPr bwMode="auto">
            <a:xfrm>
              <a:off x="7164288" y="5373216"/>
              <a:ext cx="9575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Industry</a:t>
              </a:r>
            </a:p>
          </p:txBody>
        </p:sp>
        <p:sp>
          <p:nvSpPr>
            <p:cNvPr id="24603" name="Rectangle 33"/>
            <p:cNvSpPr>
              <a:spLocks noChangeArrowheads="1"/>
            </p:cNvSpPr>
            <p:nvPr/>
          </p:nvSpPr>
          <p:spPr bwMode="auto">
            <a:xfrm>
              <a:off x="6372200" y="4437112"/>
              <a:ext cx="22563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Hydrographic Services</a:t>
              </a:r>
            </a:p>
          </p:txBody>
        </p:sp>
        <p:sp>
          <p:nvSpPr>
            <p:cNvPr id="24604" name="Rectangle 56"/>
            <p:cNvSpPr>
              <a:spLocks noChangeArrowheads="1"/>
            </p:cNvSpPr>
            <p:nvPr/>
          </p:nvSpPr>
          <p:spPr bwMode="auto">
            <a:xfrm>
              <a:off x="6569075" y="4767263"/>
              <a:ext cx="2436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Hydro/Carto systems and processing  tools </a:t>
              </a:r>
            </a:p>
          </p:txBody>
        </p:sp>
      </p:grpSp>
      <p:sp>
        <p:nvSpPr>
          <p:cNvPr id="37" name="Espace réservé du pied de page 3"/>
          <p:cNvSpPr txBox="1">
            <a:spLocks/>
          </p:cNvSpPr>
          <p:nvPr/>
        </p:nvSpPr>
        <p:spPr>
          <a:xfrm>
            <a:off x="6553200" y="6629400"/>
            <a:ext cx="2514600" cy="1524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Hydro 2010 - </a:t>
            </a:r>
            <a:fld id="{BA732A41-4C07-4B8B-8D5A-E999C4BC9A26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91" name="ZoneTexte 19"/>
          <p:cNvSpPr txBox="1">
            <a:spLocks noChangeArrowheads="1"/>
          </p:cNvSpPr>
          <p:nvPr/>
        </p:nvSpPr>
        <p:spPr bwMode="auto">
          <a:xfrm>
            <a:off x="539750" y="836613"/>
            <a:ext cx="2376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Mobile mapping systems</a:t>
            </a:r>
          </a:p>
        </p:txBody>
      </p:sp>
      <p:sp>
        <p:nvSpPr>
          <p:cNvPr id="39" name="Ellipse 38"/>
          <p:cNvSpPr/>
          <p:nvPr/>
        </p:nvSpPr>
        <p:spPr bwMode="auto">
          <a:xfrm>
            <a:off x="755576" y="3861048"/>
            <a:ext cx="4193207" cy="2061246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"/>
            <a:lightRig rig="threePt" dir="t"/>
          </a:scene3d>
          <a:sp3d>
            <a:bevelT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 bwMode="auto">
          <a:xfrm>
            <a:off x="755576" y="3933056"/>
            <a:ext cx="4355133" cy="83080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cs typeface="+mn-cs"/>
              </a:rPr>
              <a:t>Hydrography</a:t>
            </a:r>
            <a:r>
              <a:rPr lang="en-US" sz="2000" dirty="0">
                <a:latin typeface="+mn-lt"/>
                <a:cs typeface="+mn-cs"/>
              </a:rPr>
              <a:t>/Cartography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Education and Training</a:t>
            </a:r>
          </a:p>
        </p:txBody>
      </p:sp>
      <p:grpSp>
        <p:nvGrpSpPr>
          <p:cNvPr id="24594" name="Groupe 28"/>
          <p:cNvGrpSpPr>
            <a:grpSpLocks/>
          </p:cNvGrpSpPr>
          <p:nvPr/>
        </p:nvGrpSpPr>
        <p:grpSpPr bwMode="auto">
          <a:xfrm>
            <a:off x="250825" y="1484313"/>
            <a:ext cx="3744913" cy="2025650"/>
            <a:chOff x="539552" y="1484784"/>
            <a:chExt cx="3744416" cy="2024935"/>
          </a:xfrm>
        </p:grpSpPr>
        <p:sp>
          <p:nvSpPr>
            <p:cNvPr id="24596" name="ZoneTexte 29"/>
            <p:cNvSpPr txBox="1">
              <a:spLocks noChangeArrowheads="1"/>
            </p:cNvSpPr>
            <p:nvPr/>
          </p:nvSpPr>
          <p:spPr bwMode="auto">
            <a:xfrm>
              <a:off x="539552" y="1772816"/>
              <a:ext cx="16561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Acoustics, LiDAR</a:t>
              </a:r>
            </a:p>
          </p:txBody>
        </p:sp>
        <p:sp>
          <p:nvSpPr>
            <p:cNvPr id="24597" name="ZoneTexte 33"/>
            <p:cNvSpPr txBox="1">
              <a:spLocks noChangeArrowheads="1"/>
            </p:cNvSpPr>
            <p:nvPr/>
          </p:nvSpPr>
          <p:spPr bwMode="auto">
            <a:xfrm>
              <a:off x="539552" y="2348880"/>
              <a:ext cx="32403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Positioning (surface, subsea)</a:t>
              </a:r>
            </a:p>
          </p:txBody>
        </p:sp>
        <p:sp>
          <p:nvSpPr>
            <p:cNvPr id="24598" name="ZoneTexte 34"/>
            <p:cNvSpPr txBox="1">
              <a:spLocks noChangeArrowheads="1"/>
            </p:cNvSpPr>
            <p:nvPr/>
          </p:nvSpPr>
          <p:spPr bwMode="auto">
            <a:xfrm>
              <a:off x="539552" y="2060848"/>
              <a:ext cx="3600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Geodesy and Inertial measurements</a:t>
              </a:r>
            </a:p>
          </p:txBody>
        </p:sp>
        <p:sp>
          <p:nvSpPr>
            <p:cNvPr id="24599" name="ZoneTexte 36"/>
            <p:cNvSpPr txBox="1">
              <a:spLocks noChangeArrowheads="1"/>
            </p:cNvSpPr>
            <p:nvPr/>
          </p:nvSpPr>
          <p:spPr bwMode="auto">
            <a:xfrm>
              <a:off x="539552" y="2647131"/>
              <a:ext cx="37444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Acquisition devices and software</a:t>
              </a:r>
            </a:p>
          </p:txBody>
        </p:sp>
        <p:sp>
          <p:nvSpPr>
            <p:cNvPr id="24600" name="ZoneTexte 37"/>
            <p:cNvSpPr txBox="1">
              <a:spLocks noChangeArrowheads="1"/>
            </p:cNvSpPr>
            <p:nvPr/>
          </p:nvSpPr>
          <p:spPr bwMode="auto">
            <a:xfrm>
              <a:off x="539552" y="2924944"/>
              <a:ext cx="244827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Data processing  and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visualization tools</a:t>
              </a:r>
            </a:p>
          </p:txBody>
        </p:sp>
        <p:sp>
          <p:nvSpPr>
            <p:cNvPr id="24601" name="ZoneTexte 16"/>
            <p:cNvSpPr txBox="1">
              <a:spLocks noChangeArrowheads="1"/>
            </p:cNvSpPr>
            <p:nvPr/>
          </p:nvSpPr>
          <p:spPr bwMode="auto">
            <a:xfrm>
              <a:off x="539552" y="1484784"/>
              <a:ext cx="19442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Environment</a:t>
              </a:r>
            </a:p>
          </p:txBody>
        </p:sp>
      </p:grpSp>
      <p:sp>
        <p:nvSpPr>
          <p:cNvPr id="24595" name="ZoneTexte 18"/>
          <p:cNvSpPr txBox="1">
            <a:spLocks noChangeArrowheads="1"/>
          </p:cNvSpPr>
          <p:nvPr/>
        </p:nvSpPr>
        <p:spPr bwMode="auto">
          <a:xfrm>
            <a:off x="3708400" y="2276475"/>
            <a:ext cx="3167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Sounding selection, generalization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857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8313" y="1412875"/>
            <a:ext cx="8229600" cy="5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err="1" smtClean="0"/>
              <a:t>Category</a:t>
            </a:r>
            <a:r>
              <a:rPr lang="fr-FR" sz="2400" b="1" dirty="0" smtClean="0"/>
              <a:t> A</a:t>
            </a:r>
            <a:endParaRPr lang="fr-FR" sz="2400" b="1" dirty="0"/>
          </a:p>
        </p:txBody>
      </p:sp>
      <p:sp>
        <p:nvSpPr>
          <p:cNvPr id="45058" name="Espace réservé du contenu 2"/>
          <p:cNvSpPr>
            <a:spLocks noGrp="1"/>
          </p:cNvSpPr>
          <p:nvPr>
            <p:ph idx="4294967295"/>
          </p:nvPr>
        </p:nvSpPr>
        <p:spPr>
          <a:xfrm>
            <a:off x="539750" y="2276475"/>
            <a:ext cx="8147050" cy="3889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400" b="1" dirty="0" smtClean="0"/>
              <a:t>Cat A standards </a:t>
            </a:r>
            <a:r>
              <a:rPr lang="fr-FR" sz="2400" dirty="0" smtClean="0"/>
              <a:t>are </a:t>
            </a:r>
            <a:r>
              <a:rPr lang="fr-FR" sz="2400" dirty="0" err="1" smtClean="0"/>
              <a:t>aimed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en-AU" sz="2400" i="1" dirty="0" smtClean="0"/>
              <a:t>theoretical educational and</a:t>
            </a:r>
          </a:p>
          <a:p>
            <a:pPr eaLnBrk="1" hangingPunct="1">
              <a:buFont typeface="Arial" charset="0"/>
              <a:buNone/>
            </a:pPr>
            <a:r>
              <a:rPr lang="en-AU" sz="2400" i="1" dirty="0" smtClean="0"/>
              <a:t>foundational background</a:t>
            </a:r>
            <a:r>
              <a:rPr lang="en-AU" sz="2400" dirty="0" smtClean="0"/>
              <a:t> necessary for </a:t>
            </a:r>
            <a:r>
              <a:rPr lang="en-AU" sz="2400" dirty="0" err="1" smtClean="0"/>
              <a:t>Hydrographers</a:t>
            </a:r>
            <a:r>
              <a:rPr lang="en-AU" sz="2400" dirty="0" smtClean="0"/>
              <a:t>/Nautical </a:t>
            </a:r>
          </a:p>
          <a:p>
            <a:pPr eaLnBrk="1" hangingPunct="1">
              <a:buFont typeface="Arial" charset="0"/>
              <a:buNone/>
            </a:pPr>
            <a:r>
              <a:rPr lang="en-AU" sz="2400" dirty="0" smtClean="0"/>
              <a:t>Cartographers-In-Charge and hydrographic/cartographic </a:t>
            </a:r>
          </a:p>
          <a:p>
            <a:pPr eaLnBrk="1" hangingPunct="1">
              <a:buFont typeface="Arial" charset="0"/>
              <a:buNone/>
            </a:pPr>
            <a:r>
              <a:rPr lang="en-AU" sz="2400" dirty="0" smtClean="0"/>
              <a:t>managers who will </a:t>
            </a:r>
          </a:p>
          <a:p>
            <a:pPr eaLnBrk="1" hangingPunct="1"/>
            <a:r>
              <a:rPr lang="en-AU" sz="2400" dirty="0" smtClean="0"/>
              <a:t>Develop specifications for surveys and charts;</a:t>
            </a:r>
          </a:p>
          <a:p>
            <a:pPr eaLnBrk="1" hangingPunct="1"/>
            <a:r>
              <a:rPr lang="en-AU" sz="2400" dirty="0" smtClean="0"/>
              <a:t>establish quality control and quality assurance systems;</a:t>
            </a:r>
          </a:p>
          <a:p>
            <a:pPr eaLnBrk="1" hangingPunct="1"/>
            <a:r>
              <a:rPr lang="en-AU" sz="2400" dirty="0" smtClean="0"/>
              <a:t> respond to the specific requirements of a full range of </a:t>
            </a:r>
          </a:p>
          <a:p>
            <a:pPr eaLnBrk="1" hangingPunct="1">
              <a:buFont typeface="Arial" charset="0"/>
              <a:buNone/>
            </a:pPr>
            <a:r>
              <a:rPr lang="en-AU" sz="2400" dirty="0" smtClean="0"/>
              <a:t>hydrographic/cartographic projects. </a:t>
            </a:r>
            <a:endParaRPr lang="fr-FR" sz="2400" dirty="0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32588" y="6021388"/>
            <a:ext cx="2133600" cy="625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990BD-A225-4F47-8B6E-10F5D228DFA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2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6276</TotalTime>
  <Words>764</Words>
  <Application>Microsoft Office PowerPoint</Application>
  <PresentationFormat>Affichage à l'écran (4:3)</PresentationFormat>
  <Paragraphs>123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Hydrography and Cartography education: New challenges, new standards</vt:lpstr>
      <vt:lpstr>The International Board for Standards of Competences</vt:lpstr>
      <vt:lpstr>IBSC Members Distribution</vt:lpstr>
      <vt:lpstr>The role of the Board</vt:lpstr>
      <vt:lpstr>S-5: Standards of Competence for Hydrographic Surveyors</vt:lpstr>
      <vt:lpstr>S-8: Standards of Competence for Nautical Cartographers</vt:lpstr>
      <vt:lpstr>S-5 and S-8 Categories</vt:lpstr>
      <vt:lpstr>Diapositive 8</vt:lpstr>
      <vt:lpstr>Category A</vt:lpstr>
      <vt:lpstr>Category B</vt:lpstr>
      <vt:lpstr>Diapositive 11</vt:lpstr>
      <vt:lpstr> Practical components </vt:lpstr>
      <vt:lpstr>Competencies are achieved through Education </vt:lpstr>
      <vt:lpstr>Diapositive 14</vt:lpstr>
      <vt:lpstr>Diapositive 15</vt:lpstr>
      <vt:lpstr>Educational Establishments</vt:lpstr>
      <vt:lpstr>Diapositive 17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 Seube</dc:creator>
  <cp:lastModifiedBy>Nicolas Seube</cp:lastModifiedBy>
  <cp:revision>169</cp:revision>
  <dcterms:created xsi:type="dcterms:W3CDTF">2013-10-16T21:06:29Z</dcterms:created>
  <dcterms:modified xsi:type="dcterms:W3CDTF">2015-12-10T13:51:05Z</dcterms:modified>
</cp:coreProperties>
</file>