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87" r:id="rId2"/>
    <p:sldId id="388" r:id="rId3"/>
    <p:sldId id="389" r:id="rId4"/>
    <p:sldId id="412" r:id="rId5"/>
    <p:sldId id="413" r:id="rId6"/>
    <p:sldId id="414" r:id="rId7"/>
    <p:sldId id="416" r:id="rId8"/>
    <p:sldId id="417" r:id="rId9"/>
    <p:sldId id="418" r:id="rId10"/>
    <p:sldId id="419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48" r:id="rId22"/>
    <p:sldId id="430" r:id="rId23"/>
    <p:sldId id="449" r:id="rId24"/>
    <p:sldId id="450" r:id="rId25"/>
    <p:sldId id="451" r:id="rId26"/>
    <p:sldId id="442" r:id="rId27"/>
    <p:sldId id="444" r:id="rId28"/>
    <p:sldId id="445" r:id="rId29"/>
    <p:sldId id="443" r:id="rId30"/>
    <p:sldId id="446" r:id="rId31"/>
    <p:sldId id="447" r:id="rId32"/>
    <p:sldId id="431" r:id="rId33"/>
    <p:sldId id="432" r:id="rId34"/>
    <p:sldId id="433" r:id="rId35"/>
    <p:sldId id="456" r:id="rId36"/>
    <p:sldId id="454" r:id="rId37"/>
    <p:sldId id="452" r:id="rId38"/>
    <p:sldId id="434" r:id="rId39"/>
    <p:sldId id="435" r:id="rId40"/>
    <p:sldId id="436" r:id="rId41"/>
    <p:sldId id="458" r:id="rId42"/>
    <p:sldId id="437" r:id="rId43"/>
    <p:sldId id="438" r:id="rId44"/>
    <p:sldId id="439" r:id="rId45"/>
    <p:sldId id="457" r:id="rId46"/>
    <p:sldId id="440" r:id="rId47"/>
    <p:sldId id="441" r:id="rId48"/>
    <p:sldId id="408" r:id="rId49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18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6FB41-A2D6-42C9-9D0A-9B74C06CCAC6}" type="datetimeFigureOut">
              <a:rPr lang="es-CO" smtClean="0"/>
              <a:t>4/10/2016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A7FAF-4E44-4AA4-90B3-041BAC9DBFA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616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C267D-7435-4AF8-8CC1-2CD3AA132A3A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D4EB5-6712-49C3-90CD-79F2C41402E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4900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448F-0EDF-4E8C-8C6E-A79DD9F2B54F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58FCD-AC60-4659-BD64-80170EADD21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79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6BAF5-EBFD-4D8A-A07A-1CE765EADC75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A0D26-C2DC-4F07-9F7E-7DD589F1C4A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362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EBA10-0610-4C18-93CB-ECF5A3057237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1810-1A14-4FA3-B28E-1DA6421DDC8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360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EB7E-18CB-4A5B-84D2-A0CBA8E8B211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AB72F-664C-4B47-A86B-0B8BDE8D9CD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55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0DDC3-3479-4118-B111-7BB362DDDD99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5526-EE98-47F5-A41D-B11690B721D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547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27F41-369F-4436-A70C-9A6DA7A66B4C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27F3-0BE7-4838-B326-22623EEA60B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77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AF8BA-9FE9-431C-8C54-C7ACE698B193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B5E43-A138-4B70-B5F7-EF543B19DE9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269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6C2D-F693-4164-AF86-E48FCAC3B985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0B118-117A-4E52-BE3E-B8082190FE2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077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CFF4-75E6-4018-80CE-E9923FF03279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DBFF7-4851-4EDD-BC0B-8EDF8C5CC8D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909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E6DF-4E1A-4EFE-949E-3CE4E5142B0B}" type="datetimeFigureOut">
              <a:rPr lang="es-CO"/>
              <a:pPr>
                <a:defRPr/>
              </a:pPr>
              <a:t>4/10/2016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ED287-33EF-4F2A-8390-71CE288B405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2462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461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2071688"/>
            <a:ext cx="82296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C4950D-7FB3-4532-8A74-7BDA008381B3}" type="datetimeFigureOut">
              <a:rPr lang="es-CO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4/10/2016</a:t>
            </a:fld>
            <a:endParaRPr lang="es-CO">
              <a:ea typeface="MS PGothic" pitchFamily="34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61ADFF-1B5B-4F63-BCD9-8E576A2B0347}" type="slidenum">
              <a:rPr lang="es-CO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>
              <a:ea typeface="MS PGothic" pitchFamily="34" charset="-128"/>
            </a:endParaRPr>
          </a:p>
        </p:txBody>
      </p:sp>
      <p:sp>
        <p:nvSpPr>
          <p:cNvPr id="10" name="8 Paralelogramo"/>
          <p:cNvSpPr/>
          <p:nvPr userDrawn="1"/>
        </p:nvSpPr>
        <p:spPr>
          <a:xfrm>
            <a:off x="225425" y="200025"/>
            <a:ext cx="6073775" cy="341313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5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9 Paralelogramo"/>
          <p:cNvSpPr/>
          <p:nvPr userDrawn="1"/>
        </p:nvSpPr>
        <p:spPr>
          <a:xfrm>
            <a:off x="4564063" y="200025"/>
            <a:ext cx="2168525" cy="341313"/>
          </a:xfrm>
          <a:prstGeom prst="parallelogram">
            <a:avLst>
              <a:gd name="adj" fmla="val 89669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12 Paralelogramo"/>
          <p:cNvSpPr/>
          <p:nvPr userDrawn="1"/>
        </p:nvSpPr>
        <p:spPr>
          <a:xfrm>
            <a:off x="5135563" y="173038"/>
            <a:ext cx="652462" cy="368300"/>
          </a:xfrm>
          <a:prstGeom prst="parallelogram">
            <a:avLst>
              <a:gd name="adj" fmla="val 896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12 Paralelogramo"/>
          <p:cNvSpPr/>
          <p:nvPr userDrawn="1"/>
        </p:nvSpPr>
        <p:spPr>
          <a:xfrm>
            <a:off x="4919663" y="168275"/>
            <a:ext cx="441325" cy="381000"/>
          </a:xfrm>
          <a:prstGeom prst="parallelogram">
            <a:avLst>
              <a:gd name="adj" fmla="val 896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35" name="1 Imagen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76200"/>
            <a:ext cx="19431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28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932040" y="6381328"/>
            <a:ext cx="475252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Capitán de Corbeta Gustavo A.  Gutiérrez L.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0" y="0"/>
            <a:ext cx="9144000" cy="6858000"/>
            <a:chOff x="179388" y="138113"/>
            <a:chExt cx="8818562" cy="6553200"/>
          </a:xfrm>
        </p:grpSpPr>
        <p:sp>
          <p:nvSpPr>
            <p:cNvPr id="15" name="14 Rectángulo redondeado"/>
            <p:cNvSpPr/>
            <p:nvPr/>
          </p:nvSpPr>
          <p:spPr>
            <a:xfrm rot="10800000">
              <a:off x="268288" y="220663"/>
              <a:ext cx="8628062" cy="6400800"/>
            </a:xfrm>
            <a:prstGeom prst="roundRect">
              <a:avLst>
                <a:gd name="adj" fmla="val 1489"/>
              </a:avLst>
            </a:prstGeom>
            <a:noFill/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179388" y="138113"/>
              <a:ext cx="8818562" cy="6553200"/>
            </a:xfrm>
            <a:prstGeom prst="roundRect">
              <a:avLst>
                <a:gd name="adj" fmla="val 1489"/>
              </a:avLst>
            </a:prstGeom>
            <a:noFill/>
            <a:ln w="38100" cmpd="sng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59400" name="AutoShape 2" descr="data:image/jpeg;base64,/9j/4AAQSkZJRgABAQAAAQABAAD/2wCEAAkGBxQSEhUUExQWFBUXGRgYGBgYGRseIRwdIhsgGCAcGiEgHCggGxslHh0cIjEhJysrLi4uHyAzODMsNygyLisBCgoKDg0OGxAQGy0mICYwLy00LDQ3LTQsLC03LCwsMCwsLCwvLCwsNCwsLCwsLCwsLCwsLCwsLC0sLDQsLCwsLP/AABEIAPgAywMBEQACEQEDEQH/xAAcAAADAQADAQEAAAAAAAAAAAAABQYEAgMHAQj/xABIEAACAgAEAwUEBgUJCAIDAAABAgMRAAQSIQUxQQYTIlFhMnGBkQdCUmKhsRQjctHSMzRUgpKyweHwFRYkQ3OTovFT4kSztP/EABsBAQACAwEBAAAAAAAAAAAAAAAEBQECAwYH/8QAPREAAQMCAwQHBwMDBAIDAAAAAQACAwQREiExBUFRYRNxgZGhsfAGFCIywdHhFTNCI1KyU2Ki8TSCFiRy/9oADAMBAAIRAxEAPwD3HBEYIjBEYIjBEYIjBEYIjBEYIjBFk4rmDHEzrViqsXzIGI9XK6KFz2C5Ay9BbxtDnAFSPFs/mgitqkUd9lwTWkUZkUi6GxBo+d74pKKfaUkwMoIZfPIDzz1VgyKDMDM2ce5pKucejVYjBEYIjBEYIjBEYIjBEYIjBEYIjBEYIjBEYIjBEYIjBEYIjBEYIjBEYIjBEYIvPfpby8hSF42elNOiyFRbMvdsRqAsONieu/TbhOHEDCVcbHkp2yOE7b3BtlpYEnvF/JVnZxTFlYVlcl1RRIXcsddWwJY3sT16VjswENAKrJ3sdK5zBYEmw4C+XgmUM6vellaudEH8sZXJdmCIwRGCIwRGCIwRGCIwRGCIwRGCIwRGCIwRGCIwRGCIwRGCIwRGCIwRR/aLiLSSaI2ZUSrZWI1Ei9qNMACKJ235Hp5rbe0nxPEMZsdTbXqv9teW+bTQhwxOSpsupFFQ29nV4rPKyTZJ2G5x5x9bUv8Amkd3lTRGwaAL40KgEhVBom6GNIyZJGteTmR5rJyFwrPJkQnu2AVSAVYcjQCH9nkvPq3MnH0prQ0WGipCb5lM8ZRZF4lEZViDguys4A38KlVJsbDdh7/gcahzSbArbA7Ditlp5/YrUTjZarDluJiSZo0W1RQzPe1k+EAdbFm9uQq720EjS4sBzFr8r6LNja6343WEYIjBEYIjBEYIjBEYIjBEYIjBEYIjBEYIurMZhY11OaGNJJWRNL3mwG9Za0uNgk2c7URqYlRS5klji38IGo1q6k15Vv6c8QYdqU00nRxm56j9VJbSPNycrAnuF07llCiz7h5k+QHU4sVFXT3Rfd9l+x/H5+7lz57HBFJcXP6+U8gWFevhC/3gw+GPEbchd77kL4gLeX0VnSuHRdSX5/MCEXKGQbDdT12G3Pr5efkccP0astfB4j7rqyVj3YWm5zPcLnwC5o4ZQ31G5EggHpVkUfdiPNQVMGb2Ec9R3i4WWysdoVWZDNa4UkO7R+GT3AU1+8U9e7HvKKpFRA2Ubxn17/FVUrMDi1dXGeEvJpEdaQG8LNsDtVCjXL3D06xNq0U1W1rY3WGd9ezIa/RdIJWxkkhJuHwdzxCLU1s2XmGgA2D3kW3PxXvuNtjuQLxrs3ZvuRIxXuOFtLfdSJJulp3G2jm+T0543nSi0a1t7Kcwo+0/2iOg5X51qHfaNe2kixauOg9bh+FFhiMjrbl87KR+CRjzL1fnQDWfM2zb4j7DxOpzI83LnE38Pot6qwfYbgnuLhRkYIjBEYIjBEYIjBEYIjBEYIjBEYIjBEYIsXFoldNLsVsjkLJregKJPntiPVUzaiIxOJseHXdbxvLHYgo7tHAkbZfT7YzWW2ZrYW49oKdI91MTY5YiQ7MpqYh0bc763Km08z5HOB/td/iVZQSRg2ZFZztdj5AXsPT03s74s1XrtzuZEaM5qh5mutVyO56DzxpJI2Npe82AWQCTYKMOfkMqyaUWg9AHUbLFgSStbamG32ue2PLybehMokERJFwDcaG3I8PEqcKR2HDiWLjMBzDKxKqRp6MxOl9Yss5NXYr1ONZPaNzhZsYHb+AusFP0TsQO4jvBH1WyHNOsYjOhgARuinYkmvFe29Y5H2jqdzW+P3WvubOJXPhWTkeSopGiFDVo0qoW9vCFq+YHLr5YlbLqaqqkOHCxupIGvffM8eGu5c52RxtzuTuVZw2LQmksTpJUljew9n0Hho7Y9QoKl+LcWEXEYHIJ1QTBVF8iylSdvDq0Hc8thzG8WqqGU46SQ5AHt0yCmwsL6Z4H9zP8ZFmmlZ2LMbY7n9w8gOg/948DV1T6qUyP7BwHBTY4wxtgqbsx/JH9o/kMe02L/wCCzt/yKrKn90+tyb4tFwRgiMERgiMERgiMERgiMERgiMERgi4SyBRbEAeZwRZ2mZhY/Vp1Zudeinl725V7JwRR/EswzyvoeRUBrVqIZyDvyohbsUdqGwF3jy21dsSxzGOF1ra5DXt4cu3gp0FO0tu4LGrI4VA+oIQyqJCaINhgNXtA73zvFRLtGuI+N7h4fQKY2FrNBZb8plDO4jJJBssT4qUczve/Ie8g74lbM95rJ8L5HYRmcz3dvldcJ8EbbgC6+8UjjilMESKkaBWpQB4iKPvpdJvzdrxM9oKmwbTs01P0H1XOkZq8rHMpKkKaajR8j0x5lpAILswpw5pJ2Xzc0waSR/CPCF0qN6BJ5XtYHzxZbShggIZGM9b3Kn18UMLgyPrv5ffuT4HFYoCqezENQ6ursxPwOkfDa/ice92NCIqNnE59/wCLKpqXYpCuzNyqruGICaRI5868JX1ul232sdRizc4NBc7QLiBfIKXz83ezNMVpioQeYQEkDyuySa/GhjwW1NoGrly+Uafft8FawRdG3murFWu6peyj/q3Hk9/Aqv8AiD8se42C/FRgcCR9fqqurFpE7xdKMjBEYIjBEYIjBEYIjBEYIjBEYIpvtRxbM5Uh1VDlyArSaWYwtftuoYa49xyoiut41c7DmdF3hh6X4W/NuHHkOfAb9BnYFlFPECh7wTSMLSipLCuaAGgtEbihVWeuNlxIINitDoaLyb6dwo5Ct7+8fXptQ6ksLznP5uWMR6IzKWNMAa6Xd8h8cfOo2sne98r8O+/MngvRU8Ubrh7sNh18Mkl4XPKhlMUA8UxDnWCU5WtDnVk7Gt8TqlkTwwSSaMyFjnzudLqdUNY5rcb9GZZHPW3VfqXo/ZRPFKfIIB82v50Pliz9m2ARPdxIHcPyvOVpzASTijfrXbykcH3aivyFKfcMUu1XF1ZID6sB67VJgFowpHg2XzxUESd2p3/WUfXYaSQPiMSauSgDiC255f8AY+qvaiShGQaSeWQ9di6uC5bMSQXDMEXU3hqjex9oKSLvHSslpo57Sxkmwz/F7LpUyU8c1pIyTYb+XDJUPAYGjgVHFMpe97u2LXfW7u8VNbIySYvZobeQFuxVlU9j5S5mn407NFdcDnrLKedFhXmdZAHx2+ePc7MeHUkZHADuyVBOLSFTvGM9rK0bVWskfXJ2LfsA6dPot77V5/bO0hMTTxnIaniRu6vM9Sl00OEY3arPjzamowRNuzM+mUqfrr+K7gD4Fj8Mem9nJ7OfEd+Y8j9FBrG5ByqsesUBGCIwRGCIwRGCIwRGCIwRGCIwRcXQEEEAg7EHqPI4IoPM5ZuDymaJe8yTmmj+tASbJjv6hO+nl7uZ4G8WY+Xy/CtYgyuGBxtLuO5/I/7uB36HPNWXDuIxZmPXE4kQjp8qIO4PocdgQRcKtkjdG4seLEblFd2QNJ5i1PvGx/EY+bVMXQzOYdxKt2OxNBWTh/DEh1d3qGrnbE2fPfrhPVSTWx2y5AeSkSzyS2xnTLQDLsCpeystSOv2lBH9Un+P8Mei9m5f3I+o/Q/RVda3QrBxiGppVI2JJ94Yaj+JI+GK3bcZjrHO42I7reYXemN4wlUyO8TIrU9FCx6fe95BuvXFawtZIHEXGtvp35KTG4BwLhcDdxWTgnCGy9gSalbmumt/MHUem1e7EmsrG1NiW2I333dyl1dX7wQ4tsR5JtiAoa+jNMB3V+FrYeZNBSo89q+DMN72uqbaEwpPdoQS6503A55c73z3KM+JvSY3aLXFwaaQEaKBFW50+/bdh8sZg2DVvsXWb169wv4rD6qMc0qy0jtMkJ0gmORy259jntS8+eJv/wAdGPCZOJ0/K3bMTA6W2hAt1gm/gnWX4JK6BlKG72NjrXkcYf7Nut8EnePyfJcBWjeFmmhkgYMylSCCpPIm+WoWN+Vc6vEAUlVs6ZsxbcDeMxbf1ZcQuvSRzNLbqzyuYEiK68mF/wCR8iORGPbse17Q9pyOarCCDYrtxusIwRGCIwRGCIwRGCIwRKe0bMI9S1QvZuWqvDYsahe1eZB6WONRMIYnSHcCVsxuJwCT8L4s6SKHdRFZBFVVjY2SaAIHKhTN6VQUW3XTTNjkAaDe53cRrpw1zupctKGtJbmqoMGW1bY8mWj8uYx6VQlFwcUlK25Viy+LUoOx5r5BelAe+zvjx7/aCpa4tLW5G2/7qxFIy17lKeFZEZV3eORlVrYoa0L6r9ZaG1huWxsDHJm3qhp+Frc92f3UypJqGtEmZGWL+RHM7+6/ebvezcsGZUZkyLOGHjFAd233092mzyB8XJrHpoqSJ7xPI0F5AvwB5X7r8AqyobLA4wuyt61CU9s41DxMqhLzkMZ0+Hw04Isb0dOOtTGxwaHAHMahSdmNDjLfdG89ttU1yOTkjImQlwr0EPPlRUE87BIGr61b8hiKzZccE4mgy3EbiPpx4ZblDM5c3C/vW7tLCGCTLuPYY/Hw35UdS1zsgYhe0FLjhEw1br1H7HzK60j7OwnekJhfeRVtdlYk0Lvw79TZI2B5i6xR0Wyp6ttxk3ifG3HyUqWdsZ5rPxWZ4YTL4SQYwV5+0a5huleWLN3s61jbmQ7t35WaSU1EuDTInuBPLgtbwuG0gK29bHc71sos2PLGJPZtwHwSA9Yt5E+SjtrRvC1RCSBll0NQ3sUVZTz8QJUAjlZ50ccaWkq9nziQsu3Q2zy6tctdFu+SOZuEHNVcuYDwl0NgoSpHu2x7AEOFxoq0iyhJFA4nCRsZctNfq3iHzpfkB5Y5n90dR+isYwfcH8MbfJyt+Ft7Y+9t+yPAP7hx1Vcu45qJm7vWhY34NQJI67dcFmxtdKZeJ5XJtXfRorH+T1iwTQtFu65WoFDmK3vm0RxDCLDl9gurYpZRia0nnbzKeqbFjHRcUn49xXuwFide81CxsSAN9x5E0vTYmiDvit2nXikjDhYm4y5b/DK/Nd4IukOeiV8EnkeUAlS2xLAEEi/FdsbFUNPmRyC7cdlbTdWF4cALWsOX4W08AjtZVuLhRkYIjBEYIjBFJ5uaTNzmNNkQ+E9KoXI3qbIUdR5WaoNoRzVtR7qw2Y2xceZzH4HadylwlsTMZ1Oi7l4TCbQu6su/eEgA1uwHQUftAnY7mjUgbDpBGWW137/sOwLT3qS91m4JMY8wFU2jMV5VqGkkNV7EVz8gfhW7Nk6CudTRuLmZ9hHq2WRXeYY4g9wsV1cWyRikI+qxJQ+nPT7xy91HEDbVC6CcygfC43vwO8fUfhdaaUObh3hI+0CsctKEBLFaoepo+/YnbEHZ7Q6pYDxU2FzWyNLzYXHnv5cV5urKCG1FWHI3v8L/ADGPXi+oXq3YCML+45+ButK5yalBlchWV0ViSFZb0miavc7VW/LGxkdxUduz4QSQ0C4IyFsjre1hn1Kl4d9IGbisOkUykAEEUSAK6EDe99jjuKp29Vkvs7AfkLh3EeIb5q17McdTPwuK0P7LqWvnsuo1dmqWSrsUbIGru1zZmFrhrkQvO11E+jkAvcag8ePHMHUfdMc5IvdLAy6SuxU1uAK1DfxA3dgmjtzBx1a0NaGtGQUEm5uVL9qX/wCCkBNsJIATVX42IO5OxH4gjesc5/k7R5qy2R/5P/q//Aqin2Y78ieYOxDEbW2kHYb47KsT9fD40Fo3iKjpe+pfXzHXmN71EXm3bDtwyTGLJFQq7u9Ahnu/CCCBRG5rxG/KzElqCDZq9JszYrZY+kmvnoNMuJyOu7vUXPxXMO6yNM2tV0qy+EgXqoaNPUk3WIxmcTe6vo9mU7GYAwWvexuc+0rPNK7inkd/RmJ9frXjUvcdSpDKSJmbWgdQaPorL6M+yUWaSSadSyA6EXUyg7W16SLFFduV6hiTTxAgkrz+29oSRubFGee466a6G2eWea9R4dwiCAfqYY4/VVAJ95qz8cS2tDdAvNSzSSm8jies3WXtNmGSIBSRrbSSOdaS23vqvdeK3bFRJBSl0epsL8Of07VtTsD32KUcM4fC0Yd2YkbGJfDueQFHf33Xu3xC2bsulkiEzjjLhnfS++2/LS911mnka7CMrL5muHtGqzRsdI3N1qjPI3WzKDYPpzsEkcqrZbqN3vNIdMy3lv6xyOe8G62jnEgwSb96ouD57volcjS3J18m6gen+GPRRSCSNrxvAPeLqE4YSQtuOiwjBEYIsvFcyI4ZHZggVGOpiABQJsk7DBFMcVzX6HBmJSjNGv61tHtaVUbL4hQVlLH0Y1yxq1gaSRvzPcB5BZJJsF25DOQzwRSxP3sLtrD3dWxNN15koQdxyPXG61WnIcQycMvdM8UeZI8KswVnUk0U1EarreubA3jk2GNri9rQCdTbMrcuJFiVmzvbXJ6Iu+DIszlAsqaT4SwLUd6V1o1utqaAIOMyYS2zxcHu7V0ghfK60etr23nq58u5Luz2by2b7lfHHJLHI5QMCF0MFKnUCxJskeg92KluyqJ7g4Nsdcid3b5KfVRVFOXhxuGkC/WCR4BMeKfR7k5kI0FJDykBJN+bA+FvXb4jnizMDLW8d/fv7Vxp9pTwkWNx/ac2927ssvGc9kmgleFwAyMVNEi6228xyIPkRiA4FpIK9vTyslY17NHC4zseY52OS6A51EbgAAjkTvfMActvPzxrYWXUOdjIN7WHPjwHLitfDOIyZeUSxuqsLBDKaYHmrAndTyI93UAjdjyw3C4VVNHUMLJCLHlY34i518xkVWz9v1loSwmlrSUn8SnzU6B8jfkbBxJFVxavPu9nT/GVvrtKWcb7TNmIDFp5sp1EgbCzRCrR3OxFcvU40kqGubayk0OxJaebpC5pyI37wRw5pnP9JUetm/RpebfWUdeV6L647e8Dgq07ElBILh3H7L7xH6S5JcuYoou5LDSXMhLAeSjQKNbar29++Ob6k2sAp1JsJocHyuBA3aX6/wDrPRQ6Gh7S/wCvjiJbkvSNdb+Q9dq5a/X5Kf3nCyziPHuB/Kc9l8vFJLolgmnDtGq6GKBbJBLFVvqPKqOO0TWnVt1V7TnmY09HKG2BNja7v/yCOS9imfL8Myo0qViVlWgST45ACbYkmixbnyG2J3wxt5Lx/wDWrJiSbuNz3C/kEqh+kHLCZopGCnv3iQizqCrYbzJZwUULZJqrxhsoJsuk2z5Yomyu0IB7yQAOJtmeA13X35ntPkzHIcy6wIrmM9/SamXc93Z8dfaW9wa3BrZ7GvaWuFxwUIEg3C64okDKVWiSxUbil5Wb3uq2O+pj64MY1jQ1osBuCwSSblLuHdoInzc2Wh1TNCpMpO8Y1sSY7ug+wFAV7V2VIxsid9ngIyYtQ1BEYrYvcvbVz5ir9PTGrGBjQxugFlkkk3Kd42WEYIjBF4V9JfbfNycXhymRBf8AR3A7sC+9lIOsN9wKSpuq8ZvkQBWXNLdV6iJb3ZaIAEsRIYrYvpYI5jbmPdWMrVRXAOxmYyOdLZSZG4fMS0kLknTYPsbEHoA17jZrqzhbZW5pr237FJxGHu3OmSOzDNzK3zR+rKdt+e18x4srVcZeyKzcOgyWZHsRRqHTcxyqK1qfI316XdXjCyDY3C8+j7I8ayE6vlwmZ0NaSBlBrlTBmVt1JBG43Is45dA3FiGRVl+qzuiMMnxNPHXv1y53V5H274sB4+Csx81zCgf3G/PHVVqhu1OcmnzDTz5Vsm8lfq2bXYChdV6RsdIFV+eIFS2z7r2OwpcVNh/tJHHI5+d0nSHxahXrp2NdBXT5+WORcMNlZR07hOZLi1rZCx36523+HXfuv1b5A/kMaKZc8T3fYI1/eHxBH5nCyxi4kd35XGx5p8v88M1j4eLfXajbzTDNY+H/AGr6CPNPl/ngs3A3j12r7r9fkp/fhZbYjx8Cj+0fgB+YGCZ8/D62TLs3x98hM2Yjg79tBj0GTTzKteohgKrl5XjtA8NfmqjbFK+enOAZtINtSbA3879iZ9rszx3iRRRkFgjXcKZEPiO2oksLoHbbqfPE18YfkV5OjrX0pLowLnK53Dlu8/NM+w30fvlHGZzTibNkERgWUivbVZAGqvQDmBZ3xu1gaLBcZ6mWd2KVxJ9dy1P9HyycUmz89OoZDDD5sqKNTnkAHBIX4nyOy4Jv2y4dnZcuUyUqRyyNUkjEghKO0ZAOnf47kjc4wVkWvmvnZLs1Fw7Lfo8bWx8U8p2s1ufu7bKOg387ysKL+l7tJnsrNlJsupjy6nWsuxWV9/C9bhdN0prVbHpthZXsHZvjCZzKw5lNllQNXkeqn1BsfDAG6y5pabH1vTLBYXwnBF5L9D3DYZJ85mnIOYlCirIKqR42Ug2NTbWNxpHK8R6d+JvrrVztul6GZpHyloHcMNu4BekHhzKKQgjoG8NfFRXw0/HEhUyS8bzqZRGkkDxgdFKEsSa2XURZJ50PU4w54aLldYIHzyCNgzK6uDcXTNFxE8pVCAXKoFJPRdrJA35dR54wx4fey6VNJLT4elyJF7bwOfC/emCKrH2nb1DMB81pfljdRUu47xfL5SEzytJ3YIBZWkYWfUNXwvBFyyfGA0ayRwZh0dVdT4TakWCNUnUHBEk7UZRs9GB+izxOhOhnEfI8x4JG2NA3sQQD6HlLGHhWGz691JIXWu05EfUcxuXnfFeGZjKxiTMwsiagup+7O55Dwtt76+WIZp37l6Vu3KUgYie0Z+GXddMP91s7/RZfg6f4uMY93k4eS6frdEP5HsxfUBch2Wzv9Hl+cX8WHu8nBbDbdH/qHuP2WPP8LngaJJY3Rpm0RA6PE3kKO3Mc654x7vJwT9bo/wDUPcfstn+62d/o8nzj/iw93k4LP63R/wCoe4/ZH+62d/o8vzi/ixn3eTgsfrdH/qHuP2WCbhs6zpl2hkE0il0QmO2UXZsN6H5Ye7ycFr+uUf8Ac7u+wWxuy2e/ojn3uv8AFh7vJw8lg7bo9zv8vsua9ls4AAMrJz84xz6nx8vdfxw93kJzCyduUUbfhJPUD9bDxVr2c4rBG8fD2ac5lEsghxtRcUFYgKF2HoBfPE9jcLQF46qmE0zpALXN7Kn0JRILtXOnc/gGvG6jrhM+mNnVpHCgnSoQsaF6QGF6vQm8YK2aLkC9ko4Z2ngzDiNJJSSpaiETlzF7EEbHY9eeObZWuNgplRs6op24pG5Xt9cuI9FUsGSeqCiMfe3PnyU0b89Qx0UJY+03A4JMlmY528EiHU7VSkC1cDlqDUQas0AboYwSBmVsxjnuDWi5KR/QqSMgYzv3cmkf9tCR/as/HHGndiaTz/KtdswCGZjR/Y3vF2/RX+O6qEYIvzzxTLvk81KiM0bRuwVlJBA+ruCCLQqefXFW8FjyAvoNM5lTSsLwCCBe4uMQyPiMj+EwyfbGeJZQzGaWRdAeaUkIvXSn2ifrX0XbY30ZO4A7yodTsaCR7QLNaNQBYnrJPdkd6W8e4o2amMh2FKqjyA5ehYnfbaz6DGssmN11IoKAUsOHInUu3X5X5W5ankvQuw/DpkgAnsKxPdwAAE2SxZ9gSTdUTQUb+kyBrms+JeW2xNDNUF0WfE7idMuQtrvN91lWqIx7f61h9Rd1X03pSR97fyAx2VWpb6VcjJnsl+joNLM4KjV7TBWcKRVCytXq2vBEy7KcOkyuWjy8rCTulCLINtS9AR0K+z6gA9SBlYTcMOXUYIov6S+y83Eoo4o2CIkiMb3LEkITz2CRs7ebHYVW5FVcLSRYlWUhpFAVmHJ621gdNQ3I6GxZqyRdXGOLJl4y7eI3pCg82516bbk9PkMc5JBG3EVvHGXusFG8a4Bms/Jl55ECmJtUQ1ae75PrI3Jsoo33utgLI4f/AGHZ5Dku39BuWZVFwnjkne/o+ZQRy/VI5N+JG9bEGjuNjtjeOZ2LA8WPgVq+IYcbDceSfqwPI3iQuCguLdk81LxWHPrIi92jBUPQKQBGxu7kDyksAQnLxVvhFehtr5dd+nvxlEatrG/Xbr7sEXnfD+zOYh40M/I6t31gKDQBMcn6u6JIRI0Gqhq1WKqsYWV6RLOj/wAojKRydd69xHir0IrzwRYM7lywOiTSzCkmSjv0DA2pIPQ7HeqsgFlpAIJFxwXjHHcnNHNIs6aXJcmuR1GyybAFbP8AhsRWKuQOa44t6+gUb4ZoG9DmGgDPMjhfmO47k+Tty4Qo6B1eJY3p+7cMCakRqJU1pJBB8Q222x395JFrKq/Qo2uLmvHzXF8xbg4G3ffMbkhz3FZ5QFlnklAohWdiL89yR8efriO57nCxKuoqSGF2KNoBPAZ9+dgvXfot4eYsgpIoys0vwNKp+KqG+OJ9O2zBzXjtszCSrcAcm/D3a+N1XY7KqRgikO3nZaDMI07P3Lou8mnUCo+2o3IG+43Hryxwmia8XOXNWuzNpTUzsDRiBPy89MuB3c+Gi8gz+U7qQoHRwOTRsHQ7WKPu6bVWIDm2NtV7OnmEkYeAW65Hdblw6rLt4dxmSDeMRBg1h2iRmB8gxGoDkauuWN2SFmijVdDHVG8hd1Am3cch5dq9C7EcckzSyd8ULLQ8FhjZICsOWkkbBTR3Dct50MheLleS2pSMppQ1gNudj4jxBFxzBCp8szHagbJCKvRRsSSTVX12FFau9+yrF1cXgcHLlgo/XDkxP1H+6MYWV2cReUITAiO/RZHKCveEY36V8cZWEhhyubjlknSOF55xEJomnYJGEDBTGwhJYsCSbAo8r54IqWImhqADULANgHqASBY9aHuGCLHxWXMKo/R44pG6iSRo6HpUb3+HxwRRWeybQ5gHwys0v6TIjSHSjvpDKp0ajGvdgg6CTvYGK+rqIopoxI63rLqz4qVCCY3W1V1mOIRIQHljQncBnUX7rO+Jxc0ZEqOGk6BTfbZmEmWKqhOq0bUdWq1IAXTWm9J1arvp1xHqf4HfcLvT/wAuFlr4Hk8xlgkEaxy5ZSx76SZhIdTs7eARFdixAGrcAbjEpRlRYIk3GFzLlolji7h1KPL3zCRQy0zKndFdQskDVvQ5YIuPAo8zEEhaOI5eNFRJe+ZpGVVCqzJ3QGpgASNW1nngi18QQmbKhavvX5/9CX0wRMJUdPbAAO2pTYBOwuwCDfpWCJbmZykTu2gOqMWJsI2kWdfMha36sFNjGCclsxuJwHHvXl+d7W5mXwydzIoJ0q0KuPKxrs/2t+V74gOnccjZexp9jwNAe0uB5OF+8f8AXNI9RI58z0/9cq32GI6u2nIAHhzPaTnzvv4q27E9jocwwMsyONIdoYjqNHkJXHsn7g39RiTDAHZuPYvP7S2vJECyFhbe4xHU21tfzPcCvXkQKAAAABQA5AeQ9MTl5JcsERgi6s0wCMWUuKNqBqJHlXW8EXl3HuxyF1fLJ3b94pkTxBVUn2xqAO25NECgaAxHfAMi3irul2xIGvZObgtNjvvY2udTfTO6ZZnsplnlaeSwrg2my6j7WtaAKGhyG5verN7mFhJJGqiRbUqYomxsdbDod9uHAjrGSZcI4YmQgnkWz3UbyAMQ2ltJZgpq9PhFe9vPGwaI25LlJNJWTAvtiNhe1r7s7d3UtXZziqHLd+AzhYYyVUamBGoMoA+tYo+4YyHgtxBc5ad8cxhdkQbZ5Drud2+/BfJeNRZyLLywklf0gAg7FT3bmmHnRB+IwY8PFwlTTSU8hjkFj5jiExxuo6nuEcUEnEM9B/8ACuV/8kZj+Y+eCKhwRGCKRj4ScxJmWDlDq2NAi9RAsHl4V5ijTA9MUfujK2eR79GnCOwZ9l93G6liTomtA35qTzcbq7LIbdSVJHp4R0G1ADGZQQ8g+slMiILQRoqrsnwdn7ueZrVBUS+QBNE9BXQe7yrE+niJs9x0GQUOeQC7GjrW/sDxT9KyEU32jL+Erj8gMTFEVDgiX9oM13WVzEh+pDK/yQnBF87N5rvcplpPtwxN80BwRd0/84yn/Vf/APRLjCLnle0cObXMLDrYRqwL6fCTX1W6nr08xtvjRrw69lKqKSWANMmWIXtfO3Mblh4XnkzUmdhWmEXdkHYjWVYH3gFNJ+I64NeHOIG5JaV8UTJHfzvbqFs+3ySN+xWWKsut+8bSVkdrY6jfI0uskNuBe/XfGnu7M/NS27ZqgW2Is3RtrDLQZWJHIlZeMdk1eTLooKQRq4lqrUe1d6fHr38VdDe4oYfDctA0C6Um1XRRzOdnI4i1+0HlkDkNOVlbdlOHw5dDHDD3Y2bVpca/eW3seVkb2OZA6tYGiwVbPUSzuxSG59aDQdifY2XFGCIwRJ8/nGYkLYUEiwdN1zLNzVQdttzXlgiwjoCAqG3IqvCPP1JIJHkK87ysLoz8TEszjSNDFQbs7UDXIeo5ixfTGEWrM+ISxuvglRkajzU2ti6AYajanmDsTVYEXFlux5Y4OGozXmmQ4dxLKK8sAlCktGTGurVVeMIVPhO1OBYog1iAGTRg4fXNewfV7NrnjprXsDc3HG7SctOeWeSqey3D1iyeXe31y5nVJrFEMFdCKO9Wp3O5u9uQkwNwt61QbWqDLUEZWaA0WzFtRn2/RVbtQJomug5n0HrjuqteRRR5rJcRzc7SoXnoMoFhNQSQAEim0DwAkbjf0xDnqcBLRqpUNPiAcdFU5PtswQB4tbCwW16bokXWjbGgrbDMLoaS5yKz5jtpN3gZVCoKBjJB1E9S2mxzGw8samsOIEDJBSjCbnNJcvxCZLqVl1KgbTtZW/F5gksevKh0xDie6IODTqST1ld+hYbX6lkkJZiT4je5ZjZPPmbvAknMldAAMgFry/EZVQqksiqQRWo0AdjQNgHc9OeOjZpGaFaOhY7ULr7L5yXIZc5aKS17wyKxAJUEAFKIIIve9jucd3Vji3IZriKRt8zkqqPtySATBvQ/5n/0x099HBc/czxU72l47mM3DPCGEaTDQBQOgBrNGgW1AEG/PasaCsOIkjJbmlFhY5qu+jvKSwZGGGUh9KKUdeRVhq0m9wyElfUBT1IE9rg4AhQXCxsnWaUGfKg9ZHB/7EuMrC87i4dnUkmyWTacwd4V1FdK7EKSz14aIo6SNVct6xBDZGuwMvb1vXr3z0UsQqqoNMltATnwu3nzytqbJ/2AyD5aCbWrJJKVUryZEWwBX2yWaugFEnasdqeMsbnqVVbbrmVMoEZu1o15nX6DsT7OpqO9BgEIG56vtsL5A8vPbElUq0PqFFgUdaDcj4W2u+R38V+hHngi+wSureEaSD4tN1Z+sV+y32huNxdAnBE9ys+tQ3LoR5EbEfPGFlduCLjI4UEk0ALJ9MEUrtYoGiQniP1AyqR6nUVBFVzA6klhd0bGTvByJjUDrzDEfgwv1xlF353MByJD7Khdqvmuo/3lv9jGFlZlQFSC3skKdW4NGlNHcGxzWvED5YysLdk84y0SSV2BBOoUeTKx3I876Xy64WVi+kPJd/le5192JGZC9XpDRSKTVi6B5WLwRdfDJsxqMcsARE8Ky96GL1sGKhQVJ51e2MrCUdpOyxmd5o28Z0nQQNyAF2a9vCOo59d9ok9NjJcNVKhqMIDTokeT7KZguRKFiTmH1K9ktsukEEE3V3V+eOYorjM5rc1eeQXHJdks07VIgiBay2tXoCugIJJrljBoziFjksiqGE3Ga6JeDTB3VUL6CQdI3oMVvTzo10vnzvEJrHOe9jRm02P0PryzXcTNsCcrpZKpViDam9wVNg8vgcCCMiF0BBzC3cP4RNKB3cTlTyYih79RoHHRsEj9AtHTMbqU3zPY2ZVVlZZG5FRtXqGYi/kPjju6icBkc1wFW0nMZLJD2VzPdEsiiUbLFrU6gNILa7pavkR5Y6e5DitPezwXfw7sdOx/W1EBZsEPuTyoEee5/PGooziNzktjVjCLDNWndtBAqwp3pRVVVLBdVCt2ogH4YnNaGgAKETc3KTcOykh4hBmZh3TyARtAGDhNEeZIbWANWrUdqFb872yiseIZkrSqaJsk86A8vUnlfrzqsESgeJrZtJAPM21bE2T7ANgkLX1TY5YysLrjAeqJBuwTewAKKLO+obt18QOCLRnZu8V384lBHkdJf8nGMLKzZiTURa7GwaPQ6CvPawWXny8XO8ZWE24HIpVgL1XbAm+mm97P1aok0QdyKJwspngiUSSKZpBKxC0FUaio6E3RG52o/tDzwRLpFO+k7X4ORtVYlefRiUW/UG+RwWF8liVKGoAgyPsdwrPq116MVs8q1eeMrKHSi2o0CCGABoMQRa3QbZtRW7uqJrGFhdkcd0OWoSXXkWLWp66Tt5jVuBdYyiZx5FZUDHUBIoZlB2OoWeli76EefM4wsqf+ljNd1w+RwaID0fImGRR+JGCJrlJxJGjjk6qw+Iv/ABxlYXbgiQdtuIdxlle6/X5UX6fpEZP/AIg4In5wRIpj3WdDcllFHysgKPS9SoNt/EOfSrd/Srwdz227R+PXGQPiitwKjOP/AM5m/bb88c6j913rcpsH7YV32V/mkXub+8cWUH7bepV837hTXHZckhzvENPEstDft5fMmvXXCR+Cv+OCJ9giMEUtFxC+NrDfsxwtXrozVn5On4Ywsq3zGSDtqtlNAWK3AsjYgjqcESrPRgFlGygonnts7epLatPmTWCLM49pQdLkmttxuxNgG2anNKLqgTV0CL4wUabYBBTbmgFvm10AzNQqhtqAxlF9bL1akgBjJZr7bN8bBMY/remxYWlCvdMSxWc2KDkEHVa7A+zsu9chvteMLKc5Jy0ak8yAff610vnWCL5mMqr7m7HIg0f8x6HbBFg4rlxHA7qrOy6XPVmCMHIX1oGlFC/fgSstbc2Xn2S4tG3Fy4kVo5YxEjA7bojAeh1qRR6mueIweDNrqFfSUrxsq2Egtfc8dLfUKjkzvdSxwgsjyRl6qxsKIAvxECzpIOwNctJkFwvZUjYXujMg0BAPbe3knuSrMJpb2VKlSCoNeRAJqxseVhiKGMrmvP8AtfxyTJ8VDLPI0YEbvGGsKt6Xj02FvSNW/wBoHEOV5ZLrlwXptn0kdTQOaWDFc2dv3Z34C9jyGl1x+kbiL8U4akcCU8jatN3ZQO4RTQtiE8uZA33rRtex9Q2ButiTy5dfkqSopHQucHHQ261TdjsrNBlIoJwO8hVY9Sm1ZQKUg+YWlIPUHoQTYKGneCKE+lfgeZz8EcEAGlZI2cknck92Ao6qodnYnYACr3oisOFPIYk74aZQAslbgsNiynqrcx1o0aIIBF18ZyPfR0PaG6nf4iwQdxtzG9eWItZT9PFhBsRmDwI0XSN+B19y81zspeR2bmWa/nW/r54qhI6T4nix39atIwA0AL0Psr/NIvc3944uYP229SrJv3Cm2Oy5LzrjPBc7JxiDPRoO6iRgqE0SinSwPRZJO9coCeSjUV3rCL0RTYvz+H/rGUQxrBF5fluHZqDjv6fMoCS+FVu9jHIBHfLvFSG2o0Cw3I3xEraoU0XSkXFxfqOS6xR43YVt7fdtnlJhgMkXdudRRiNY2C7imB3a1863xykqQ9t4zlxG/Jel2PsxuUszQ4EZA7jitmDl1f8AS9F4XlgIYZNZmZIh+sLDxnT7RPXrRP2jic3RealN3uNrZnLhy7Ek4xxoxqXZjRZVIUDdjsApVvFYPIk0FYnoCc4NFykUT5XYW8CewC5Srt9IsWUePkZHjVQebBSHZvdtp8hsBW2ONSbRlWewojJWtI0bcnusPGyb9i84MwkS33nd5dFmbmNbKvgvkx8LFh08PnjpG64UKrhMchNrAk26r624cD9lSLw5Ouph5FiR8ftfG8bqKtmCIwRGCKP4x9HWUnYuuuEtZIQjSSfusDXuFY4Pp2ON9Fb0226qBoYCHAaX3dosfFKsx9GTCmizjh03TWCaPPwkMNG9bgY1NOcrOOS7s2234mvhZZ2Rtlfr107+aku0PFM3Fqy+ajj1b05Uhr+3GylVIPWhvyI545PlkHwvVjSbNpJS2elceJbkbci05+J4i+qRcOyazSKhfRq2B02NXQEWOfnvvWK+omMMZeG3trnu9eCt6p74o+kAvbdplyyO9ei8I4ay/o5d+87uYAGgACY32FfZTz+18uexIg+R9SG4Qch5k99uS8VtCVrnWaLDW2tu1Ps7xco7xxxPNIio+hGjUkMWBouyjw0L3+stXj0OIXsq7CbXSuGbMxySZj9Hml78RD9GDwAwaAwJLGXQ2u78J6b0cbLCpo2JAJBUkAkGrHoaJFj0JGCLHxXOSRKDFl5MwSdwjRrXqdbr+F4IlGQkzMDPcE2YE8rTGnhHcBlUdy2qXxFaJtdje14IpTj/APOZv+o354p6j913rcrWD9sKn4JxZ0y8KxZaTMVYco8S6TrOxEkik7b7CvXFhTPa6MWOmXaoE4IkN13cCOYy4jyzxS5gAteaDRBTqdn9lpNdKCF5XtsMSFxVHgiTcYzMxLQR5eXS6Mv6QGi0xllI1aTIHOm75dNrwRZclxOXLxaJoJSkEQBzJaHTKUQDUFEhcayNhXMi6xq5waLlZAJNgtPHIO+OV0iz3jOnv7iQ18RY+OI9bB7xTvi4jx1Hit4nYHgrzrtPwrSe9ebWXNINABI57kbUB6b7Y83s6pJ/otjtbXM69XM8+K9ls6bHaJjeZN/HTqyvbklnB+LNl3LIsbsaC94pIU3uQAwtzyBrb44uo5MGil1+z21QHSEgDU2A73Hh1WV1kex+bz6rLmpjAvNIwlMPvVY0MTvZ1N51iSI5JLOebclQurqOixRUzMVxYuJ15ZajqsDzyKZx/RfBq1STzuevsi/eSpOM+7NJuSSuI2/O1uGNjGjkPzbwVlwrhkWWjEUKBEHTzPmSdyfU47taGiwVRNNJM8vkNyd6142XJGCIwRGCIwRGCJLxbi8QYxmMSla1A1QNXRuzdEHl1xWVu1YKV2B9yeA+uYXeKB78wpeXg4zk20ccdFWBRRcYU2DdDewdqNm+gJFRE+XaVSXNu2MCx4W4cyb9nnNErqZhAdmfH8Kj4tlViTLRoKVZl57k+ByST1JO5PU49RGxsbQ1osAqxxJNyojj+faHiJkX6oUV5jQCV+IJ/PEKeQsmxerKZFGHxWT3gPHEzGbzaI1iNMsf7au1HyI2sYnNcHC4UIgg2KocbLCMESTsxxMTnN0f5LNSxf2VT95wRRXH/wCczftt+eKeo/dd63K1g/bCfcAJy6wyfUl8LcvtHb1r2huTWoAczjRp90lbL/B9geAduPb2b7nQKPJ/UxN3jyTbsVxMZnJxTA2GMn4Ssv8Ahi7UJPMEWLjeZEWWnkOwSKR/khP+GCKF452gGYy+XSM2rRxO58yUB0/1QST6+q4r6uX+A7VNpYv5lWPDjf8As4n0/wD5pMTWfKFEd8xXX2q7MoX/AEgKGA1FkYalUtWpwvS6Fnpua3JxS7VonlrpYMifmAyJt9t439mc2lqnM+C9gfWa7eF8USNV1QJqAotHps9L3C7+e/njjB7QwYQJAQd5yt163WH0rzoVU5eZXVXU2rAMD5g7jHoQQRcKEuzGURgiMERgiMERgiMEWPiueEMZbmx2Uebfu6n0BxGq6llNEZH7vE7gt42F7sIUZkoGklKA2znXqPlQ1Mfcen3lG17eLp4JNo1F3Hm48Bfd5BWb3CFnkrfI5NYl0oPUk8yfM+v+QFAY9xBAyFgjjFgFVucXG5S/tH/+P/11/uPjqtV5726iIzN/aRGHwta/D8cVtYLSA8lYUp+C3NYOzGdTLZgzEGpECSV5A2rV1K7j3E86GNaeo6M4XaeSzPBjzGq9Ny86uoZGDKeRGLQEEXCriCMiuObnKIzBS5A2Ratj0UXsLO1mgOZIGMrCgfov4ZncrJmxm0GmadmDKbHeDdm89DhvCfNCDRIvCLHx/wDnM37bfnioqP3XetytYP2wqnKqzcOjVE7yQ7ItgDVrO7EghUAuzR2sAEkAzDA2em6N28d3A9igveWTEjiursGncibLhajDmSMjkA/tR89irhjRrZth4SBy2ZO6SHC/5mnCfXrtWJ2AOuNDmqzFiuKku2/Fo2hkyqnUZBpko7Kv1lv7RFiuln0uLUVAZ8LdfJSYIC/M6KICgbAUFGwHu5D3D88VZuVY5BeqRQ6JMin2WK/LLyDF7awsqa9zdVGCKT7Q8OEH6xf5Mmio+qTsAvoTsB0JAGxoeW21ssAe8RC39w+v37+Kn00/8Hdi7Oymd0AQueY8J+9zZfcdyPj6DHfYe0BIDA85jTmOHZ5dS0qobfGO1VGPRKGjBEYIjBEYIjBEYIpDtBOWnYHklKPiocn42B/VGPG+0FQ504i3NHid/wBO9WVIwBmLisEchUhlNMDYOKemqZKeQSRnPz5FSHsDxYqs4RxUTCj4ZBzXzH2l8x+XxBPvKGvjq2Ym5Eajh+OaqpYXRnNKvpCy8kmWEcT93I7MqPZGljFIA1jcVzsbjpicuSkO1MzyBdWXnQwko0riMI90NS1IWokWLA9rEOtZdodwUqkdZxbxU3y91/6+BxXhTym/D/1jmHKPmIXuKQmRo+7bTIpZVKMGZqBABUXyalOLCnDD8jj1ZfZQJy/+YHWrbh/GS6M8sE+XCVZmCDV08ISRzz/0cSpJGxtL3mwCigEmwWWbtZCntJIPLZd/hrv93WsV8W1qeR2Ft+u2S7+7PUFmswXdnbmzFj6Wb+QxGe4vcXcVYMbhaArLsTxVSncMaZSdF/WBOqh6gk7eVeRqwpJQW4DqFBqoyHYty05hzBmywUsHF6VqzfQWRvrHU14ul7xf2K/lIP8AkPx5792vzw9XklHHc9M4GZZczl4Y0kRof1ayuWaOmQCUoy7G7IYVQB1HFlILjN1gucZzyF1N5lo7HdCRRXKQpqv1CbCuVAn3+VTJgvZnerNmO3xdy7eGRkyJUby0QxSPTqYA6jWplXf3jnjanbikHetZ3YYyrHhxmkz8E7h4onAVYJK1oyx5i2YKzKNQYUQSTW9ULt1Vq6zE6opZzSjmf9cz0rrjV72saXONgFkAk2CkOKcSaY/ZQeyv+Levp0x4rau1jUno48mf5fjgO08rKCnwZnXyWL3GjzBHQ8wR6g74qI5HRvD2GxGakkAixVxw+cyRRudiyqx+Ivb0x9Kik6SNr+IB71SOFiQtGOiwjBEYIjBEYIjBEj7QcLL/AK1BbAeJR9YeY+8PxG3QYptr7M96ZjZ848Rw+yk08/Rmx0U0DjxDmlpsdVZr5JmDGDIvtICw94F18eXuJxIop3Qzte3j4bwtZGhzSCmf0nZzu8g0qmiodlPr3Mmn8ax9IVKtWbhGZy5XpIgIPkSNSn4GjjD2hzS0rLXYSCFGZHs+ZsqXUVMjuK+0ABan7wN0fh6iA2nxxcxfz0U10+GTkbKeKkdOR5HYgj8iPI/hiFoc1L1C3ZfPyMGDSOVVHfSzMRsK2s1yJ2HS/LEeuke6NsZORcB67fGy59G0G4GawXuTVk8yevvPPHdrQ0WGQXRcgMZRca+IwRbsvnZGsGR/CjsupidJFEEb2KrmOXusGPWSPHRuvo4evXnZc8DRewWWad3NszMftOST+JvEpzi75jdbtaBoLJ12X4Ccw2t7ESnc/bP2R6eZ6chvykU0GM4naeajzzYBhGqc9iMhRllIrxGNdqoA21el0P6pxJpmWLnHeT5qPUPuGtHBd6Z++MJDfspE1epTN3+BTEpR0y7T5omYRdERX+LF1+YC/wDkfPHl/aOdwwRA5G5PPgp1G0ZuSnHlVPWzhfDjO1ckHtt+OkfeP4Dfyu72Tss1LukkHwDx5dXHu6o1RPgFhr5KzRQAABQGwA6Y9uqtfcERgiMERgiMERgiMEUz2myKx/rh4QT4x0uidXpy389j535zbtA1zPeGD4hYHnuHb9OpTaWUg4DokCRNMVUCtZAHmb8/IDmeewPLHnKOn6WdsY1J7hvPcpkj8LS5d/01ZN5OFvHECW1KQBzpQWIHn4VO3XH0ZUy1di+9XJwxZhSk0KLG4u7CilYHqCoHuOocwcZWE4ggVAQoq2Zj72JYn5nGLWWbqG+kbLS6o2yuX7x9SCZroUzCNF9XLMDdHSo32K44zU7ZM9/FdYp3M6ktHDJo0ZpE0ao5FO4OlwL0nryBIYCiN7KnFHtCndH0bjpiHr152U1k7X6JaYxZFURz23H7sdTcZFdxY5hGj3/M/vwuiO7Hv9+/54XSy18PgYk6VPiRlWtrYkAUTtd/u64i1bC7o28XD14/XctHOAvyXBeHZpc1EhyxeC2Z2VjbRoVVygFHYuK6vR02CCbqOjAzf3KJJVE5NXq0CKFAQAKANIXlXSvTE0C2iiarjDCsakLSrbMfezF2PzJOAFkJuvOuz2UzLdo2zMsbRxOlRhvs926pY6MRE7FTuureicEVv2typEqSDquj0sEtR9SDsfun3HzHtFCfgl3aHlvH1U6jdq1LOHR99IIvZb63I0KJsed0QPXmMU2zqH3qcNPy6nqG7xCkzS4G33q6y8CxqFQUo5D/AFzPW+uPfMY1jQ1osAqkkk3K7MbLCMERgiMERgiMERgiMEUv2lz2tu6G6oQW9WG4H9Xn7/KseY2/X2HuzP8A2+g+p7OKnUkX8z2Lt7H5IBO8O7C0A+yB1/aYUfQEDzuXsOmjbD04zc7wz09arnVPJdh3Ba+0xpYXPsrNHZ8tVxj/AMnXF4oqzcRzghQuUkevqxIzt8FUXjKwkMXGJUkeeSPMPBMIhBEkEjSRlQwkMqabjDErRPOsEVLG9gHcWAaIIPxB3B9MESrtNMixDXHNJvY7mJpCDyshRsNz5Yj1NO2ojMb9Ct43ljrhIo0q0zsU2YMrloZI4JCY4tCBVkYLcb2GJQ3z646Oja4WdmjXuabtyWTifZSVHURfrEY0Dy0/t9APvD5A0DAko3A/Dp5KayqaR8WqOJ9no4NAb9IlZqB7vLvIg366a0+9ifOhjaTZ+JtmvIPH1n4rkaok6ZLdwiHu51jmjl7zY3HFI8QonTqm0gE8iRQogc63502zBHL0sjy926+7xPq60fPibhAsFY4tVHSfjHFCC0Ecc/eujBJBE5jVip0l3ApQDVnBFx4FxNjoglSbvo0RZJTE4idwo1FJCAGBN0euCLe++ayyjmGkkI+6IzGT/akQfHGFlPM7lVlQo3I9RzB6EeoxzliZKwseLgrLXFpuFDZKQxSd4KZlY0RyZfZ2PQMBfpY51jw0NR7hVkMN2g2PMX8x5jgrVzOljz61d5adZEV15MLH7j5Ecqx7tj2vaHNORzVUQQbFduNlhGCIwRGCIwRGCIwRcJiQpIFkA0PM4IoBDYu7ve/O97PqeePmMr3PeXu1JuVeNAAsFt4ZnzC+obqdmXzHmPvD5Hl5EWeydpGkfhf8h15Hj9/wuFRD0guNVWAx5iIjwyRuCrAiwQRRVgfkQfcce5Y9r2hzTcHeqsgg2KWJwBk2jzUwXorhH0iqoMy6297lj642WF8XgMoYt+lPZofycfS+Xh9cEXP/AGNL/Sn/AO3H/DgiP9jS/wBKf/tx/wAOCLhHwKUX/wAU+5veOP3fZ5bYIlnEeKNlGWPMGN3k2gK+DvG1BRGVZjpYal8VkEamparC6yGk6BM4uE5gi3zAVvKOMaR6W5YsRy1bXzocsFhEPAZVFDNP15xx+d/ZwRc/9jS/0p/+3H/Dgi4twSUgj9Kffb+Tj/hwREfA5QAP0p6AA/k4v4cEWzhfCUg1MGaSR61yyEFmA5DYBVUWSFUBbLGrJJIl3HuL3cUZ9HYdPNV9ehPTlz5UW19qtgaYoj8Z/wCP54cNeuXTwYjidp5pBjxSslR9lHOhx9UMK9CRuPyP9Y49t7Pvc6ksdxIHVkfMlVlWAJOxPcXiiowRGCIwRGCIwRGCIwRRXFcmYZCv1TbJ7vL+rde6vPHhttURgnMg+V2fbvH1H4VpTS4223hZBimUlLOznaksVKhoWctp1bpLpJBo8iRR2NMBdbb49I6Op2YXGF4e0WxDhcAi43aj4hlx4LjJE2TVW2U7RqdpVKnzXxD5DxD3Ua88WdNt6mlFn/Ceenf97KE+ke3TNMV4tAf+bH7iwB+IJsYtW1ELxdrwe0KOWOGoXCTjUA/5it+zbf3bxzfXUzPmkb3hbCJ50BWSXtJGPZV29aAHxsgj5Ygybdo2aEnqH3suraWQrLJ2lbpGo9SxP4aR+eIT/aSO/wAEZPWbfddBRHeVCdsnfMyLNoXSdEJJQGgdaBo7fYnvWG9D2T0vGG7a6UuBaAbHK99Lk7ssuF1PpWiMAZktOIbs7DXiLDlvG/KzyfapmHsKa2IOpSD5G9X+eB9oi0/FF3H8KAKO+jvBbo+0q/WjYfskH53pxJj9oaV3zBw7PsfotDRvGllri49AfrFT6q351X44nR7UpJNJB25edlyMEg3LvHFYP/mi/tr+/EoTxEXDh3haYHcFnzHH4V5EyH7gu/cxpfxxEn2rSQjN4PIZ+X1XRsEjtyRcQ428p0WEFeyp3I9Tsa9wHkbx56t25NK3+iC1ul9/foOzPmpkdI1ubs1N8J4ys0ksYUp3Z8N/XWymoeQ1KR8sQK3ZzqaKOUm+LX/abA2PYR4qUmv49KHU8gB5k4gRxukcGMFyUJAFyrLg2S7qIKfaPib3np8BQv0x9FoqYU0DYuGvXv8AXBU8r8bi5bsSlzRgiMERgiMERgiMERgiz57JrMmlveCOYPmPX/MHbHGeBk7DHILgrZjy03CkM/kXhPjG3RxyP8J9D8CceJ2hsmWlJcM2ceHX99PJWcNQ2TLepLhPZYxpAGlf9U2soDaF/FuLFrYO4G3p1xJrNtiV8pZGPjGHFazgMsjbI6Zb+dl3WrssSRmSSTeanr0AIFD5Yj7XABhAGkTO+xWV1ZbjUhgzkhC6oJJ0TY1SKCurff15Y3l2fE2opohe0jWE9bjY2+iLPxDiWYZMu4Wbu5IleRssis2sgHSA16V3Jvc8sd6akpGvmaSzG1xAEhIbhBOeVrnlom9NOzma7yAHvGkILKzOgRrB9llGwI5Yr9qQdFUEBgaCAQAbi1tQeBWFp4i1JyJBI1VZ251Q3N1p+OIcQu716y1WHaJTm80zxeMUBNET51qDkc62rnyr41MiY1knw/2u8iPqjJcOZHEd4I8Ftmas0hB9pNLeo8TD4gj5E44NF4CDuPdpf1yWp+dMn5H3Yjt1C6KZynEZRlcg2slpZYkcmiWBDWDfXYb88egmpITWVTMOTWuIAysRhtp16aLA0TPhWdkmikNqHEkqKSDXhYqti7PruMV9bTQ08zG2OEta48cxc2KJQ+ZzDQ5x3n3hEqARoFBIjDBr3YEE7UemLQQ0jZqZjIv3MLrkk5YrWtk03tnkix8P/VT6jlzHL+js0OklzMxAsu/MtsPCeVnfliVU/wBanLRKHM6QB1/hwAE2wt4c99hlqsJ5wbs33Twt3kskyoY62pga8NVsqmzfmbJxXTV81fjp4YxZzsXMcyeYsM8gMgFhzmsFyvQuC8G7siSSi/QdF/e3r05DqTebN2UykGN2b+O4ch91Wz1BkyGic4t1HRgiMERgiMERgiMERgiMERgi4uoIIIBB2IPXBEmznZ1DvG2g+R3X4dR8DQ8sU1XsOmmzb8J5ad32spMdU9uRzUxmuxul+8ERVr1F4HK6t78QBGu+tqeuIElFtKNnR3EjdADY26sWY5WKlNqozrkk2a7LyfrlSSWKOdmaRDCTZbZtDEWNXxxpHLUM6My0pc+MANdnoNLgXBt2Lr0zD/ILZJ2XLshQZmIogiBTUtoOQOpa+Ir37CudO3aBD2mFrg52L4ho7iLkfXzWDPGN6c8M7LyRoERFjUX7b2STuSSNVknqTjd+xaypk6Sd4BPhyAFhlyK4mrYNAmS9mCfakWjzAQ/nq3+WJMfs5GPmkJ6rD7rmaw7glOS7If8AEyq3e90BasSpDMVCnbfaiVoi6X5yP0aImxJtxyvuPDjdae8m1187N9mHaMyPqifUyqJEtgoO31gd/wDDHH9DZK04nEZ6Zac+fVktvei05C6ZS9nZR7LI3xK/IUfzxEk9m32+CQHrFvK/kugrRvCmx2L7p1bu5gqMXSMNqjDG/EqqTXM7bDc7Y6TxbUwOaWNJIwl4tiI4E5E9111FTGd66MpwKeJjokkCNI0hjaC/abUwBoML896xGnEs7R0lK7EGhocC7cLA2sQtxKz+4LblezbMJ17uRlnZmcMNHtKFIBOnah53g2l2hK6JzWYTGAATbcb3IP2WhqIxvVBkuzTUA7BFG2ldzXTcih8j78TIPZ4F2Oofc8B9/wABcH1m5oT7JZGOIUi1fM8yfeTuceghgjhbgjaAFDc9zjdxWnHVaowRGCIwRGCIw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9401" name="AutoShape 5" descr="data:image/jpeg;base64,/9j/4AAQSkZJRgABAQAAAQABAAD/2wCEAAkGBhMREBQUExMTFRIUFR4aGRYYDSMcFxsdHSIeHx8hHhwbICweIxolJR4eJDsgLyctOCwtISo0NjwqNSkrLCkBCQoKDgwOGg8PGjUkHyUpLDU1LzQtLDIsNCkuMi8xNCk0LCwsLCksMCwsKSwtLyksLCs1LSwvLzAtLCwvLDQ1LP/AABEIADoA0AMBIgACEQEDEQH/xAAcAAABBQEBAQAAAAAAAAAAAAAAAgQFBwgGAwH/xAA6EAACAQIEAwYEBAUDBQAAAAABAgMEEQAFEiEGEzEHIkFRUpIUMmFxM4GRsSNCcnOhFWLwFhclNMH/xAAZAQACAwEAAAAAAAAAAAAAAAAAAQIDBAX/xAAzEQABAwEEBggGAwAAAAAAAAABAAIRAwQhMVESQWGh4fAFExQVIlKBsSMyccHR8TNCkf/aAAwDAQACEQMRAD8AvHDbMMyip4zJNIkca9WZrD/OGXE/EcVDTNPLuBsqg7ux6KP+bDfFLZfnlZmWYq5iWobSwEJ2hjRhY7m+kdO91NrY10LMaoLjcAqalUNMa1ZdX2nRC5ip6iRQSGcqEUEDUdnOvpvfTY364bydpcsZXm0LAMbDl1auxOsR2syqL6iPHDKbhemgZDX1+mQEMI430C4GkM3V2Onu6tgfLD/N+GsuhCq9VLCZFOljWFri97jmal6nrbDL7K278/keyYZWN8KZyTjqlqSihnikcXWOaMxsw811bMPqCcdDinOMuCpoaaZ41iqY5QpaZUtKqrpN7AlWUgblbefTDnsy7SnLrSVT6g1hFKTvfwVj438D+W9xib7KHM6ykZGSgKsO0Xq2sJZwOpA+5x51tTy43ci4RC1vsL4zDnOcS1shlqG1u24B+Vb+Cg9AMQstlNeb4AUqtUU4WoOevqX3YOevqX3YyvUZK0aRu8JRJQTGzRWDgWuVPj1H64+wZIzxvIkBaOP53EV1X7nGzu1uOnu4qntWxan56+pfdg56+pfdjLD5G6xLMYGELGyyGHuE+QNrYbfDJ6F9ow+7Gn++7il2rYtYc9fUvuwc9fUvuxlinyKSQao6aWRb21JRs4v5XVSL/THjNl2g6Xi0N6Xh0t+jAHB3Y3z7uKfarp0Vq3nr6l92Dnr6l92Mn/DJ6F9oxM8LcFvmErRwrGNC6ndhZVB6eHU2P6HEXdHNaJL7vpxQLTJgBaX56+pfdg56+pfdjLWbZIKeeSFhGzRtYsq907A3H03w0+GT0L7Rhjo1pEh+7ig2qLoWsOevqX3YOevqX3Yyf8MnoX2jB8MnoX2jD7sHn3cUu1jJaw56+pfdg56+pfdjJ/wyehfaMHwyehfaMHdg8+7ijtYyWsOevqX3YOevqX3Yyf8ADJ6F9owfDJ6F9owd2Dz7uKO1jJaxEy+oe7C8ZMFMnpX24ursa4omqI5qeZi/ICFHJu2l9Q0knrYr1+v0xRaLCaTNMOmNisp2gPdELk+2TPjLXcq55dMtrf72ALG3nbSMd1kPDMuX0CpBy0qZrGWaS50segAA3tewvYDrvircx/iZ24fo2YBT/TzQP2xfXEEYMJO9wQOvgTY38xivpOp1FlDRgGk/4nZAH1S45qv5ezNDzHkrHNSu7M8Y0sbAi1zqI8L3+nhhrk+R/wCqRJz5RAkC6FATvNfcm7G1trdPDDfLauonkcl30q0sTLzbEAkFR0IIFm2P2w+LOUlSCUlt420y6QH/AN1he4vjhdXeBn9c8+c10TWfe7Ie6muG8inoWAgnE1MzFeTKpVrgkEoRcDz6AH6Xvivu1ThVaOrDRjTFUAuoGwVlI1AeXUEeV8dpwNVtNNIrszKk2gd63dC/KLfyjSNvHxwducY+Dp2/mFRYfYo9/wBhjpdEVnCqWbY3A/dZrcNJsnH8GFP5JnhrMmMzG7mndX/qVSD/AJGM7s1kv5L/APMXF2WuTktYD0Dygfblqf3JxVeRUglqKeM20vKga/TTcauv0vju2VopvqDUCubWOmGFXFxtw8kmULCv41HCkoW24ABDfqAwwnIcgWPI5ac7TTUzTOLb98HT/hbfljxreJlXiJYyytDLAsLbgrdrkX/Pb88I4a4lSozusBZeSYeUnestozY28NyzflbGKKgpxq+bh91olulPouSGX1k2VUamdDSzVCxxx6O8GYkAs3ioO9sO/wDs7NraP4qm5wXUsdzqZfO17gX2vY4kqMrHlWVxl11R5jGG7w20yMCfttiQiqk/6nLa10/DW1axboNr40Gq8aWhd8xwyKr0GmJ2KP4TzGWlyCqkjJSaOdhuLlSCoII/UYXlmaf65l9XHUonxNKodJVW3UMR9vkII6EWw7yWgWqy7MKcSxxtJXT2LNtbXe9r7jEVUTU2TUNTDDUJUV1SulihBCCxAuBewGpjvuScRuc50Dx6V27dipRET8sKGoOzWR4oWmqaenkqBeGGRu++wPS433G2/UY6rs+4TlhpcyjkZI5JP4RBf5dIbvE+lg4I+mJisrJa5aWahagMQW0pnj1PERY7AEWI32NugxD0ObiVc5Z54Jm5MaCSNNCPZZflBY3tfqDvhOq1KjCCcrsr+cUBjGkEc3Lk6bs0cLK8tTTwU0T6BM7dxzsO7va1zbr1Bx8j7M6g1opS8YLRGVJdyjqCBtbe++Ou4ZzFqnJ4YKP4Q1VOQGhqFuNO4va9xfqG36EfZ7lOYMM3hjnqKWRoaWQWhi0LGWMfdJLkE93YbWH3xYbRVBdJwndr9f0o9VTIBXD5j2ZyxU0s61FPKYL82ONrlLdQTf5h5WGPKXs9aOmSaaqpoXkjMiQyPZ2UAHY+e42APXEvwHOops61MveG12+b8bp546fJ4GaiK5lJRT0CwKY5lbvg23F72JG1mFjceOG+vUYSCcCNV5kYDUotpscJAXC5F2aTVFMtQ80NOj/hiQ7tfp42F/DriN4t4Oly5oVldGaZWay3sunSCCT1+bHa5nlAzvLaIwTxI9MmmWJ32UlVBLAdCNJt5hjiN7XSn/jlSUShKdxrDg3/AArG487YnSrPdUDSdZkRhGF6TqbQ0kZYqvsGDBjesiMWb2Efj1n9uL95MVlizewj8es/txfvJjLbP4HenuFos/8AIFz/AGo5Y1NmcrLtzbSobeO1/wBGF/zxdGWZkmYUKyJYiVNxfo3iPoQcRvaJwWMwpxosKiK5iY7Xv1Unyaw+xAOK97P6uqoRIwFwXtJSswVhp+Y3YgJJbffYqLnqpxzKjW2uzBpxF3oVqaTSqTqKfSRSwVcpRR/FAZtSkaGT1C4G9+o63x6VM88Zd+VHqK6jpFi7DYEA26ddr38zjt8r4yy+rCsssYc3AEgCPcdbautvpfDHJsqgo3qJamog0SHYNKAmlSSCdX8256dPrjhNs1opfD2AXgzddniRdd9cStpdTedPSI2ajrj09rl4dm+TcqME76QSWt3SzdbE7kgbXxyPbXnyy1EVOjAiAFpP62tYfcLf3Y6/OePQyrFQi5c6RUNCeSnRbqDYvuQNthe52xX3BPAclfVM8xD0yPeSVZNSzN10q/8AMD4nw6bHHY6Osos2lVqm+SfU7NWQCy2moakNYrA4Myg0+RMGFmkhkkO2/eBI/wAWxSmSUAnnhiPyu6hj5L1c/koJxp6qpQ8TR9FdCu3gCLbYzbX5DV0ExR0kV0uBIqEqwIK3UjaxB+4vjbYqumXmbzxVFoZAbkFMxcA2A3V9VQoROZpD07XCyEgEqWbSOhtY4YZXwe0vKJaKTUInaLWynRNcIS2kgG4IIF7Yj6euqoyCjTKQqqLKdlU3UdOgO+CCvqkIKNMpARdkPSPdB06L4Y3RUv8AEqJZkn1HwgDFzHlQBqR51KoSCU093VYg/NuAbjCqrgV4yVeWAKiO0h3ITl6dY0gXPzCxGxscMHzCqZAhMugIYwvLsNLABhsPEKo/IYXV5tVy/iPM3cKbx9Va2oGw3vYb/TD+JPzBLwZJ5JwWzuADDGzWWJGkLGRhGsjBW0i3dYHfxNt+uPPg/h9Kl42kZVgaYR6SSGkYqXKrp6WWxubdQMeEWcVihwsk4DgBu4d7DSPDY6dri2wwjLcxqqcMIWljDEEgR+IuAdxsdyL4R6zRIm/nnm4BbOC+13C8kNOk0hjJZULID3hrF1+jfUDpcYkzkFMyqgSRZhQip5vOBS9iSpQrspt1DdcRM9bUvEkTmVoktpUx7C2w3tc2+pwuXNKtoeSzzGHSF0aNtI6DYXI+l8M6Z1886kS2TcpmLglYXk+JeFhHBKxXWw0yRhdjp7xUauo6kW+7Sp4Dlj7ryQAIrNJc/JoCltrXOzdQLXBG212VXmtXL+I0zdxk3j/la2oHbe9hcnywVObVkgAd5mAQpvH/ACtYMDtvew3PliIFXzBMlmSeHgaUsVVoncSogABP4gUqzG3cUhx162YC5G7KfIgklN/EjliqGGl0uLjWEPzC4PXChnFYAQHmFyDsm91023tfbSu30x51tfVTOryGVmT5SY7ad77WFuu+JDrNZHPFR8OSnJOAw5qOQ4mVZEiifUBpfmaHSUeDKu/1G4v0xHNwlpj53xEApygYTaWsdTFFGnTe5IP5YYRVFQjMymVWdgzEKRqZW1AnbqG3w9PENdq1cybUV0/hbab3tbTbrv0woqDB3PP6UpYdScScHuz2BjjZrCONpSzSOI1lYKdIt3WB38TbfrhI4MkJAEsJN11i7fww8bSqTtv3UbYeNvPDSPN6xQ4DzgSABu6dwBpHhsdIAuLbDCI8xqlfWrTB7qb6D1RSi+HgrMPscEVMwo+HJe9fkQhpmcsrsXgMbqTpMcqzHobbnlr9sdp2Efj1n9uL95McFV1lVPcSGV9RXblnfRqC7AeAZv1xbHY5wrNTRzTzKUafQFRhZgqajcjwJLdPIfXFFrdFBwcbzH2VtAfEuFysfEBxJwVT1t2YNHMUKc6M2fSeoPgy/Q9PC2J/BjgNcWGWldEgEQVWDdntXAFVBFOiR6B/F0E2N7FHVkAYd1iCCRhnQ8D1SnuUMUZDKe/NHoJAQEkoGa40sAOhDm464tvBjSLW/Zz6qrqWrhqPs9eX/wByYFL35MAKJ0tYvfWVsLWBF/HfHaU1KkaKkaqiKLBVWwA+gGPXBih9Vz8VY1obgjHxkB6gH8sfcGK1JI5K+ke3ByV9I9uF4MEoSOSvpHtwclfSPbheDBKEjkr6R7cHJX0j24XgwShI5K+ke3ByV9I9uF4MEoSOSvpHtwclfSPbheDBKEjkr6R7cHJX0j24XgwShI5K+ke3ByV9I9uF4MEoSOSvpHtwclfSPbheDBKEgRL5D9MLwYMC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59402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13" y="895350"/>
            <a:ext cx="122713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0 Imag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052513"/>
            <a:ext cx="32972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/>
          <p:cNvCxnSpPr/>
          <p:nvPr/>
        </p:nvCxnSpPr>
        <p:spPr>
          <a:xfrm flipH="1">
            <a:off x="971550" y="2349500"/>
            <a:ext cx="756126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5" name="8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765175"/>
            <a:ext cx="1008062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71551" y="3156223"/>
            <a:ext cx="7561262" cy="15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50000"/>
              </a:srgbClr>
            </a:outerShdw>
          </a:effectLst>
        </p:spPr>
        <p:txBody>
          <a:bodyPr wrap="square" lIns="90684" tIns="45354" rIns="90684" bIns="45354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altLang="es-CO" sz="2400" b="1" dirty="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INFORME NACIONAL 2015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altLang="es-CO" sz="2400" b="1" dirty="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Centro de Investigaciones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altLang="es-CO" sz="2400" b="1" dirty="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Oceanográficas e </a:t>
            </a:r>
            <a:r>
              <a:rPr lang="es-CO" altLang="es-CO" sz="2400" b="1" dirty="0" smtClean="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Hidrográficas - CIOH</a:t>
            </a:r>
            <a:endParaRPr lang="es-CO" altLang="es-CO" sz="2400" b="1" dirty="0">
              <a:solidFill>
                <a:schemeClr val="tx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altLang="es-CO" sz="2400" b="1" dirty="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(Servicio Hidrográfico </a:t>
            </a:r>
            <a:r>
              <a:rPr lang="es-CO" altLang="es-CO" sz="2400" b="1" dirty="0" smtClean="0">
                <a:solidFill>
                  <a:schemeClr val="tx2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Nacional de Colombia)</a:t>
            </a:r>
            <a:endParaRPr lang="es-ES" altLang="es-CO" sz="2400" b="1" dirty="0">
              <a:solidFill>
                <a:schemeClr val="tx2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71550" y="5353471"/>
            <a:ext cx="75612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sz="1400" i="1" dirty="0">
                <a:solidFill>
                  <a:srgbClr val="0033CC"/>
                </a:solidFill>
                <a:latin typeface="Bookman Old Style" panose="02050604050505020204" pitchFamily="18" charset="0"/>
              </a:rPr>
              <a:t>XVI Reunión Comisión Hidrográfica Regional del Mar Caribe y Mesoamérica MACHC</a:t>
            </a:r>
            <a:endParaRPr lang="es-CO" i="1" dirty="0"/>
          </a:p>
        </p:txBody>
      </p:sp>
    </p:spTree>
    <p:extLst>
      <p:ext uri="{BB962C8B-B14F-4D97-AF65-F5344CB8AC3E}">
        <p14:creationId xmlns:p14="http://schemas.microsoft.com/office/powerpoint/2010/main" val="90887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graphicFrame>
        <p:nvGraphicFramePr>
          <p:cNvPr id="7" name="3 Tabla"/>
          <p:cNvGraphicFramePr>
            <a:graphicFrameLocks noGrp="1"/>
          </p:cNvGraphicFramePr>
          <p:nvPr/>
        </p:nvGraphicFramePr>
        <p:xfrm>
          <a:off x="909638" y="2133600"/>
          <a:ext cx="6975475" cy="3743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3261"/>
                <a:gridCol w="1366508"/>
                <a:gridCol w="4805706"/>
              </a:tblGrid>
              <a:tr h="3327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Ítem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Nombre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568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CO500246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Puerto Zúñiga.</a:t>
                      </a:r>
                      <a:endParaRPr lang="es-CO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568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CO400418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Aproximación a Isla Cayos de Bajo Nuevo.</a:t>
                      </a:r>
                      <a:endParaRPr lang="es-CO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568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CO400416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Aproximación a  Isla Cayos de Quitasueño.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568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CO400608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Aproximación a Puerto Brisa.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568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CO400615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Punta Gigante a Punta Canoas.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  <a:tr h="568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CO500808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Puerto Brisa.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/>
                </a:tc>
              </a:tr>
            </a:tbl>
          </a:graphicData>
        </a:graphic>
      </p:graphicFrame>
      <p:sp>
        <p:nvSpPr>
          <p:cNvPr id="8" name="Rectángulo 9"/>
          <p:cNvSpPr>
            <a:spLocks noChangeArrowheads="1"/>
          </p:cNvSpPr>
          <p:nvPr/>
        </p:nvSpPr>
        <p:spPr bwMode="auto">
          <a:xfrm>
            <a:off x="361950" y="1196975"/>
            <a:ext cx="7666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3. Cartas electrónicas Caribe</a:t>
            </a:r>
          </a:p>
        </p:txBody>
      </p:sp>
    </p:spTree>
    <p:extLst>
      <p:ext uri="{BB962C8B-B14F-4D97-AF65-F5344CB8AC3E}">
        <p14:creationId xmlns:p14="http://schemas.microsoft.com/office/powerpoint/2010/main" val="14457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638" y="123507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986088"/>
            <a:ext cx="25193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225" y="5229225"/>
            <a:ext cx="18716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817688"/>
            <a:ext cx="494347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5292725" y="4735513"/>
            <a:ext cx="215900" cy="287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ángulo 11"/>
          <p:cNvSpPr/>
          <p:nvPr/>
        </p:nvSpPr>
        <p:spPr>
          <a:xfrm>
            <a:off x="5508625" y="4664075"/>
            <a:ext cx="215900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14" name="4 Tabla"/>
          <p:cNvGraphicFramePr>
            <a:graphicFrameLocks noGrp="1"/>
          </p:cNvGraphicFramePr>
          <p:nvPr/>
        </p:nvGraphicFramePr>
        <p:xfrm>
          <a:off x="107950" y="4679950"/>
          <a:ext cx="4152900" cy="608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228"/>
                <a:gridCol w="813559"/>
                <a:gridCol w="2861113"/>
              </a:tblGrid>
              <a:tr h="1677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Ítem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No.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Nombre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</a:tr>
              <a:tr h="220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CO400514</a:t>
                      </a:r>
                      <a:endParaRPr lang="es-CO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Isla </a:t>
                      </a:r>
                      <a:r>
                        <a:rPr lang="es-CO" sz="1100" dirty="0" err="1">
                          <a:effectLst/>
                        </a:rPr>
                        <a:t>Carauma</a:t>
                      </a:r>
                      <a:r>
                        <a:rPr lang="es-CO" sz="1100" dirty="0">
                          <a:effectLst/>
                        </a:rPr>
                        <a:t> a Punta Mulatos.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0" marR="68590" marT="0" marB="0"/>
                </a:tc>
              </a:tr>
              <a:tr h="220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CO400515</a:t>
                      </a:r>
                      <a:endParaRPr lang="es-CO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0" marR="68590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Punta Mulatos a Pasacaballos.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0" marR="68590" marT="0" marB="0"/>
                </a:tc>
              </a:tr>
            </a:tbl>
          </a:graphicData>
        </a:graphic>
      </p:graphicFrame>
      <p:cxnSp>
        <p:nvCxnSpPr>
          <p:cNvPr id="15" name="Conector recto de flecha 14"/>
          <p:cNvCxnSpPr>
            <a:endCxn id="12" idx="3"/>
          </p:cNvCxnSpPr>
          <p:nvPr/>
        </p:nvCxnSpPr>
        <p:spPr>
          <a:xfrm flipV="1">
            <a:off x="3983038" y="4806950"/>
            <a:ext cx="1741487" cy="134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3983038" y="4929188"/>
            <a:ext cx="1466850" cy="165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21"/>
          <p:cNvSpPr>
            <a:spLocks noChangeArrowheads="1"/>
          </p:cNvSpPr>
          <p:nvPr/>
        </p:nvSpPr>
        <p:spPr bwMode="auto">
          <a:xfrm>
            <a:off x="-108520" y="862930"/>
            <a:ext cx="76660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3. Cartas electrónicas Pacífico</a:t>
            </a:r>
          </a:p>
        </p:txBody>
      </p:sp>
      <p:sp>
        <p:nvSpPr>
          <p:cNvPr id="18" name="Rectángulo 22"/>
          <p:cNvSpPr>
            <a:spLocks noChangeArrowheads="1"/>
          </p:cNvSpPr>
          <p:nvPr/>
        </p:nvSpPr>
        <p:spPr bwMode="auto">
          <a:xfrm>
            <a:off x="-241300" y="4186238"/>
            <a:ext cx="15843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>
                <a:solidFill>
                  <a:srgbClr val="0033CC"/>
                </a:solidFill>
                <a:latin typeface="Bookman Old Style" panose="02050604050505020204" pitchFamily="18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1458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graphicFrame>
        <p:nvGraphicFramePr>
          <p:cNvPr id="19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11855"/>
              </p:ext>
            </p:extLst>
          </p:nvPr>
        </p:nvGraphicFramePr>
        <p:xfrm>
          <a:off x="1043954" y="1689132"/>
          <a:ext cx="7056438" cy="4548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586"/>
                <a:gridCol w="1382366"/>
                <a:gridCol w="4861486"/>
              </a:tblGrid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Ítem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Nombre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407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Puerto Colombia a Santa Marta.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612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Aproximación a Barranquilla.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Río Magdalena.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80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Río Magdalena (Puente Laureano Gómez a Puerto </a:t>
                      </a:r>
                      <a:r>
                        <a:rPr lang="es-CO" sz="1200" dirty="0" err="1">
                          <a:effectLst/>
                        </a:rPr>
                        <a:t>Pinsa</a:t>
                      </a:r>
                      <a:r>
                        <a:rPr lang="es-CO" sz="1200" dirty="0">
                          <a:effectLst/>
                        </a:rPr>
                        <a:t>).</a:t>
                      </a:r>
                      <a:endParaRPr lang="es-CO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244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Taganga a Punta Barro Blanco.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804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de Santa Marta.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245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Ciénaga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409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Bajo Tortugilla a Punta Canoas.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9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616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Punta Comisario a Punta Gigante.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262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de Cartagena.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263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interna de Cartagena.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264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Entrada a la bahía de Cartagena.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833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Canal de acceso a la bahía de Cartagena.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410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Isla Fuerte a Punta Comisario.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618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Golfo de Morrosquillo.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626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Archipiélago de San Bernardo.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17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265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Aproximación a Coveñas y Santiago de Tolú.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625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Colombia.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19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231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Cabo de La Vela.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  <a:tr h="213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20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280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Cabo Tiburón a Isla Terrón de Azúcar.</a:t>
                      </a:r>
                      <a:endParaRPr lang="es-CO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7" marR="68587" marT="0" marB="0"/>
                </a:tc>
              </a:tr>
            </a:tbl>
          </a:graphicData>
        </a:graphic>
      </p:graphicFrame>
      <p:sp>
        <p:nvSpPr>
          <p:cNvPr id="20" name="Rectángulo 4"/>
          <p:cNvSpPr>
            <a:spLocks noChangeArrowheads="1"/>
          </p:cNvSpPr>
          <p:nvPr/>
        </p:nvSpPr>
        <p:spPr bwMode="auto">
          <a:xfrm>
            <a:off x="245442" y="968407"/>
            <a:ext cx="76660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>
                <a:solidFill>
                  <a:srgbClr val="0033CC"/>
                </a:solidFill>
                <a:latin typeface="Bookman Old Style" panose="02050604050505020204" pitchFamily="18" charset="0"/>
              </a:rPr>
              <a:t>3. Cartas náuticas. Actualizaciones Caribe</a:t>
            </a:r>
          </a:p>
        </p:txBody>
      </p:sp>
    </p:spTree>
    <p:extLst>
      <p:ext uri="{BB962C8B-B14F-4D97-AF65-F5344CB8AC3E}">
        <p14:creationId xmlns:p14="http://schemas.microsoft.com/office/powerpoint/2010/main" val="26109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graphicFrame>
        <p:nvGraphicFramePr>
          <p:cNvPr id="5" name="1 Tabla"/>
          <p:cNvGraphicFramePr>
            <a:graphicFrameLocks noGrp="1"/>
          </p:cNvGraphicFramePr>
          <p:nvPr/>
        </p:nvGraphicFramePr>
        <p:xfrm>
          <a:off x="1116013" y="2060575"/>
          <a:ext cx="6911975" cy="3529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5951"/>
                <a:gridCol w="1354065"/>
                <a:gridCol w="4761959"/>
              </a:tblGrid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Ítem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Nombre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21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306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</a:rPr>
                        <a:t>Río San Juan a Boca Yurumanguí.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de Buenaventura.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23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730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Puerto de Buenaventura.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150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Málaga.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302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Golfo de Tribugá.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107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>
                          <a:effectLst/>
                        </a:rPr>
                        <a:t>Bahía de Cupica a Chirichiri.</a:t>
                      </a:r>
                      <a:endParaRPr lang="es-CO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27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109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Aproximación a Bahía Solano.</a:t>
                      </a:r>
                      <a:endParaRPr lang="es-CO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  <a:tr h="39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28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116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s-CO" sz="1200" dirty="0">
                          <a:effectLst/>
                        </a:rPr>
                        <a:t>Bahía Solano.</a:t>
                      </a:r>
                      <a:endParaRPr lang="es-CO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  <p:sp>
        <p:nvSpPr>
          <p:cNvPr id="6" name="Rectángulo 4"/>
          <p:cNvSpPr>
            <a:spLocks noChangeArrowheads="1"/>
          </p:cNvSpPr>
          <p:nvPr/>
        </p:nvSpPr>
        <p:spPr bwMode="auto">
          <a:xfrm>
            <a:off x="579438" y="1196975"/>
            <a:ext cx="76644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>
                <a:solidFill>
                  <a:srgbClr val="0033CC"/>
                </a:solidFill>
                <a:latin typeface="Bookman Old Style" panose="02050604050505020204" pitchFamily="18" charset="0"/>
              </a:rPr>
              <a:t>3. Cartas náuticas. Actualizaciones Pacífico</a:t>
            </a:r>
          </a:p>
        </p:txBody>
      </p:sp>
    </p:spTree>
    <p:extLst>
      <p:ext uri="{BB962C8B-B14F-4D97-AF65-F5344CB8AC3E}">
        <p14:creationId xmlns:p14="http://schemas.microsoft.com/office/powerpoint/2010/main" val="414810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0" y="598488"/>
            <a:ext cx="47164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>
                <a:solidFill>
                  <a:srgbClr val="0033CC"/>
                </a:solidFill>
                <a:latin typeface="Bookman Old Style" panose="02050604050505020204" pitchFamily="18" charset="0"/>
              </a:rPr>
              <a:t>4. Nuevas Publicaciones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-323850" y="1358900"/>
            <a:ext cx="5176838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Derrotero Digital.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COL001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Listado de luces y Ayudas a la Navegación.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Atlas Oceanográfico de Colombia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Boletín Científico</a:t>
            </a:r>
          </a:p>
          <a:p>
            <a:pPr marL="800100" lvl="1" indent="-342900"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Atlas Geomorfológico </a:t>
            </a:r>
          </a:p>
          <a:p>
            <a:pPr lvl="1" algn="just" fontAlgn="auto">
              <a:spcAft>
                <a:spcPts val="0"/>
              </a:spcAft>
              <a:defRPr/>
            </a:pPr>
            <a:endParaRPr lang="es-CO" sz="2000" dirty="0">
              <a:solidFill>
                <a:srgbClr val="0033CC"/>
              </a:solidFill>
              <a:latin typeface="Bookman Old Style" panose="02050604050505020204" pitchFamily="18" charset="0"/>
            </a:endParaRPr>
          </a:p>
          <a:p>
            <a:pPr lvl="1" algn="just" fontAlgn="auto">
              <a:spcAft>
                <a:spcPts val="0"/>
              </a:spcAft>
              <a:defRPr/>
            </a:pPr>
            <a:endParaRPr lang="es-CO" sz="2000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4005263"/>
            <a:ext cx="280193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2" y="2717800"/>
            <a:ext cx="197326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6413" y="4014788"/>
            <a:ext cx="21796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813" y="4014788"/>
            <a:ext cx="1755775" cy="250031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Imagen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25" y="4025900"/>
            <a:ext cx="19431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813" y="1277938"/>
            <a:ext cx="2030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953" y="1340693"/>
            <a:ext cx="19875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03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62314"/>
            <a:ext cx="3816424" cy="3273359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18" name="Rectángulo 4"/>
          <p:cNvSpPr>
            <a:spLocks noChangeArrowheads="1"/>
          </p:cNvSpPr>
          <p:nvPr/>
        </p:nvSpPr>
        <p:spPr bwMode="auto">
          <a:xfrm>
            <a:off x="220762" y="620688"/>
            <a:ext cx="17589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>
                <a:solidFill>
                  <a:srgbClr val="0033CC"/>
                </a:solidFill>
                <a:latin typeface="Bookman Old Style" panose="02050604050505020204" pitchFamily="18" charset="0"/>
              </a:rPr>
              <a:t>5. MSI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657725" y="1472332"/>
            <a:ext cx="4149725" cy="3540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Las ayudas a la navegación de Colombia están de acuerdo a los estándares de IALA, organización a la cual se pertenece.</a:t>
            </a:r>
          </a:p>
          <a:p>
            <a:pPr>
              <a:defRPr/>
            </a:pPr>
            <a:endParaRPr lang="es-CO" sz="1400" b="1" dirty="0">
              <a:latin typeface="Bookman Old Style" panose="02050604050505020204" pitchFamily="18" charset="0"/>
            </a:endParaRPr>
          </a:p>
          <a:p>
            <a:pPr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Con la información náutica producida se apoya a:</a:t>
            </a:r>
          </a:p>
          <a:p>
            <a:pPr>
              <a:defRPr/>
            </a:pPr>
            <a:endParaRPr lang="es-CO" sz="1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Capitanías de Puerto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Estaciones de Guardacostas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Escuelas de superficie de la Armada Nacional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Unidades mayores de superficie y submarinas de la Armada Nacional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Academias de Oficiales y Suboficiales de la Armada Nacional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latin typeface="Bookman Old Style" panose="02050604050505020204" pitchFamily="18" charset="0"/>
              </a:rPr>
              <a:t>Entidades gubernamentales</a:t>
            </a:r>
            <a:endParaRPr lang="es-CO" sz="2000" b="1" dirty="0">
              <a:latin typeface="Bookman Old Style" panose="02050604050505020204" pitchFamily="18" charset="0"/>
            </a:endParaRPr>
          </a:p>
        </p:txBody>
      </p:sp>
      <p:pic>
        <p:nvPicPr>
          <p:cNvPr id="20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4147269"/>
            <a:ext cx="192563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6850" y="4147269"/>
            <a:ext cx="17637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9"/>
          <p:cNvSpPr>
            <a:spLocks noChangeArrowheads="1"/>
          </p:cNvSpPr>
          <p:nvPr/>
        </p:nvSpPr>
        <p:spPr bwMode="auto">
          <a:xfrm>
            <a:off x="4741863" y="5282332"/>
            <a:ext cx="41513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CO" sz="1400" b="1">
                <a:latin typeface="Bookman Old Style" panose="02050604050505020204" pitchFamily="18" charset="0"/>
              </a:rPr>
              <a:t>EN FASE DE IMPLEMENTACIÓN EL SISTEMA NAVTEX Y LA GESTIÓN PARA ASUMIR LA RESPONSABILIDAD DE NAVAREA Y METAREA</a:t>
            </a:r>
            <a:endParaRPr lang="es-CO" sz="2000" b="1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0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pic>
        <p:nvPicPr>
          <p:cNvPr id="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884957"/>
            <a:ext cx="8802687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16598"/>
              </p:ext>
            </p:extLst>
          </p:nvPr>
        </p:nvGraphicFramePr>
        <p:xfrm>
          <a:off x="2268538" y="910357"/>
          <a:ext cx="4811712" cy="14843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12301"/>
                <a:gridCol w="895274"/>
                <a:gridCol w="1224073"/>
                <a:gridCol w="1080064"/>
              </a:tblGrid>
              <a:tr h="3180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A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B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C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</a:tr>
              <a:tr h="583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Profundidades &lt; 200m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dirty="0" smtClean="0">
                          <a:solidFill>
                            <a:schemeClr val="tx1"/>
                          </a:solidFill>
                          <a:effectLst/>
                        </a:rPr>
                        <a:t>96,7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chemeClr val="tx1"/>
                          </a:solidFill>
                          <a:effectLst/>
                        </a:rPr>
                        <a:t>3,3</a:t>
                      </a:r>
                      <a:endParaRPr lang="es-CO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</a:tr>
              <a:tr h="5831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Profundidades &gt; 200m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dirty="0" smtClean="0">
                          <a:solidFill>
                            <a:schemeClr val="tx1"/>
                          </a:solidFill>
                          <a:effectLst/>
                        </a:rPr>
                        <a:t>33,2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14,4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0" dirty="0" smtClean="0">
                          <a:solidFill>
                            <a:schemeClr val="tx1"/>
                          </a:solidFill>
                          <a:effectLst/>
                        </a:rPr>
                        <a:t>52,4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601" marR="68601" marT="0" marB="0"/>
                </a:tc>
              </a:tr>
            </a:tbl>
          </a:graphicData>
        </a:graphic>
      </p:graphicFrame>
      <p:sp>
        <p:nvSpPr>
          <p:cNvPr id="11" name="Rectángulo 5"/>
          <p:cNvSpPr>
            <a:spLocks noChangeArrowheads="1"/>
          </p:cNvSpPr>
          <p:nvPr/>
        </p:nvSpPr>
        <p:spPr bwMode="auto">
          <a:xfrm>
            <a:off x="-252536" y="476672"/>
            <a:ext cx="2238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6. C-55.</a:t>
            </a:r>
          </a:p>
        </p:txBody>
      </p:sp>
      <p:pic>
        <p:nvPicPr>
          <p:cNvPr id="12" name="Gráfico 1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3853582"/>
            <a:ext cx="37020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áfico 1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3853582"/>
            <a:ext cx="3563938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8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graphicFrame>
        <p:nvGraphicFramePr>
          <p:cNvPr id="19" name="1 Tabla"/>
          <p:cNvGraphicFramePr>
            <a:graphicFrameLocks noGrp="1"/>
          </p:cNvGraphicFramePr>
          <p:nvPr/>
        </p:nvGraphicFramePr>
        <p:xfrm>
          <a:off x="3424238" y="2565400"/>
          <a:ext cx="5530851" cy="18907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05146"/>
                <a:gridCol w="284780"/>
                <a:gridCol w="357804"/>
                <a:gridCol w="593959"/>
                <a:gridCol w="1989162"/>
              </a:tblGrid>
              <a:tr h="346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Servicio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Sí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No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Parcial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Observaciones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</a:tr>
              <a:tr h="378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AVISOS LOCALES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</a:tr>
              <a:tr h="378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AVISOS COSTEROS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</a:tr>
              <a:tr h="4081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AVISOS NAVAREA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En alianza con USA Área </a:t>
                      </a:r>
                      <a:r>
                        <a:rPr lang="es-ES" sz="1200" dirty="0" smtClean="0">
                          <a:effectLst/>
                        </a:rPr>
                        <a:t>IV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</a:tr>
              <a:tr h="378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INFORMACION  SOBRE  PUERTOS 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/>
                </a:tc>
              </a:tr>
            </a:tbl>
          </a:graphicData>
        </a:graphic>
      </p:graphicFrame>
      <p:graphicFrame>
        <p:nvGraphicFramePr>
          <p:cNvPr id="20" name="5 Tabla"/>
          <p:cNvGraphicFramePr>
            <a:graphicFrameLocks noGrp="1"/>
          </p:cNvGraphicFramePr>
          <p:nvPr/>
        </p:nvGraphicFramePr>
        <p:xfrm>
          <a:off x="447675" y="4503738"/>
          <a:ext cx="5929313" cy="19986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88180"/>
                <a:gridCol w="310221"/>
                <a:gridCol w="394365"/>
                <a:gridCol w="672518"/>
                <a:gridCol w="3364029"/>
              </a:tblGrid>
              <a:tr h="245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Servicio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Sí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No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Parcial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Observaciones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80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Plan Principal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 proceso de edición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3431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Zona A1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 cubre el </a:t>
                      </a:r>
                      <a:r>
                        <a:rPr lang="es-ES" sz="1400" dirty="0" smtClean="0">
                          <a:effectLst/>
                        </a:rPr>
                        <a:t>70 </a:t>
                      </a:r>
                      <a:r>
                        <a:rPr lang="es-ES" sz="1400" dirty="0">
                          <a:effectLst/>
                        </a:rPr>
                        <a:t>% </a:t>
                      </a:r>
                      <a:r>
                        <a:rPr lang="es-ES" sz="1400" dirty="0" smtClean="0">
                          <a:effectLst/>
                        </a:rPr>
                        <a:t>aproximadamente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880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Zona A2</a:t>
                      </a:r>
                      <a:r>
                        <a:rPr lang="es-ES_tradnl" sz="1400" baseline="30000">
                          <a:effectLst/>
                        </a:rPr>
                        <a:t>3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 cubre un </a:t>
                      </a:r>
                      <a:r>
                        <a:rPr lang="es-ES" sz="1400" dirty="0" smtClean="0">
                          <a:effectLst/>
                        </a:rPr>
                        <a:t>90 </a:t>
                      </a:r>
                      <a:r>
                        <a:rPr lang="es-ES" sz="1400" dirty="0">
                          <a:effectLst/>
                        </a:rPr>
                        <a:t>% </a:t>
                      </a:r>
                      <a:r>
                        <a:rPr lang="es-ES" sz="1400" dirty="0" smtClean="0">
                          <a:effectLst/>
                        </a:rPr>
                        <a:t>aproximadamente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80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Zona A3</a:t>
                      </a:r>
                      <a:r>
                        <a:rPr lang="es-ES_tradnl" sz="1400" baseline="30000">
                          <a:effectLst/>
                        </a:rPr>
                        <a:t>3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80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NAVTEX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Se espera que en el 2017 se cubra el 100 %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805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</a:rPr>
                        <a:t>SafetyNET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X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</a:tbl>
          </a:graphicData>
        </a:graphic>
      </p:graphicFrame>
      <p:sp>
        <p:nvSpPr>
          <p:cNvPr id="21" name="Rectángulo 11"/>
          <p:cNvSpPr>
            <a:spLocks noChangeArrowheads="1"/>
          </p:cNvSpPr>
          <p:nvPr/>
        </p:nvSpPr>
        <p:spPr bwMode="auto">
          <a:xfrm>
            <a:off x="-324544" y="537754"/>
            <a:ext cx="9036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6. C-55. </a:t>
            </a:r>
            <a:r>
              <a:rPr lang="es-CO" altLang="es-CO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Actualizada </a:t>
            </a:r>
            <a:r>
              <a:rPr lang="es-CO" altLang="es-CO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a </a:t>
            </a:r>
            <a:r>
              <a:rPr lang="es-CO" altLang="es-CO" sz="20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Diciembre de </a:t>
            </a:r>
            <a:r>
              <a:rPr lang="es-CO" altLang="es-CO" sz="20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2015</a:t>
            </a:r>
          </a:p>
        </p:txBody>
      </p:sp>
      <p:graphicFrame>
        <p:nvGraphicFramePr>
          <p:cNvPr id="22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14560"/>
              </p:ext>
            </p:extLst>
          </p:nvPr>
        </p:nvGraphicFramePr>
        <p:xfrm>
          <a:off x="395288" y="908050"/>
          <a:ext cx="4897437" cy="16827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15515"/>
                <a:gridCol w="446779"/>
                <a:gridCol w="261009"/>
                <a:gridCol w="574134"/>
              </a:tblGrid>
              <a:tr h="210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Objetivo/Escala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</a:tr>
              <a:tr h="2103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Pasaje Offshore/Pequeña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</a:tr>
              <a:tr h="2103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Recalada y Pasaje Costero/Media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+mn-lt"/>
                          <a:ea typeface="+mn-ea"/>
                        </a:rPr>
                        <a:t>100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</a:tr>
              <a:tr h="2103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Aproches y Puertos/Grande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90.4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+mn-lt"/>
                          <a:ea typeface="+mn-ea"/>
                        </a:rPr>
                        <a:t>9,4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</a:tr>
              <a:tr h="420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Porcentaje del Grupo A que muestra las profundidades en metros.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</a:tr>
              <a:tr h="4206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Porcentaje del Grupo “A” referido a un datum </a:t>
                      </a:r>
                      <a:r>
                        <a:rPr lang="es-ES_tradnl" sz="1200" dirty="0" err="1">
                          <a:effectLst/>
                        </a:rPr>
                        <a:t>satelitario</a:t>
                      </a:r>
                      <a:r>
                        <a:rPr lang="es-ES_tradnl" sz="1200" dirty="0">
                          <a:effectLst/>
                        </a:rPr>
                        <a:t>.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CO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CO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26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7" name="25 Rectángulo"/>
          <p:cNvSpPr/>
          <p:nvPr/>
        </p:nvSpPr>
        <p:spPr>
          <a:xfrm>
            <a:off x="282363" y="1096417"/>
            <a:ext cx="42862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Levantamientos Fluviales</a:t>
            </a:r>
            <a:endParaRPr lang="es-CO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63" y="1772816"/>
            <a:ext cx="3281525" cy="4465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3" y="1384071"/>
            <a:ext cx="3486671" cy="305304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0852" y="2132856"/>
            <a:ext cx="2919300" cy="30006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CuadroTexto"/>
          <p:cNvSpPr txBox="1">
            <a:spLocks noChangeArrowheads="1"/>
          </p:cNvSpPr>
          <p:nvPr/>
        </p:nvSpPr>
        <p:spPr bwMode="auto">
          <a:xfrm>
            <a:off x="5076056" y="5385395"/>
            <a:ext cx="3868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CO" altLang="es-CO" sz="1800" dirty="0">
                <a:latin typeface="Bookman Old Style" panose="02050604050505020204" pitchFamily="18" charset="0"/>
              </a:rPr>
              <a:t>Levantamiento hidrográfico  con sistema Monohaz </a:t>
            </a:r>
            <a:r>
              <a:rPr lang="es-CO" altLang="es-CO" sz="1800" b="1" dirty="0">
                <a:latin typeface="Bookman Old Style" panose="02050604050505020204" pitchFamily="18" charset="0"/>
              </a:rPr>
              <a:t>Canal de acceso a Barranquilla. </a:t>
            </a:r>
          </a:p>
        </p:txBody>
      </p:sp>
      <p:sp>
        <p:nvSpPr>
          <p:cNvPr id="12" name="Rectángulo 8"/>
          <p:cNvSpPr>
            <a:spLocks noChangeArrowheads="1"/>
          </p:cNvSpPr>
          <p:nvPr/>
        </p:nvSpPr>
        <p:spPr bwMode="auto">
          <a:xfrm>
            <a:off x="-100014" y="576486"/>
            <a:ext cx="366390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</p:spTree>
    <p:extLst>
      <p:ext uri="{BB962C8B-B14F-4D97-AF65-F5344CB8AC3E}">
        <p14:creationId xmlns:p14="http://schemas.microsoft.com/office/powerpoint/2010/main" val="21319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498475" y="1146622"/>
            <a:ext cx="36417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CO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SSS. Aplicaciones</a:t>
            </a:r>
          </a:p>
          <a:p>
            <a:pPr algn="ctr" eaLnBrk="1" hangingPunct="1">
              <a:defRPr/>
            </a:pPr>
            <a:endParaRPr lang="es-CO" sz="2800" b="1" dirty="0">
              <a:cs typeface="Arial" charset="0"/>
            </a:endParaRPr>
          </a:p>
        </p:txBody>
      </p:sp>
      <p:pic>
        <p:nvPicPr>
          <p:cNvPr id="15" name="Picture 8" descr="http://www.jwfishers.com/graphics/pipeconcret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313913"/>
            <a:ext cx="3207774" cy="26432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Picture 2" descr="C:\Documents and Settings\Richard.Guzman\Escritorio\colombia2010-sss-wreck.g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" r="-681" b="9202"/>
          <a:stretch>
            <a:fillRect/>
          </a:stretch>
        </p:blipFill>
        <p:spPr bwMode="auto">
          <a:xfrm>
            <a:off x="384463" y="1938363"/>
            <a:ext cx="3888432" cy="30015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Picture 3" descr="K:\SSS\pa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540" y="4026595"/>
            <a:ext cx="3036366" cy="24987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7 CuadroTexto"/>
          <p:cNvSpPr txBox="1">
            <a:spLocks noChangeArrowheads="1"/>
          </p:cNvSpPr>
          <p:nvPr/>
        </p:nvSpPr>
        <p:spPr bwMode="auto">
          <a:xfrm>
            <a:off x="5232400" y="1837185"/>
            <a:ext cx="3876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CO" altLang="es-CO" sz="2000" b="1">
                <a:latin typeface="Bookman Old Style" panose="02050604050505020204" pitchFamily="18" charset="0"/>
              </a:rPr>
              <a:t>Búsqueda y reconocimiento </a:t>
            </a:r>
          </a:p>
        </p:txBody>
      </p:sp>
      <p:sp>
        <p:nvSpPr>
          <p:cNvPr id="19" name="Rectángulo 14"/>
          <p:cNvSpPr>
            <a:spLocks noChangeArrowheads="1"/>
          </p:cNvSpPr>
          <p:nvPr/>
        </p:nvSpPr>
        <p:spPr bwMode="auto">
          <a:xfrm>
            <a:off x="-36514" y="522735"/>
            <a:ext cx="34563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sp>
        <p:nvSpPr>
          <p:cNvPr id="20" name="10 Rectángulo"/>
          <p:cNvSpPr>
            <a:spLocks noChangeArrowheads="1"/>
          </p:cNvSpPr>
          <p:nvPr/>
        </p:nvSpPr>
        <p:spPr bwMode="auto">
          <a:xfrm>
            <a:off x="363538" y="5309047"/>
            <a:ext cx="229235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2000" b="1">
                <a:latin typeface="Bookman Old Style" panose="02050604050505020204" pitchFamily="18" charset="0"/>
              </a:rPr>
              <a:t>Identificación</a:t>
            </a:r>
            <a:r>
              <a:rPr lang="en-US" altLang="es-CO" sz="2000" b="1">
                <a:latin typeface="Bookman Old Style" panose="02050604050505020204" pitchFamily="18" charset="0"/>
              </a:rPr>
              <a:t> y verificación de </a:t>
            </a:r>
            <a:r>
              <a:rPr lang="es-ES" altLang="es-CO" sz="2000" b="1">
                <a:latin typeface="Bookman Old Style" panose="02050604050505020204" pitchFamily="18" charset="0"/>
              </a:rPr>
              <a:t>objetos</a:t>
            </a:r>
          </a:p>
        </p:txBody>
      </p:sp>
      <p:sp>
        <p:nvSpPr>
          <p:cNvPr id="21" name="12 Rectángulo"/>
          <p:cNvSpPr>
            <a:spLocks noChangeArrowheads="1"/>
          </p:cNvSpPr>
          <p:nvPr/>
        </p:nvSpPr>
        <p:spPr bwMode="auto">
          <a:xfrm>
            <a:off x="6381750" y="5431285"/>
            <a:ext cx="2428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2400" b="1">
                <a:latin typeface="Bookman Old Style" panose="02050604050505020204" pitchFamily="18" charset="0"/>
              </a:rPr>
              <a:t>Arqueología  submarina</a:t>
            </a:r>
          </a:p>
        </p:txBody>
      </p:sp>
    </p:spTree>
    <p:extLst>
      <p:ext uri="{BB962C8B-B14F-4D97-AF65-F5344CB8AC3E}">
        <p14:creationId xmlns:p14="http://schemas.microsoft.com/office/powerpoint/2010/main" val="16135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11560" y="817548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E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AGENDA</a:t>
            </a:r>
            <a:endParaRPr lang="es-ES" sz="2800" dirty="0">
              <a:solidFill>
                <a:schemeClr val="tx2"/>
              </a:solidFill>
            </a:endParaRPr>
          </a:p>
        </p:txBody>
      </p:sp>
      <p:sp>
        <p:nvSpPr>
          <p:cNvPr id="9" name="Rectángulo 3"/>
          <p:cNvSpPr>
            <a:spLocks noChangeArrowheads="1"/>
          </p:cNvSpPr>
          <p:nvPr/>
        </p:nvSpPr>
        <p:spPr bwMode="auto">
          <a:xfrm>
            <a:off x="179513" y="1556792"/>
            <a:ext cx="6408711" cy="47089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Oficina Hidrográfica </a:t>
            </a:r>
            <a:r>
              <a:rPr lang="es-CO" altLang="es-CO" sz="2000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Nacional</a:t>
            </a:r>
            <a:endParaRPr lang="es-CO" altLang="es-CO" sz="2000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Levantamientos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Nuevas cartas &amp; actualizaciones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Nuevas publicaciones &amp; actualizaciones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MSI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C-55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Fortalecimiento de capacidades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Actividades oceanográficas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Otras actividades</a:t>
            </a:r>
          </a:p>
          <a:p>
            <a:pPr lvl="1" algn="just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es-CO" altLang="es-CO" sz="2000" dirty="0">
                <a:solidFill>
                  <a:schemeClr val="tx2"/>
                </a:solidFill>
                <a:latin typeface="Bookman Old Style" panose="02050604050505020204" pitchFamily="18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9079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11" name="Rectángulo 14"/>
          <p:cNvSpPr>
            <a:spLocks noChangeArrowheads="1"/>
          </p:cNvSpPr>
          <p:nvPr/>
        </p:nvSpPr>
        <p:spPr bwMode="auto">
          <a:xfrm>
            <a:off x="5184" y="863714"/>
            <a:ext cx="331236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sp>
        <p:nvSpPr>
          <p:cNvPr id="12" name="10 Rectángulo"/>
          <p:cNvSpPr>
            <a:spLocks noChangeArrowheads="1"/>
          </p:cNvSpPr>
          <p:nvPr/>
        </p:nvSpPr>
        <p:spPr bwMode="auto">
          <a:xfrm>
            <a:off x="415925" y="5075238"/>
            <a:ext cx="8516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s-CO" sz="2000" dirty="0">
                <a:solidFill>
                  <a:srgbClr val="0033CC"/>
                </a:solidFill>
                <a:latin typeface="Bookman Old Style" panose="02050604050505020204" pitchFamily="18" charset="0"/>
              </a:rPr>
              <a:t>Con el apoyo de Aviación Naval para el desplazamiento del personal, Buceo y Salvamento para la delimitación del lugar, la Infantería de Marina como apoyo terrestre y el CIOH, se logró localizar embarcación sumergida en el río Meta</a:t>
            </a:r>
          </a:p>
        </p:txBody>
      </p:sp>
      <p:pic>
        <p:nvPicPr>
          <p:cNvPr id="22" name="Imagen 18" descr="http://www.cioh.org.co/images/img_2015/08/28/n2/ima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2663" y="908720"/>
            <a:ext cx="5410200" cy="415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17" descr="http://www.cioh.org.co/images/img_2015/08/28/n2/ima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2060848"/>
            <a:ext cx="4081463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07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pic>
        <p:nvPicPr>
          <p:cNvPr id="22" name="Picture 2" descr="https://www.dimar.mil.co/sites/default/files/contra_porta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7172"/>
            <a:ext cx="9144000" cy="59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791706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</p:spTree>
    <p:extLst>
      <p:ext uri="{BB962C8B-B14F-4D97-AF65-F5344CB8AC3E}">
        <p14:creationId xmlns:p14="http://schemas.microsoft.com/office/powerpoint/2010/main" val="30184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pic>
        <p:nvPicPr>
          <p:cNvPr id="7" name="17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113" y="4005263"/>
            <a:ext cx="4465637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15 Grupo"/>
          <p:cNvGrpSpPr>
            <a:grpSpLocks/>
          </p:cNvGrpSpPr>
          <p:nvPr/>
        </p:nvGrpSpPr>
        <p:grpSpPr bwMode="auto">
          <a:xfrm>
            <a:off x="4613275" y="765175"/>
            <a:ext cx="4495800" cy="3527425"/>
            <a:chOff x="1259632" y="1484784"/>
            <a:chExt cx="5832648" cy="5205104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484784"/>
              <a:ext cx="5832648" cy="3234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9 Triángulo isósceles"/>
            <p:cNvSpPr/>
            <p:nvPr/>
          </p:nvSpPr>
          <p:spPr>
            <a:xfrm>
              <a:off x="5143945" y="4305191"/>
              <a:ext cx="170943" cy="1309476"/>
            </a:xfrm>
            <a:prstGeom prst="triangl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4" name="10 Triángulo isósceles"/>
            <p:cNvSpPr/>
            <p:nvPr/>
          </p:nvSpPr>
          <p:spPr>
            <a:xfrm>
              <a:off x="4662010" y="4312220"/>
              <a:ext cx="177121" cy="1386778"/>
            </a:xfrm>
            <a:prstGeom prst="triangle">
              <a:avLst/>
            </a:prstGeom>
            <a:noFill/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5" name="11 Triángulo isósceles"/>
            <p:cNvSpPr/>
            <p:nvPr/>
          </p:nvSpPr>
          <p:spPr>
            <a:xfrm>
              <a:off x="4839131" y="4312220"/>
              <a:ext cx="261564" cy="2377668"/>
            </a:xfrm>
            <a:prstGeom prst="triangle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  <p:sp>
          <p:nvSpPr>
            <p:cNvPr id="16" name="14 Triángulo isósceles"/>
            <p:cNvSpPr/>
            <p:nvPr/>
          </p:nvSpPr>
          <p:spPr>
            <a:xfrm>
              <a:off x="3478141" y="4313192"/>
              <a:ext cx="1646623" cy="1785288"/>
            </a:xfrm>
            <a:prstGeom prst="triangle">
              <a:avLst/>
            </a:prstGeom>
            <a:scene3d>
              <a:camera prst="isometricOffAxis1Lef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>
                <a:solidFill>
                  <a:prstClr val="white"/>
                </a:solidFill>
              </a:endParaRPr>
            </a:p>
          </p:txBody>
        </p:sp>
      </p:grpSp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212949" y="3285207"/>
            <a:ext cx="58658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SISTEMA MULTIHAZ EM 302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SISTEMA  MONOHAZ EA 600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PERFILADOR DE SUB-FONDO MARINO SBP 300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600" dirty="0">
                <a:solidFill>
                  <a:srgbClr val="000000"/>
                </a:solidFill>
                <a:latin typeface="Bookman Old Style" panose="02050604050505020204" pitchFamily="18" charset="0"/>
              </a:rPr>
              <a:t>CORRENTÓMETRO ADCP (5KLP)</a:t>
            </a:r>
          </a:p>
        </p:txBody>
      </p:sp>
      <p:sp>
        <p:nvSpPr>
          <p:cNvPr id="18" name="2 Rectángulo"/>
          <p:cNvSpPr/>
          <p:nvPr/>
        </p:nvSpPr>
        <p:spPr>
          <a:xfrm>
            <a:off x="141288" y="1412776"/>
            <a:ext cx="50736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ARC “</a:t>
            </a: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PROVIDENCIA</a:t>
            </a: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” Y ARC “MALPELO”</a:t>
            </a:r>
          </a:p>
        </p:txBody>
      </p:sp>
      <p:sp>
        <p:nvSpPr>
          <p:cNvPr id="19" name="12 CuadroTexto"/>
          <p:cNvSpPr txBox="1">
            <a:spLocks noChangeArrowheads="1"/>
          </p:cNvSpPr>
          <p:nvPr/>
        </p:nvSpPr>
        <p:spPr bwMode="auto">
          <a:xfrm>
            <a:off x="217488" y="5291485"/>
            <a:ext cx="4210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600">
                <a:solidFill>
                  <a:srgbClr val="000000"/>
                </a:solidFill>
                <a:latin typeface="Bookman Old Style" panose="02050604050505020204" pitchFamily="18" charset="0"/>
              </a:rPr>
              <a:t>SISTEMA MULTIHAZ ATLAS MD-2-30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600">
                <a:solidFill>
                  <a:srgbClr val="000000"/>
                </a:solidFill>
                <a:latin typeface="Bookman Old Style" panose="02050604050505020204" pitchFamily="18" charset="0"/>
              </a:rPr>
              <a:t>SISTEMA  MONOHAZ EA600</a:t>
            </a:r>
          </a:p>
        </p:txBody>
      </p:sp>
      <p:sp>
        <p:nvSpPr>
          <p:cNvPr id="20" name="13 Rectángulo"/>
          <p:cNvSpPr/>
          <p:nvPr/>
        </p:nvSpPr>
        <p:spPr>
          <a:xfrm>
            <a:off x="279400" y="4910906"/>
            <a:ext cx="22764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ARC “GORGONA”</a:t>
            </a:r>
          </a:p>
        </p:txBody>
      </p:sp>
      <p:sp>
        <p:nvSpPr>
          <p:cNvPr id="21" name="18 Triángulo isósceles"/>
          <p:cNvSpPr/>
          <p:nvPr/>
        </p:nvSpPr>
        <p:spPr>
          <a:xfrm>
            <a:off x="6613525" y="5732463"/>
            <a:ext cx="236236" cy="792881"/>
          </a:xfrm>
          <a:prstGeom prst="triangl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24" name="19 Triángulo isósceles"/>
          <p:cNvSpPr/>
          <p:nvPr/>
        </p:nvSpPr>
        <p:spPr>
          <a:xfrm>
            <a:off x="7417119" y="5704308"/>
            <a:ext cx="683273" cy="821036"/>
          </a:xfrm>
          <a:prstGeom prst="triangle">
            <a:avLst/>
          </a:prstGeom>
          <a:scene3d>
            <a:camera prst="isometricOffAxis1Lef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prstClr val="white"/>
              </a:solidFill>
            </a:endParaRPr>
          </a:p>
        </p:txBody>
      </p:sp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62198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27" name="5 Imagen" descr="IMG_7898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8" y="1752758"/>
            <a:ext cx="2122333" cy="149194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pic>
        <p:nvPicPr>
          <p:cNvPr id="28" name="9 Imagen" descr="IMG_0009.JP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034" y="1793207"/>
            <a:ext cx="2177241" cy="145149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05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791706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396608" y="1988840"/>
            <a:ext cx="8350784" cy="4644516"/>
            <a:chOff x="-36512" y="1808820"/>
            <a:chExt cx="8350784" cy="4644516"/>
          </a:xfrm>
        </p:grpSpPr>
        <p:grpSp>
          <p:nvGrpSpPr>
            <p:cNvPr id="6" name="2 Grupo"/>
            <p:cNvGrpSpPr/>
            <p:nvPr/>
          </p:nvGrpSpPr>
          <p:grpSpPr>
            <a:xfrm>
              <a:off x="-36512" y="1808820"/>
              <a:ext cx="8350784" cy="4644516"/>
              <a:chOff x="214857" y="1412776"/>
              <a:chExt cx="8350784" cy="4644516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3528" y="1412776"/>
                <a:ext cx="8242113" cy="46445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10 CuadroTexto"/>
              <p:cNvSpPr txBox="1"/>
              <p:nvPr/>
            </p:nvSpPr>
            <p:spPr>
              <a:xfrm rot="315171">
                <a:off x="214857" y="4976861"/>
                <a:ext cx="21602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dirty="0" smtClean="0">
                    <a:latin typeface="Copperplate Gothic Bold" panose="020E0705020206020404" pitchFamily="34" charset="0"/>
                  </a:rPr>
                  <a:t>153</a:t>
                </a:r>
                <a:endParaRPr lang="es-CO" sz="1600" dirty="0">
                  <a:latin typeface="Copperplate Gothic Bold" panose="020E0705020206020404" pitchFamily="34" charset="0"/>
                </a:endParaRPr>
              </a:p>
            </p:txBody>
          </p:sp>
          <p:pic>
            <p:nvPicPr>
              <p:cNvPr id="17" name="11 Imagen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2556" y="3803326"/>
                <a:ext cx="288032" cy="2779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" name="12 Grupo"/>
            <p:cNvGrpSpPr/>
            <p:nvPr/>
          </p:nvGrpSpPr>
          <p:grpSpPr>
            <a:xfrm rot="21400338">
              <a:off x="1493106" y="4903829"/>
              <a:ext cx="1221506" cy="928435"/>
              <a:chOff x="1475656" y="3563491"/>
              <a:chExt cx="1221506" cy="892696"/>
            </a:xfrm>
          </p:grpSpPr>
          <p:sp>
            <p:nvSpPr>
              <p:cNvPr id="11" name="13 Paralelogramo"/>
              <p:cNvSpPr/>
              <p:nvPr/>
            </p:nvSpPr>
            <p:spPr>
              <a:xfrm flipH="1">
                <a:off x="1475656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chemeClr val="tx2">
                  <a:lumMod val="75000"/>
                </a:schemeClr>
              </a:solidFill>
              <a:ln w="317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" name="14 Paralelogramo"/>
              <p:cNvSpPr/>
              <p:nvPr/>
            </p:nvSpPr>
            <p:spPr>
              <a:xfrm flipH="1">
                <a:off x="1613094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" name="15 Paralelogramo"/>
              <p:cNvSpPr/>
              <p:nvPr/>
            </p:nvSpPr>
            <p:spPr>
              <a:xfrm flipH="1">
                <a:off x="1642798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rgbClr val="F2481A"/>
              </a:solidFill>
              <a:ln w="3175">
                <a:solidFill>
                  <a:srgbClr val="F248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796" l="2789" r="95618">
                          <a14:foregroundMark x1="84064" y1="28571" x2="84064" y2="28571"/>
                          <a14:foregroundMark x1="26693" y1="46939" x2="26693" y2="46939"/>
                          <a14:backgroundMark x1="48207" y1="48980" x2="48207" y2="48980"/>
                          <a14:backgroundMark x1="44622" y1="30612" x2="44622" y2="30612"/>
                          <a14:backgroundMark x1="23108" y1="14286" x2="23108" y2="1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1188" y="4925955"/>
              <a:ext cx="2392680" cy="467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1 Imagen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7894" y="5735413"/>
              <a:ext cx="1225195" cy="995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3 Imagen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75896">
              <a:off x="2842502" y="3819274"/>
              <a:ext cx="172225" cy="361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06" y="1358466"/>
            <a:ext cx="3271279" cy="218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257" y="1358466"/>
            <a:ext cx="3874786" cy="23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791706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3995936" y="397482"/>
            <a:ext cx="3789610" cy="1600149"/>
            <a:chOff x="-36512" y="1808820"/>
            <a:chExt cx="8350784" cy="4644516"/>
          </a:xfrm>
        </p:grpSpPr>
        <p:grpSp>
          <p:nvGrpSpPr>
            <p:cNvPr id="6" name="2 Grupo"/>
            <p:cNvGrpSpPr/>
            <p:nvPr/>
          </p:nvGrpSpPr>
          <p:grpSpPr>
            <a:xfrm>
              <a:off x="-36512" y="1808820"/>
              <a:ext cx="8350784" cy="4644516"/>
              <a:chOff x="214857" y="1412776"/>
              <a:chExt cx="8350784" cy="4644516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3528" y="1412776"/>
                <a:ext cx="8242113" cy="46445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10 CuadroTexto"/>
              <p:cNvSpPr txBox="1"/>
              <p:nvPr/>
            </p:nvSpPr>
            <p:spPr>
              <a:xfrm rot="315171">
                <a:off x="214857" y="4976861"/>
                <a:ext cx="21602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dirty="0" smtClean="0">
                    <a:latin typeface="Copperplate Gothic Bold" panose="020E0705020206020404" pitchFamily="34" charset="0"/>
                  </a:rPr>
                  <a:t>153</a:t>
                </a:r>
                <a:endParaRPr lang="es-CO" sz="1600" dirty="0">
                  <a:latin typeface="Copperplate Gothic Bold" panose="020E0705020206020404" pitchFamily="34" charset="0"/>
                </a:endParaRPr>
              </a:p>
            </p:txBody>
          </p:sp>
          <p:pic>
            <p:nvPicPr>
              <p:cNvPr id="17" name="11 Imagen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2556" y="3803326"/>
                <a:ext cx="288032" cy="2779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" name="12 Grupo"/>
            <p:cNvGrpSpPr/>
            <p:nvPr/>
          </p:nvGrpSpPr>
          <p:grpSpPr>
            <a:xfrm rot="21400338">
              <a:off x="1493106" y="4903829"/>
              <a:ext cx="1221506" cy="928435"/>
              <a:chOff x="1475656" y="3563491"/>
              <a:chExt cx="1221506" cy="892696"/>
            </a:xfrm>
          </p:grpSpPr>
          <p:sp>
            <p:nvSpPr>
              <p:cNvPr id="11" name="13 Paralelogramo"/>
              <p:cNvSpPr/>
              <p:nvPr/>
            </p:nvSpPr>
            <p:spPr>
              <a:xfrm flipH="1">
                <a:off x="1475656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chemeClr val="tx2">
                  <a:lumMod val="75000"/>
                </a:schemeClr>
              </a:solidFill>
              <a:ln w="317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" name="14 Paralelogramo"/>
              <p:cNvSpPr/>
              <p:nvPr/>
            </p:nvSpPr>
            <p:spPr>
              <a:xfrm flipH="1">
                <a:off x="1613094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" name="15 Paralelogramo"/>
              <p:cNvSpPr/>
              <p:nvPr/>
            </p:nvSpPr>
            <p:spPr>
              <a:xfrm flipH="1">
                <a:off x="1642798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rgbClr val="F2481A"/>
              </a:solidFill>
              <a:ln w="3175">
                <a:solidFill>
                  <a:srgbClr val="F248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796" l="2789" r="95618">
                          <a14:foregroundMark x1="84064" y1="28571" x2="84064" y2="28571"/>
                          <a14:foregroundMark x1="26693" y1="46939" x2="26693" y2="46939"/>
                          <a14:backgroundMark x1="48207" y1="48980" x2="48207" y2="48980"/>
                          <a14:backgroundMark x1="44622" y1="30612" x2="44622" y2="30612"/>
                          <a14:backgroundMark x1="23108" y1="14286" x2="23108" y2="1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1188" y="4925955"/>
              <a:ext cx="2392680" cy="467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1 Imagen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7894" y="5735413"/>
              <a:ext cx="1225195" cy="995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3 Imagen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75896">
              <a:off x="2842502" y="3819274"/>
              <a:ext cx="172225" cy="361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188891"/>
            <a:ext cx="9144000" cy="42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791706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3995936" y="397482"/>
            <a:ext cx="3789610" cy="1600149"/>
            <a:chOff x="-36512" y="1808820"/>
            <a:chExt cx="8350784" cy="4644516"/>
          </a:xfrm>
        </p:grpSpPr>
        <p:grpSp>
          <p:nvGrpSpPr>
            <p:cNvPr id="6" name="2 Grupo"/>
            <p:cNvGrpSpPr/>
            <p:nvPr/>
          </p:nvGrpSpPr>
          <p:grpSpPr>
            <a:xfrm>
              <a:off x="-36512" y="1808820"/>
              <a:ext cx="8350784" cy="4644516"/>
              <a:chOff x="214857" y="1412776"/>
              <a:chExt cx="8350784" cy="4644516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3528" y="1412776"/>
                <a:ext cx="8242113" cy="46445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10 CuadroTexto"/>
              <p:cNvSpPr txBox="1"/>
              <p:nvPr/>
            </p:nvSpPr>
            <p:spPr>
              <a:xfrm rot="315171">
                <a:off x="214857" y="4976861"/>
                <a:ext cx="21602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dirty="0" smtClean="0">
                    <a:latin typeface="Copperplate Gothic Bold" panose="020E0705020206020404" pitchFamily="34" charset="0"/>
                  </a:rPr>
                  <a:t>153</a:t>
                </a:r>
                <a:endParaRPr lang="es-CO" sz="1600" dirty="0">
                  <a:latin typeface="Copperplate Gothic Bold" panose="020E0705020206020404" pitchFamily="34" charset="0"/>
                </a:endParaRPr>
              </a:p>
            </p:txBody>
          </p:sp>
          <p:pic>
            <p:nvPicPr>
              <p:cNvPr id="17" name="11 Imagen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82556" y="3803326"/>
                <a:ext cx="288032" cy="27798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7" name="12 Grupo"/>
            <p:cNvGrpSpPr/>
            <p:nvPr/>
          </p:nvGrpSpPr>
          <p:grpSpPr>
            <a:xfrm rot="21400338">
              <a:off x="1493106" y="4903829"/>
              <a:ext cx="1221506" cy="928435"/>
              <a:chOff x="1475656" y="3563491"/>
              <a:chExt cx="1221506" cy="892696"/>
            </a:xfrm>
          </p:grpSpPr>
          <p:sp>
            <p:nvSpPr>
              <p:cNvPr id="11" name="13 Paralelogramo"/>
              <p:cNvSpPr/>
              <p:nvPr/>
            </p:nvSpPr>
            <p:spPr>
              <a:xfrm flipH="1">
                <a:off x="1475656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chemeClr val="tx2">
                  <a:lumMod val="75000"/>
                </a:schemeClr>
              </a:solidFill>
              <a:ln w="317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" name="14 Paralelogramo"/>
              <p:cNvSpPr/>
              <p:nvPr/>
            </p:nvSpPr>
            <p:spPr>
              <a:xfrm flipH="1">
                <a:off x="1613094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4" name="15 Paralelogramo"/>
              <p:cNvSpPr/>
              <p:nvPr/>
            </p:nvSpPr>
            <p:spPr>
              <a:xfrm flipH="1">
                <a:off x="1642798" y="3563491"/>
                <a:ext cx="1054364" cy="892696"/>
              </a:xfrm>
              <a:prstGeom prst="parallelogram">
                <a:avLst>
                  <a:gd name="adj" fmla="val 62793"/>
                </a:avLst>
              </a:prstGeom>
              <a:solidFill>
                <a:srgbClr val="F2481A"/>
              </a:solidFill>
              <a:ln w="3175">
                <a:solidFill>
                  <a:srgbClr val="F248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796" l="2789" r="95618">
                          <a14:foregroundMark x1="84064" y1="28571" x2="84064" y2="28571"/>
                          <a14:foregroundMark x1="26693" y1="46939" x2="26693" y2="46939"/>
                          <a14:backgroundMark x1="48207" y1="48980" x2="48207" y2="48980"/>
                          <a14:backgroundMark x1="44622" y1="30612" x2="44622" y2="30612"/>
                          <a14:backgroundMark x1="23108" y1="14286" x2="23108" y2="1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1188" y="4925955"/>
              <a:ext cx="2392680" cy="467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1 Imagen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7894" y="5735413"/>
              <a:ext cx="1225195" cy="995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3 Imagen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075896">
              <a:off x="2842502" y="3819274"/>
              <a:ext cx="172225" cy="3615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04863"/>
            <a:ext cx="4176464" cy="234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3" y="4856530"/>
            <a:ext cx="2710499" cy="152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554" y="2195860"/>
            <a:ext cx="4189137" cy="235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856530"/>
            <a:ext cx="2710499" cy="152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47865" y="4856530"/>
            <a:ext cx="2710515" cy="152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4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62198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26" name="Picture 2" descr="http://megaconstrucciones.net/images/puertos/foto/cartagena-indias-puert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3392" y="2579760"/>
            <a:ext cx="6044060" cy="379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8760"/>
            <a:ext cx="9144000" cy="11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62198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11043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25606"/>
            <a:ext cx="9142264" cy="40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8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62198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11043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4"/>
          <a:stretch/>
        </p:blipFill>
        <p:spPr>
          <a:xfrm>
            <a:off x="0" y="2458600"/>
            <a:ext cx="9123860" cy="399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7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62198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1104348"/>
          </a:xfrm>
          <a:prstGeom prst="rect">
            <a:avLst/>
          </a:prstGeom>
        </p:spPr>
      </p:pic>
      <p:pic>
        <p:nvPicPr>
          <p:cNvPr id="6" name="Picture 2" descr="http://www.rimixradio.com/wp-content/uploads/2015/06/12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36" y="2492896"/>
            <a:ext cx="917773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elheraldo.co/sites/default/files/styles/detalle_articulo/public/2015/08/04/articulo/7b_gruas_2.jpg?itok=VhTdwir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774054"/>
            <a:ext cx="340237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107504" y="1078955"/>
            <a:ext cx="6181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1. Oficina Hidrográfica Nacional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0568"/>
            <a:ext cx="9144000" cy="15636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1440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recto 16"/>
          <p:cNvCxnSpPr/>
          <p:nvPr/>
        </p:nvCxnSpPr>
        <p:spPr>
          <a:xfrm flipH="1">
            <a:off x="0" y="3922093"/>
            <a:ext cx="4757738" cy="498475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7186613" y="3979243"/>
            <a:ext cx="1957387" cy="441325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2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62198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376078" y="1124744"/>
            <a:ext cx="43918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CO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pPr eaLnBrk="1" hangingPunct="1">
              <a:defRPr/>
            </a:pPr>
            <a:r>
              <a:rPr lang="es-ES" sz="1600" dirty="0" smtClean="0">
                <a:cs typeface="+mn-cs"/>
              </a:rPr>
              <a:t>05 BOTES </a:t>
            </a:r>
            <a:r>
              <a:rPr lang="es-ES" sz="1600" dirty="0">
                <a:cs typeface="+mn-cs"/>
              </a:rPr>
              <a:t>DE BAHÍA TIPO PILOT</a:t>
            </a:r>
            <a:endParaRPr lang="es-MX" sz="1600" dirty="0">
              <a:cs typeface="+mn-cs"/>
            </a:endParaRPr>
          </a:p>
        </p:txBody>
      </p:sp>
      <p:pic>
        <p:nvPicPr>
          <p:cNvPr id="9" name="15 Imagen" descr="ARC ISLA TESO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75" y="1628800"/>
            <a:ext cx="8787030" cy="49004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70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692696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7" y="1196752"/>
            <a:ext cx="9049997" cy="52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2" name="1 CuadroTexto"/>
          <p:cNvSpPr txBox="1"/>
          <p:nvPr/>
        </p:nvSpPr>
        <p:spPr>
          <a:xfrm>
            <a:off x="-108520" y="1296094"/>
            <a:ext cx="5184776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Sistema topo-batimétrico</a:t>
            </a:r>
          </a:p>
        </p:txBody>
      </p:sp>
      <p:sp>
        <p:nvSpPr>
          <p:cNvPr id="23" name="2 CuadroTexto"/>
          <p:cNvSpPr txBox="1">
            <a:spLocks noChangeArrowheads="1"/>
          </p:cNvSpPr>
          <p:nvPr/>
        </p:nvSpPr>
        <p:spPr bwMode="auto">
          <a:xfrm>
            <a:off x="396306" y="1900932"/>
            <a:ext cx="62642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Bookman Old Style" panose="02050604050505020204" pitchFamily="18" charset="0"/>
              </a:rPr>
              <a:t>Equipo Batimétrico: </a:t>
            </a:r>
            <a:r>
              <a:rPr lang="es-CO" altLang="es-CO" sz="1600">
                <a:latin typeface="Bookman Old Style" panose="02050604050505020204" pitchFamily="18" charset="0"/>
              </a:rPr>
              <a:t>Seabat 7125 ecosonda multihaz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Bookman Old Style" panose="02050604050505020204" pitchFamily="18" charset="0"/>
              </a:rPr>
              <a:t>Utilidad</a:t>
            </a:r>
            <a:r>
              <a:rPr lang="es-CO" altLang="es-CO" sz="1600">
                <a:latin typeface="Bookman Old Style" panose="02050604050505020204" pitchFamily="18" charset="0"/>
              </a:rPr>
              <a:t>: Levantamiento aguas someras – 300 Mts Max.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b="1">
                <a:latin typeface="Bookman Old Style" panose="02050604050505020204" pitchFamily="18" charset="0"/>
              </a:rPr>
              <a:t>Software interface</a:t>
            </a:r>
            <a:r>
              <a:rPr lang="es-CO" altLang="es-CO" sz="1600">
                <a:latin typeface="Bookman Old Style" panose="02050604050505020204" pitchFamily="18" charset="0"/>
              </a:rPr>
              <a:t>: PDS 2000 – Procesa levantamiento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>
                <a:latin typeface="Bookman Old Style" panose="02050604050505020204" pitchFamily="18" charset="0"/>
              </a:rPr>
              <a:t>		7K Sonar Core – Visualiza haz de     			ecosonda Seacast – Procesamiento 			Perfilador Sonido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CO" altLang="es-CO" sz="1600">
              <a:latin typeface="Bookman Old Style" panose="02050604050505020204" pitchFamily="18" charset="0"/>
            </a:endParaRPr>
          </a:p>
        </p:txBody>
      </p:sp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395536" y="4349204"/>
            <a:ext cx="69230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b="1" dirty="0">
                <a:latin typeface="Bookman Old Style" panose="02050604050505020204" pitchFamily="18" charset="0"/>
              </a:rPr>
              <a:t>Equipo Topográfico</a:t>
            </a:r>
            <a:r>
              <a:rPr lang="es-CO" altLang="es-CO" sz="1600" dirty="0">
                <a:latin typeface="Bookman Old Style" panose="02050604050505020204" pitchFamily="18" charset="0"/>
              </a:rPr>
              <a:t>: 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LANDMark</a:t>
            </a:r>
            <a:r>
              <a:rPr lang="es-CO" altLang="es-CO" sz="1600" dirty="0">
                <a:latin typeface="Bookman Old Style" panose="02050604050505020204" pitchFamily="18" charset="0"/>
              </a:rPr>
              <a:t> Marine 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Laserscanner</a:t>
            </a:r>
            <a:r>
              <a:rPr lang="es-CO" altLang="es-CO" sz="1600" dirty="0">
                <a:latin typeface="Bookman Old Style" panose="02050604050505020204" pitchFamily="18" charset="0"/>
              </a:rPr>
              <a:t> tecnología 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Lidar</a:t>
            </a:r>
            <a:endParaRPr lang="es-CO" altLang="es-CO" sz="1600" dirty="0"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b="1" dirty="0">
                <a:latin typeface="Bookman Old Style" panose="02050604050505020204" pitchFamily="18" charset="0"/>
              </a:rPr>
              <a:t>Utilidad</a:t>
            </a:r>
            <a:r>
              <a:rPr lang="es-CO" altLang="es-CO" sz="1600" dirty="0">
                <a:latin typeface="Bookman Old Style" panose="02050604050505020204" pitchFamily="18" charset="0"/>
              </a:rPr>
              <a:t>: Caracterización edificaciones – 1500 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Mts</a:t>
            </a:r>
            <a:r>
              <a:rPr lang="es-CO" altLang="es-CO" sz="1600" dirty="0">
                <a:latin typeface="Bookman Old Style" panose="02050604050505020204" pitchFamily="18" charset="0"/>
              </a:rPr>
              <a:t> Max.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b="1" dirty="0">
                <a:latin typeface="Bookman Old Style" panose="02050604050505020204" pitchFamily="18" charset="0"/>
              </a:rPr>
              <a:t>Software interface</a:t>
            </a:r>
            <a:r>
              <a:rPr lang="es-CO" altLang="es-CO" sz="1600" dirty="0">
                <a:latin typeface="Bookman Old Style" panose="02050604050505020204" pitchFamily="18" charset="0"/>
              </a:rPr>
              <a:t>: PDS 2000 – Visualiza levantamiento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dirty="0">
                <a:latin typeface="Bookman Old Style" panose="02050604050505020204" pitchFamily="18" charset="0"/>
              </a:rPr>
              <a:t>		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Ilris</a:t>
            </a:r>
            <a:r>
              <a:rPr lang="es-CO" altLang="es-CO" sz="1600" dirty="0">
                <a:latin typeface="Bookman Old Style" panose="02050604050505020204" pitchFamily="18" charset="0"/>
              </a:rPr>
              <a:t> 3D – Configuración Laser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dirty="0">
                <a:latin typeface="Bookman Old Style" panose="02050604050505020204" pitchFamily="18" charset="0"/>
              </a:rPr>
              <a:t>		Pos- 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Pac</a:t>
            </a:r>
            <a:r>
              <a:rPr lang="es-CO" altLang="es-CO" sz="1600" dirty="0">
                <a:latin typeface="Bookman Old Style" panose="02050604050505020204" pitchFamily="18" charset="0"/>
              </a:rPr>
              <a:t> MMS – Corrección Levantamiento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 dirty="0">
                <a:latin typeface="Bookman Old Style" panose="02050604050505020204" pitchFamily="18" charset="0"/>
              </a:rPr>
              <a:t>		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Fugro</a:t>
            </a:r>
            <a:r>
              <a:rPr lang="es-CO" altLang="es-CO" sz="1600" dirty="0">
                <a:latin typeface="Bookman Old Style" panose="02050604050505020204" pitchFamily="18" charset="0"/>
              </a:rPr>
              <a:t> Marine </a:t>
            </a:r>
            <a:r>
              <a:rPr lang="es-CO" altLang="es-CO" sz="1600" dirty="0" err="1">
                <a:latin typeface="Bookman Old Style" panose="02050604050505020204" pitchFamily="18" charset="0"/>
              </a:rPr>
              <a:t>Star</a:t>
            </a:r>
            <a:r>
              <a:rPr lang="es-CO" altLang="es-CO" sz="1600" dirty="0">
                <a:latin typeface="Bookman Old Style" panose="02050604050505020204" pitchFamily="18" charset="0"/>
              </a:rPr>
              <a:t> – Corrección online 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788" y="5202957"/>
            <a:ext cx="25669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 descr="C:\Users\alexander guzman\Desktop\001 inventario del Topobatimetrico\laser ilri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954953"/>
            <a:ext cx="1687884" cy="126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1386953"/>
            <a:ext cx="2191940" cy="2070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" name="Rectángulo 9"/>
          <p:cNvSpPr>
            <a:spLocks noChangeArrowheads="1"/>
          </p:cNvSpPr>
          <p:nvPr/>
        </p:nvSpPr>
        <p:spPr bwMode="auto">
          <a:xfrm>
            <a:off x="-36514" y="548680"/>
            <a:ext cx="35283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</p:spTree>
    <p:extLst>
      <p:ext uri="{BB962C8B-B14F-4D97-AF65-F5344CB8AC3E}">
        <p14:creationId xmlns:p14="http://schemas.microsoft.com/office/powerpoint/2010/main" val="7171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2" name="Rectángulo 9"/>
          <p:cNvSpPr>
            <a:spLocks noChangeArrowheads="1"/>
          </p:cNvSpPr>
          <p:nvPr/>
        </p:nvSpPr>
        <p:spPr bwMode="auto">
          <a:xfrm>
            <a:off x="-36514" y="548680"/>
            <a:ext cx="35283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468313" y="2420938"/>
            <a:ext cx="3311525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600">
                <a:latin typeface="Bookman Old Style" panose="02050604050505020204" pitchFamily="18" charset="0"/>
              </a:rPr>
              <a:t>Se instalaron soportes para la operación y funcionamientos de los equipos en las embarcaciones A.R.C. Barú y A.R.C. Isla Tesoro. </a:t>
            </a:r>
          </a:p>
        </p:txBody>
      </p:sp>
      <p:sp>
        <p:nvSpPr>
          <p:cNvPr id="11" name="8 CuadroTexto"/>
          <p:cNvSpPr txBox="1">
            <a:spLocks noChangeArrowheads="1"/>
          </p:cNvSpPr>
          <p:nvPr/>
        </p:nvSpPr>
        <p:spPr bwMode="auto">
          <a:xfrm>
            <a:off x="4716463" y="4667250"/>
            <a:ext cx="37068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CO" altLang="es-CO" sz="1600">
                <a:latin typeface="Bookman Old Style" panose="02050604050505020204" pitchFamily="18" charset="0"/>
              </a:rPr>
              <a:t>Visualización del </a:t>
            </a:r>
            <a:r>
              <a:rPr lang="es-CO" altLang="es-CO" sz="1600" b="1">
                <a:latin typeface="Bookman Old Style" panose="02050604050505020204" pitchFamily="18" charset="0"/>
              </a:rPr>
              <a:t>fondo marino</a:t>
            </a:r>
            <a:r>
              <a:rPr lang="es-CO" altLang="es-CO" sz="1600">
                <a:latin typeface="Bookman Old Style" panose="02050604050505020204" pitchFamily="18" charset="0"/>
              </a:rPr>
              <a:t> por medio del software 7K Sonar del naufragio del Buque </a:t>
            </a:r>
            <a:r>
              <a:rPr lang="es-CO" altLang="es-CO" sz="1600" b="1" i="1">
                <a:latin typeface="Bookman Old Style" panose="02050604050505020204" pitchFamily="18" charset="0"/>
              </a:rPr>
              <a:t>Peak Real</a:t>
            </a:r>
            <a:r>
              <a:rPr lang="es-CO" altLang="es-CO" sz="1600">
                <a:latin typeface="Bookman Old Style" panose="02050604050505020204" pitchFamily="18" charset="0"/>
              </a:rPr>
              <a:t> hundido a 300 metros del Club Naval de Oficiales, a bordo del A.R.C. Barú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863" y="2124075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Usuarios\Fernando Afanador\Documents\AMIZC_2013\TÉCNICA\SISTEMA_TOPO_BATIMETRICO_2013\FOTOS_INSTALACION\cotecmar diagona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8512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1397000"/>
            <a:ext cx="316865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1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2" name="1 CuadroTexto"/>
          <p:cNvSpPr txBox="1"/>
          <p:nvPr/>
        </p:nvSpPr>
        <p:spPr>
          <a:xfrm>
            <a:off x="-252536" y="1598885"/>
            <a:ext cx="5184776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Sistema topo-batimétrico</a:t>
            </a:r>
          </a:p>
        </p:txBody>
      </p:sp>
      <p:sp>
        <p:nvSpPr>
          <p:cNvPr id="32" name="Rectángulo 9"/>
          <p:cNvSpPr>
            <a:spLocks noChangeArrowheads="1"/>
          </p:cNvSpPr>
          <p:nvPr/>
        </p:nvSpPr>
        <p:spPr bwMode="auto">
          <a:xfrm>
            <a:off x="-36514" y="548680"/>
            <a:ext cx="35283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10" name="Picture 3" descr="D:\AMIZC\01 DOCUMENTOS AMIZC\2014\imagenes topobatimetrico\La Bodeguita 2 (2)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2799" y="1361698"/>
            <a:ext cx="4383697" cy="249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AMIZC\01 DOCUMENTOS AMIZC\2014\imagenes topobatimetrico\faro Clu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9" y="2630117"/>
            <a:ext cx="4572000" cy="2503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:\AMIZC\01 DOCUMENTOS AMIZC\2014\imagenes topobatimetrico\DRAGADO cotecmar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663" y="4081463"/>
            <a:ext cx="4370833" cy="243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 CuadroTexto"/>
          <p:cNvSpPr txBox="1"/>
          <p:nvPr/>
        </p:nvSpPr>
        <p:spPr>
          <a:xfrm>
            <a:off x="-225589" y="5589240"/>
            <a:ext cx="518477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Imágenes Cartagena de Indias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Colombia</a:t>
            </a:r>
            <a:endParaRPr lang="es-CO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2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2" name="Rectángulo 9"/>
          <p:cNvSpPr>
            <a:spLocks noChangeArrowheads="1"/>
          </p:cNvSpPr>
          <p:nvPr/>
        </p:nvSpPr>
        <p:spPr bwMode="auto">
          <a:xfrm>
            <a:off x="-36514" y="548680"/>
            <a:ext cx="35283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sp>
        <p:nvSpPr>
          <p:cNvPr id="9" name="15 Rectángulo"/>
          <p:cNvSpPr/>
          <p:nvPr/>
        </p:nvSpPr>
        <p:spPr>
          <a:xfrm>
            <a:off x="3262309" y="950814"/>
            <a:ext cx="57673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Sistemas Procesamiento y Edición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1397005"/>
            <a:ext cx="90201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6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2" name="Rectángulo 9"/>
          <p:cNvSpPr>
            <a:spLocks noChangeArrowheads="1"/>
          </p:cNvSpPr>
          <p:nvPr/>
        </p:nvSpPr>
        <p:spPr bwMode="auto">
          <a:xfrm>
            <a:off x="-252536" y="647690"/>
            <a:ext cx="77048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</a:t>
            </a:r>
            <a:r>
              <a:rPr lang="es-CO" altLang="es-CO" sz="2500" b="1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Capacidades - Geomagnetismo</a:t>
            </a:r>
            <a:endParaRPr lang="es-CO" altLang="es-CO" sz="2500" b="1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46" y="1124744"/>
            <a:ext cx="7715250" cy="5372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0" y="1759336"/>
            <a:ext cx="2345060" cy="949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" y="2968376"/>
            <a:ext cx="2372469" cy="1810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8" y="4913124"/>
            <a:ext cx="2394542" cy="1682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6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25" name="Rectángulo 17"/>
          <p:cNvSpPr>
            <a:spLocks noChangeArrowheads="1"/>
          </p:cNvSpPr>
          <p:nvPr/>
        </p:nvSpPr>
        <p:spPr bwMode="auto">
          <a:xfrm>
            <a:off x="-281680" y="575682"/>
            <a:ext cx="3413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23464"/>
            <a:ext cx="8964488" cy="53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2" name="Rectángulo 9"/>
          <p:cNvSpPr>
            <a:spLocks noChangeArrowheads="1"/>
          </p:cNvSpPr>
          <p:nvPr/>
        </p:nvSpPr>
        <p:spPr bwMode="auto">
          <a:xfrm>
            <a:off x="-252537" y="548680"/>
            <a:ext cx="3528393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7. Capacidades</a:t>
            </a:r>
          </a:p>
        </p:txBody>
      </p:sp>
      <p:sp>
        <p:nvSpPr>
          <p:cNvPr id="9" name="2 CuadroTexto"/>
          <p:cNvSpPr txBox="1"/>
          <p:nvPr/>
        </p:nvSpPr>
        <p:spPr>
          <a:xfrm>
            <a:off x="2157883" y="878805"/>
            <a:ext cx="50498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Cálculo cota de inundación</a:t>
            </a:r>
          </a:p>
        </p:txBody>
      </p:sp>
      <p:pic>
        <p:nvPicPr>
          <p:cNvPr id="16" name="Picture 2" descr="F:\InundacionCartagen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329457"/>
            <a:ext cx="6100763" cy="5195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grpSp>
        <p:nvGrpSpPr>
          <p:cNvPr id="6" name="36 Grupo"/>
          <p:cNvGrpSpPr>
            <a:grpSpLocks/>
          </p:cNvGrpSpPr>
          <p:nvPr/>
        </p:nvGrpSpPr>
        <p:grpSpPr bwMode="auto">
          <a:xfrm>
            <a:off x="3494088" y="4178224"/>
            <a:ext cx="2382838" cy="2178050"/>
            <a:chOff x="3419872" y="4681018"/>
            <a:chExt cx="2382332" cy="2178471"/>
          </a:xfrm>
        </p:grpSpPr>
        <p:pic>
          <p:nvPicPr>
            <p:cNvPr id="7" name="17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681018"/>
              <a:ext cx="1297942" cy="213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18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9440" y="4681019"/>
              <a:ext cx="1052764" cy="2178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6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3" y="2132856"/>
            <a:ext cx="37719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3 Imagen" descr="C:\Users\USUARIO\Documents\MATLAB\ROMS_SALIDAS\Nuevo directorio\coc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4343063"/>
            <a:ext cx="3379788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38" y="3573463"/>
            <a:ext cx="318770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7 CuadroTexto"/>
          <p:cNvSpPr txBox="1">
            <a:spLocks noChangeArrowheads="1"/>
          </p:cNvSpPr>
          <p:nvPr/>
        </p:nvSpPr>
        <p:spPr bwMode="auto">
          <a:xfrm>
            <a:off x="2988568" y="1608981"/>
            <a:ext cx="5903912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CO" sz="1400" b="1" u="sng">
                <a:latin typeface="Bookman Old Style" panose="02050604050505020204" pitchFamily="18" charset="0"/>
              </a:rPr>
              <a:t>Modelo atmosférico WRF</a:t>
            </a:r>
            <a:r>
              <a:rPr lang="es-MX" altLang="es-CO" sz="1400" u="sng">
                <a:latin typeface="Bookman Old Style" panose="02050604050505020204" pitchFamily="18" charset="0"/>
              </a:rPr>
              <a:t>:</a:t>
            </a:r>
            <a:r>
              <a:rPr lang="es-MX" altLang="es-CO" sz="1400">
                <a:latin typeface="Bookman Old Style" panose="02050604050505020204" pitchFamily="18" charset="0"/>
              </a:rPr>
              <a:t> vientos, presión, precipitación, temperatura, humedad relativa, entre otros. Resolución - </a:t>
            </a:r>
            <a:r>
              <a:rPr lang="es-MX" altLang="es-CO" sz="1400" b="1">
                <a:latin typeface="Bookman Old Style" panose="02050604050505020204" pitchFamily="18" charset="0"/>
              </a:rPr>
              <a:t>6 km</a:t>
            </a:r>
            <a:r>
              <a:rPr lang="es-MX" altLang="es-CO" sz="140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15" name="8 CuadroTexto"/>
          <p:cNvSpPr txBox="1">
            <a:spLocks noChangeArrowheads="1"/>
          </p:cNvSpPr>
          <p:nvPr/>
        </p:nvSpPr>
        <p:spPr bwMode="auto">
          <a:xfrm>
            <a:off x="82550" y="3338884"/>
            <a:ext cx="2714625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CO" sz="1400" b="1" u="sng">
                <a:latin typeface="Bookman Old Style" panose="02050604050505020204" pitchFamily="18" charset="0"/>
              </a:rPr>
              <a:t>Modelo hidrodinámico</a:t>
            </a:r>
            <a:r>
              <a:rPr lang="es-MX" altLang="es-CO" sz="1400" u="sng">
                <a:latin typeface="Bookman Old Style" panose="02050604050505020204" pitchFamily="18" charset="0"/>
              </a:rPr>
              <a:t>:</a:t>
            </a:r>
            <a:r>
              <a:rPr lang="es-MX" altLang="es-CO" sz="1400">
                <a:latin typeface="Bookman Old Style" panose="02050604050505020204" pitchFamily="18" charset="0"/>
              </a:rPr>
              <a:t> TSM, salinidad, corrientes. Escala: </a:t>
            </a:r>
            <a:r>
              <a:rPr lang="es-MX" altLang="es-CO" sz="1400" b="1">
                <a:latin typeface="Bookman Old Style" panose="02050604050505020204" pitchFamily="18" charset="0"/>
              </a:rPr>
              <a:t>Regional</a:t>
            </a:r>
            <a:r>
              <a:rPr lang="es-MX" altLang="es-CO" sz="1400">
                <a:latin typeface="Bookman Old Style" panose="02050604050505020204" pitchFamily="18" charset="0"/>
              </a:rPr>
              <a:t>.</a:t>
            </a:r>
            <a:endParaRPr lang="es-CO" altLang="es-CO" sz="1400">
              <a:latin typeface="Bookman Old Style" panose="02050604050505020204" pitchFamily="18" charset="0"/>
            </a:endParaRPr>
          </a:p>
        </p:txBody>
      </p:sp>
      <p:sp>
        <p:nvSpPr>
          <p:cNvPr id="17" name="9 CuadroTexto"/>
          <p:cNvSpPr txBox="1">
            <a:spLocks noChangeArrowheads="1"/>
          </p:cNvSpPr>
          <p:nvPr/>
        </p:nvSpPr>
        <p:spPr bwMode="auto">
          <a:xfrm>
            <a:off x="6426200" y="2636838"/>
            <a:ext cx="268287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CO" sz="1200" b="1" u="sng">
                <a:latin typeface="Arial" panose="020B0604020202020204" pitchFamily="34" charset="0"/>
              </a:rPr>
              <a:t>Modelo de oleaje CARIBWAM</a:t>
            </a:r>
            <a:r>
              <a:rPr lang="es-MX" altLang="es-CO" sz="1200" u="sng">
                <a:latin typeface="Arial" panose="020B0604020202020204" pitchFamily="34" charset="0"/>
              </a:rPr>
              <a:t>: </a:t>
            </a:r>
            <a:r>
              <a:rPr lang="es-MX" altLang="es-CO" sz="1200">
                <a:latin typeface="Arial" panose="020B0604020202020204" pitchFamily="34" charset="0"/>
              </a:rPr>
              <a:t>Oleaje a escala regional para aguas profundas. Resolución - </a:t>
            </a:r>
            <a:r>
              <a:rPr lang="es-MX" altLang="es-CO" sz="1200" b="1">
                <a:latin typeface="Arial" panose="020B0604020202020204" pitchFamily="34" charset="0"/>
              </a:rPr>
              <a:t>18 km</a:t>
            </a:r>
            <a:r>
              <a:rPr lang="es-MX" altLang="es-CO" sz="1200"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18" name="10 CuadroTexto"/>
          <p:cNvSpPr txBox="1">
            <a:spLocks noChangeArrowheads="1"/>
          </p:cNvSpPr>
          <p:nvPr/>
        </p:nvSpPr>
        <p:spPr bwMode="auto">
          <a:xfrm>
            <a:off x="5834063" y="5732463"/>
            <a:ext cx="3160712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CO" sz="1400" b="1" u="sng">
                <a:latin typeface="Bookman Old Style" panose="02050604050505020204" pitchFamily="18" charset="0"/>
              </a:rPr>
              <a:t>Modelo de oleaje SWAN</a:t>
            </a:r>
            <a:r>
              <a:rPr lang="es-MX" altLang="es-CO" sz="1400" u="sng">
                <a:latin typeface="Bookman Old Style" panose="02050604050505020204" pitchFamily="18" charset="0"/>
              </a:rPr>
              <a:t>:</a:t>
            </a:r>
            <a:r>
              <a:rPr lang="es-MX" altLang="es-CO" sz="1400">
                <a:latin typeface="Bookman Old Style" panose="02050604050505020204" pitchFamily="18" charset="0"/>
              </a:rPr>
              <a:t> oleaje a escala local para los principales puertos. Resolución - </a:t>
            </a:r>
            <a:r>
              <a:rPr lang="es-MX" altLang="es-CO" sz="1400" b="1">
                <a:latin typeface="Bookman Old Style" panose="02050604050505020204" pitchFamily="18" charset="0"/>
              </a:rPr>
              <a:t>0.5 km</a:t>
            </a:r>
            <a:r>
              <a:rPr lang="es-MX" altLang="es-CO" sz="1400">
                <a:latin typeface="Bookman Old Style" panose="02050604050505020204" pitchFamily="18" charset="0"/>
              </a:rPr>
              <a:t>.</a:t>
            </a:r>
            <a:endParaRPr lang="es-CO" altLang="es-CO" sz="1400">
              <a:latin typeface="Bookman Old Style" panose="02050604050505020204" pitchFamily="18" charset="0"/>
            </a:endParaRPr>
          </a:p>
        </p:txBody>
      </p:sp>
      <p:sp>
        <p:nvSpPr>
          <p:cNvPr id="19" name="37 Rectángulo"/>
          <p:cNvSpPr/>
          <p:nvPr/>
        </p:nvSpPr>
        <p:spPr>
          <a:xfrm>
            <a:off x="0" y="1196752"/>
            <a:ext cx="269979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SPOA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2060"/>
                </a:solidFill>
                <a:latin typeface="Bookman Old Style" pitchFamily="18" charset="0"/>
                <a:cs typeface="+mn-cs"/>
              </a:rPr>
              <a:t> </a:t>
            </a:r>
            <a:r>
              <a:rPr lang="es-ES" b="1" dirty="0">
                <a:solidFill>
                  <a:srgbClr val="002060"/>
                </a:solidFill>
                <a:latin typeface="Bookman Old Style" pitchFamily="18" charset="0"/>
                <a:cs typeface="+mn-cs"/>
              </a:rPr>
              <a:t>Sistema de Pronósticos Oceanográficos</a:t>
            </a:r>
            <a:r>
              <a:rPr lang="es-ES" dirty="0">
                <a:ln w="3175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latin typeface="+mn-lt"/>
                <a:cs typeface="+mn-cs"/>
              </a:rPr>
              <a:t> </a:t>
            </a:r>
            <a:r>
              <a:rPr lang="es-ES" b="1" dirty="0">
                <a:solidFill>
                  <a:srgbClr val="002060"/>
                </a:solidFill>
                <a:latin typeface="Bookman Old Style" pitchFamily="18" charset="0"/>
                <a:cs typeface="+mn-cs"/>
              </a:rPr>
              <a:t>y Atmosféricos de la DIMAR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166118" y="1127968"/>
            <a:ext cx="698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Modelación numérica</a:t>
            </a:r>
            <a:endParaRPr lang="es-CO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sp>
        <p:nvSpPr>
          <p:cNvPr id="21" name="Rectángulo 16"/>
          <p:cNvSpPr>
            <a:spLocks noChangeArrowheads="1"/>
          </p:cNvSpPr>
          <p:nvPr/>
        </p:nvSpPr>
        <p:spPr bwMode="auto">
          <a:xfrm>
            <a:off x="-252536" y="576486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</p:spTree>
    <p:extLst>
      <p:ext uri="{BB962C8B-B14F-4D97-AF65-F5344CB8AC3E}">
        <p14:creationId xmlns:p14="http://schemas.microsoft.com/office/powerpoint/2010/main" val="5687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-252536" y="1011262"/>
            <a:ext cx="6181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2. Levantamientos hidrográficos</a:t>
            </a: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1258888" y="1508149"/>
            <a:ext cx="4572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Caribe 2015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31866"/>
              </p:ext>
            </p:extLst>
          </p:nvPr>
        </p:nvGraphicFramePr>
        <p:xfrm>
          <a:off x="179388" y="2649239"/>
          <a:ext cx="4176712" cy="3087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4038"/>
                <a:gridCol w="607798"/>
                <a:gridCol w="2894876"/>
              </a:tblGrid>
              <a:tr h="535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effectLst/>
                        </a:rPr>
                        <a:t>Ítem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No.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Nombre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1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200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Puerto de San Andrés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2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201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Isla de San Andrés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3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202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Rada el Cove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4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218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Isla de Providencia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5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253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Río Magdalena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6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262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Bahía de Cartagena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8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7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265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Aproximación a Coveñas y Santiago de Tolú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8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804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Bahía de Santa Marta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  <a:tr h="2618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9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403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Cabo de la Vela a Punta Gallinas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/>
                </a:tc>
              </a:tr>
            </a:tbl>
          </a:graphicData>
        </a:graphic>
      </p:graphicFrame>
      <p:pic>
        <p:nvPicPr>
          <p:cNvPr id="12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1814" y="2636912"/>
            <a:ext cx="464978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2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16" name="20 Rectángulo"/>
          <p:cNvSpPr/>
          <p:nvPr/>
        </p:nvSpPr>
        <p:spPr>
          <a:xfrm>
            <a:off x="1466850" y="1101427"/>
            <a:ext cx="66389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Información escala local - apoyo actividades Off shore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4068" y="4935238"/>
            <a:ext cx="1799660" cy="166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63" y="5006677"/>
            <a:ext cx="16319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7213" y="5060652"/>
            <a:ext cx="140335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44 CuadroTexto"/>
          <p:cNvSpPr txBox="1">
            <a:spLocks noChangeArrowheads="1"/>
          </p:cNvSpPr>
          <p:nvPr/>
        </p:nvSpPr>
        <p:spPr bwMode="auto">
          <a:xfrm>
            <a:off x="2051720" y="4796016"/>
            <a:ext cx="10080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400" b="1" dirty="0">
                <a:latin typeface="Bookman Old Style" panose="02050604050505020204" pitchFamily="18" charset="0"/>
              </a:rPr>
              <a:t>OLEAJE</a:t>
            </a:r>
          </a:p>
        </p:txBody>
      </p:sp>
      <p:sp>
        <p:nvSpPr>
          <p:cNvPr id="26" name="45 CuadroTexto"/>
          <p:cNvSpPr txBox="1">
            <a:spLocks noChangeArrowheads="1"/>
          </p:cNvSpPr>
          <p:nvPr/>
        </p:nvSpPr>
        <p:spPr bwMode="auto">
          <a:xfrm>
            <a:off x="5713410" y="4821660"/>
            <a:ext cx="20272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400" b="1" dirty="0">
                <a:latin typeface="Bookman Old Style" panose="02050604050505020204" pitchFamily="18" charset="0"/>
              </a:rPr>
              <a:t>METEOROLÓGICOS</a:t>
            </a:r>
          </a:p>
        </p:txBody>
      </p:sp>
      <p:sp>
        <p:nvSpPr>
          <p:cNvPr id="27" name="46 CuadroTexto"/>
          <p:cNvSpPr txBox="1">
            <a:spLocks noChangeArrowheads="1"/>
          </p:cNvSpPr>
          <p:nvPr/>
        </p:nvSpPr>
        <p:spPr bwMode="auto">
          <a:xfrm>
            <a:off x="755650" y="1595140"/>
            <a:ext cx="448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400" b="1">
                <a:latin typeface="Bookman Old Style" panose="02050604050505020204" pitchFamily="18" charset="0"/>
              </a:rPr>
              <a:t>CORRIENTES, TEMPERATURA Y SALINIDAD</a:t>
            </a:r>
          </a:p>
        </p:txBody>
      </p:sp>
      <p:pic>
        <p:nvPicPr>
          <p:cNvPr id="28" name="Picture 11" descr="derrame_equi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784647"/>
            <a:ext cx="2116822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3301702"/>
            <a:ext cx="1541462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50" y="1907877"/>
            <a:ext cx="1547813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6883" y="5073352"/>
            <a:ext cx="15271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n 21" descr="http://www.cioh.org.co/spoa/codego/equion/corrientes_20130505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14"/>
          <a:stretch>
            <a:fillRect/>
          </a:stretch>
        </p:blipFill>
        <p:spPr bwMode="auto">
          <a:xfrm>
            <a:off x="657225" y="1860252"/>
            <a:ext cx="21066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17"/>
          <p:cNvSpPr>
            <a:spLocks noChangeArrowheads="1"/>
          </p:cNvSpPr>
          <p:nvPr/>
        </p:nvSpPr>
        <p:spPr bwMode="auto">
          <a:xfrm>
            <a:off x="-324544" y="575682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  <p:sp>
        <p:nvSpPr>
          <p:cNvPr id="34" name="48 CuadroTexto"/>
          <p:cNvSpPr txBox="1">
            <a:spLocks noChangeArrowheads="1"/>
          </p:cNvSpPr>
          <p:nvPr/>
        </p:nvSpPr>
        <p:spPr bwMode="auto">
          <a:xfrm>
            <a:off x="4787900" y="1585917"/>
            <a:ext cx="41021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s-CO" sz="1400" b="1" dirty="0">
                <a:latin typeface="Bookman Old Style" panose="02050604050505020204" pitchFamily="18" charset="0"/>
              </a:rPr>
              <a:t>MODELO DE DERRAMES</a:t>
            </a:r>
          </a:p>
        </p:txBody>
      </p:sp>
    </p:spTree>
    <p:extLst>
      <p:ext uri="{BB962C8B-B14F-4D97-AF65-F5344CB8AC3E}">
        <p14:creationId xmlns:p14="http://schemas.microsoft.com/office/powerpoint/2010/main" val="17723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3" name="Rectángulo 17"/>
          <p:cNvSpPr>
            <a:spLocks noChangeArrowheads="1"/>
          </p:cNvSpPr>
          <p:nvPr/>
        </p:nvSpPr>
        <p:spPr bwMode="auto">
          <a:xfrm>
            <a:off x="-324544" y="575682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0" y="1183660"/>
            <a:ext cx="8172400" cy="512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732240" y="1052736"/>
            <a:ext cx="180020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10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3" name="Rectángulo 17"/>
          <p:cNvSpPr>
            <a:spLocks noChangeArrowheads="1"/>
          </p:cNvSpPr>
          <p:nvPr/>
        </p:nvSpPr>
        <p:spPr bwMode="auto">
          <a:xfrm>
            <a:off x="-324544" y="575682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648" y="2527336"/>
            <a:ext cx="2798216" cy="255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1" y="2505605"/>
            <a:ext cx="2749550" cy="257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546958"/>
            <a:ext cx="2986733" cy="25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323850" y="11334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n-ea"/>
                <a:cs typeface="+mn-cs"/>
              </a:rPr>
              <a:t>Protección del medio marino</a:t>
            </a:r>
            <a:endParaRPr lang="es-CO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ea typeface="+mn-ea"/>
              <a:cs typeface="+mn-cs"/>
            </a:endParaRPr>
          </a:p>
        </p:txBody>
      </p:sp>
      <p:grpSp>
        <p:nvGrpSpPr>
          <p:cNvPr id="21" name="10 Grupo"/>
          <p:cNvGrpSpPr>
            <a:grpSpLocks/>
          </p:cNvGrpSpPr>
          <p:nvPr/>
        </p:nvGrpSpPr>
        <p:grpSpPr bwMode="auto">
          <a:xfrm>
            <a:off x="611560" y="5518050"/>
            <a:ext cx="2101850" cy="503238"/>
            <a:chOff x="0" y="281"/>
            <a:chExt cx="1800196" cy="503774"/>
          </a:xfrm>
        </p:grpSpPr>
        <p:sp>
          <p:nvSpPr>
            <p:cNvPr id="35" name="11 Rectángulo"/>
            <p:cNvSpPr/>
            <p:nvPr/>
          </p:nvSpPr>
          <p:spPr>
            <a:xfrm>
              <a:off x="0" y="281"/>
              <a:ext cx="1800196" cy="503774"/>
            </a:xfrm>
            <a:prstGeom prst="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12 Rectángulo"/>
            <p:cNvSpPr/>
            <p:nvPr/>
          </p:nvSpPr>
          <p:spPr>
            <a:xfrm>
              <a:off x="0" y="281"/>
              <a:ext cx="1800196" cy="5037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dirty="0"/>
                <a:t>Calidad de aguas</a:t>
              </a:r>
            </a:p>
          </p:txBody>
        </p:sp>
      </p:grpSp>
      <p:grpSp>
        <p:nvGrpSpPr>
          <p:cNvPr id="37" name="13 Grupo"/>
          <p:cNvGrpSpPr>
            <a:grpSpLocks/>
          </p:cNvGrpSpPr>
          <p:nvPr/>
        </p:nvGrpSpPr>
        <p:grpSpPr bwMode="auto">
          <a:xfrm>
            <a:off x="3395663" y="5516463"/>
            <a:ext cx="2232025" cy="504825"/>
            <a:chOff x="0" y="281"/>
            <a:chExt cx="1800196" cy="503774"/>
          </a:xfrm>
        </p:grpSpPr>
        <p:sp>
          <p:nvSpPr>
            <p:cNvPr id="38" name="14 Rectángulo"/>
            <p:cNvSpPr/>
            <p:nvPr/>
          </p:nvSpPr>
          <p:spPr>
            <a:xfrm>
              <a:off x="0" y="281"/>
              <a:ext cx="1800196" cy="503774"/>
            </a:xfrm>
            <a:prstGeom prst="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15 Rectángulo"/>
            <p:cNvSpPr/>
            <p:nvPr/>
          </p:nvSpPr>
          <p:spPr>
            <a:xfrm>
              <a:off x="0" y="281"/>
              <a:ext cx="1800196" cy="5037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dirty="0"/>
                <a:t>Estudios en sedimentos</a:t>
              </a:r>
            </a:p>
          </p:txBody>
        </p:sp>
      </p:grpSp>
      <p:grpSp>
        <p:nvGrpSpPr>
          <p:cNvPr id="40" name="16 Grupo"/>
          <p:cNvGrpSpPr>
            <a:grpSpLocks/>
          </p:cNvGrpSpPr>
          <p:nvPr/>
        </p:nvGrpSpPr>
        <p:grpSpPr bwMode="auto">
          <a:xfrm>
            <a:off x="6371406" y="5518050"/>
            <a:ext cx="2305050" cy="503238"/>
            <a:chOff x="0" y="281"/>
            <a:chExt cx="1800196" cy="503774"/>
          </a:xfrm>
        </p:grpSpPr>
        <p:sp>
          <p:nvSpPr>
            <p:cNvPr id="41" name="17 Rectángulo"/>
            <p:cNvSpPr/>
            <p:nvPr/>
          </p:nvSpPr>
          <p:spPr>
            <a:xfrm>
              <a:off x="0" y="281"/>
              <a:ext cx="1800196" cy="503774"/>
            </a:xfrm>
            <a:prstGeom prst="rect">
              <a:avLst/>
            </a:pr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18 Rectángulo"/>
            <p:cNvSpPr/>
            <p:nvPr/>
          </p:nvSpPr>
          <p:spPr>
            <a:xfrm>
              <a:off x="0" y="281"/>
              <a:ext cx="1800196" cy="5037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algn="ctr" defTabSz="8001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O" dirty="0"/>
                <a:t>Laboratorios acreditados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6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3" name="Rectángulo 17"/>
          <p:cNvSpPr>
            <a:spLocks noChangeArrowheads="1"/>
          </p:cNvSpPr>
          <p:nvPr/>
        </p:nvSpPr>
        <p:spPr bwMode="auto">
          <a:xfrm>
            <a:off x="-324544" y="575682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  <p:sp>
        <p:nvSpPr>
          <p:cNvPr id="23" name="Rectángulo 20"/>
          <p:cNvSpPr>
            <a:spLocks noChangeArrowheads="1"/>
          </p:cNvSpPr>
          <p:nvPr/>
        </p:nvSpPr>
        <p:spPr bwMode="auto">
          <a:xfrm>
            <a:off x="1719163" y="1368574"/>
            <a:ext cx="5445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Proyecto ICEMAN. Antártida</a:t>
            </a:r>
          </a:p>
        </p:txBody>
      </p:sp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934083"/>
              </p:ext>
            </p:extLst>
          </p:nvPr>
        </p:nvGraphicFramePr>
        <p:xfrm>
          <a:off x="1547813" y="1887439"/>
          <a:ext cx="5956300" cy="199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150"/>
                <a:gridCol w="2978150"/>
              </a:tblGrid>
              <a:tr h="27082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MUESTRAS OBTENIDAS PARA ANÁLISIS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70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ESTACIONES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</a:tr>
              <a:tr h="270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PROFUNDIDADES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1, 5, 50, 100 Y 200 m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</a:tr>
              <a:tr h="27082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TIPO DE ANÁLISIS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HIDROCARBUROS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</a:tr>
              <a:tr h="2825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SÓLIDOS SUSPENDIDOS TOTALES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</a:tr>
              <a:tr h="6296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NUTRIENTES, CLOROFILA, METALES PESADOS, ORGANOCLORADOS, DNA COMUNITARIO, PLANCTON.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0" marR="91430" anchor="ctr"/>
                </a:tc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395288" y="4055964"/>
            <a:ext cx="7975600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Recolección de muestras de Plancton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Recolección de muestras de agua.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Medición de parámetros Oceanográficos.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Validación del modelo hidrodinámico para la seguridad marítima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Ampliación base de datos internacional para cambio climático (PH)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s-CO" dirty="0"/>
              <a:t>Frente Térmico</a:t>
            </a:r>
          </a:p>
          <a:p>
            <a:pPr marL="800100" lvl="1" indent="-342900">
              <a:buFont typeface="+mj-lt"/>
              <a:buAutoNum type="alphaLcPeriod"/>
              <a:defRPr/>
            </a:pPr>
            <a:r>
              <a:rPr lang="es-CO" dirty="0"/>
              <a:t>Evidencia de zonas bajas de oxígeno</a:t>
            </a:r>
          </a:p>
          <a:p>
            <a:pPr marL="800100" lvl="1" indent="-342900">
              <a:buFont typeface="+mj-lt"/>
              <a:buAutoNum type="alphaLcPeriod"/>
              <a:defRPr/>
            </a:pPr>
            <a:r>
              <a:rPr lang="es-CO" dirty="0"/>
              <a:t>Análisis y medición de muestras explicarán procesos químicos y biológicos.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7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3" name="Rectángulo 17"/>
          <p:cNvSpPr>
            <a:spLocks noChangeArrowheads="1"/>
          </p:cNvSpPr>
          <p:nvPr/>
        </p:nvSpPr>
        <p:spPr bwMode="auto">
          <a:xfrm>
            <a:off x="-324544" y="575682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3071813"/>
            <a:ext cx="316865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20"/>
          <p:cNvSpPr>
            <a:spLocks noChangeArrowheads="1"/>
          </p:cNvSpPr>
          <p:nvPr/>
        </p:nvSpPr>
        <p:spPr bwMode="auto">
          <a:xfrm>
            <a:off x="35496" y="1728614"/>
            <a:ext cx="5445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Proyecto ICEMAN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3851275" y="1341438"/>
          <a:ext cx="4514850" cy="16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515"/>
                <a:gridCol w="2431335"/>
              </a:tblGrid>
              <a:tr h="22196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DATOS GENERALES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8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CANTIDAD HIELOS TRAQUEADOS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40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</a:tr>
              <a:tr h="221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TIEMPO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10 DIAS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</a:tr>
              <a:tr h="221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FRECUENCIA DATOS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30 MINUTOS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</a:tr>
              <a:tr h="368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VARIACIÓN METEOROLÓGICA.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VIENTO (VEL – DIR)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</a:tr>
              <a:tr h="221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>
                          <a:effectLst/>
                        </a:rPr>
                        <a:t>VARIACIÓN OCEÁNICA</a:t>
                      </a:r>
                      <a:endParaRPr lang="es-CO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dirty="0">
                          <a:effectLst/>
                        </a:rPr>
                        <a:t>PERFIL CORRIENTE (1-50 m)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37471" marB="37471"/>
                </a:tc>
              </a:tr>
            </a:tbl>
          </a:graphicData>
        </a:graphic>
      </p:graphicFrame>
      <p:sp>
        <p:nvSpPr>
          <p:cNvPr id="10" name="CuadroTexto 1"/>
          <p:cNvSpPr txBox="1">
            <a:spLocks noChangeArrowheads="1"/>
          </p:cNvSpPr>
          <p:nvPr/>
        </p:nvSpPr>
        <p:spPr bwMode="auto">
          <a:xfrm>
            <a:off x="34925" y="3052763"/>
            <a:ext cx="59769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1600"/>
              <a:t>7. Seguimiento de hielos a la deriva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CO" altLang="es-CO" sz="1600"/>
              <a:t>8. Levantamiento hidrográfico para carta INT 9103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CO" altLang="es-CO" sz="1600"/>
              <a:t>9. Geoformas submarinas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CO" altLang="es-CO" sz="1600"/>
              <a:t>10. Monitoreo de pequeñas bahías en el Estrecho de Gerlache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s-CO" sz="1600"/>
              <a:t>11. Muestras de sedimentos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s-CO" sz="1600"/>
              <a:t>12. Estudios de muestras de Coral. Taxonomía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s-CO" sz="1600"/>
              <a:t>13 Avistamiento de mamíferos marinos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/>
        </p:nvGraphicFramePr>
        <p:xfrm>
          <a:off x="3379788" y="5013325"/>
          <a:ext cx="5295900" cy="1354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2010"/>
                <a:gridCol w="1913890"/>
              </a:tblGrid>
              <a:tr h="270828">
                <a:tc gridSpan="2"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MUESTRAS OBTENIDAS PARA ANÁLISIS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7082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ESFUERZO REALIZADO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215 HORAS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7082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AVISTAMIENTOS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124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7082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BALLENAS IDENTIFICADAS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>
                          <a:effectLst/>
                        </a:rPr>
                        <a:t>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70828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</a:rPr>
                        <a:t>MUESTRAS GENÉTICAS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100" dirty="0">
                          <a:effectLst/>
                        </a:rPr>
                        <a:t>11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09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33" name="Rectángulo 17"/>
          <p:cNvSpPr>
            <a:spLocks noChangeArrowheads="1"/>
          </p:cNvSpPr>
          <p:nvPr/>
        </p:nvSpPr>
        <p:spPr bwMode="auto">
          <a:xfrm>
            <a:off x="-324544" y="575682"/>
            <a:ext cx="59046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8. Actividades Oceanográficas</a:t>
            </a:r>
          </a:p>
        </p:txBody>
      </p:sp>
      <p:sp>
        <p:nvSpPr>
          <p:cNvPr id="8" name="Rectángulo 20"/>
          <p:cNvSpPr>
            <a:spLocks noChangeArrowheads="1"/>
          </p:cNvSpPr>
          <p:nvPr/>
        </p:nvSpPr>
        <p:spPr bwMode="auto">
          <a:xfrm>
            <a:off x="927075" y="1008534"/>
            <a:ext cx="54451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Proyecto ICEMAN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16" y="1600618"/>
            <a:ext cx="4104456" cy="22414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2633205"/>
            <a:ext cx="3405784" cy="1800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775" y="4696226"/>
            <a:ext cx="3400674" cy="19119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80" y="4531542"/>
            <a:ext cx="3816424" cy="19286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716" y="1246659"/>
            <a:ext cx="4205354" cy="17920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4447583"/>
            <a:ext cx="3131840" cy="157370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716" y="3108408"/>
            <a:ext cx="2284544" cy="12844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35" y="3757092"/>
            <a:ext cx="1935729" cy="108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383729" y="1845979"/>
            <a:ext cx="8283575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defRPr/>
            </a:pPr>
            <a:r>
              <a:rPr lang="es-CO" sz="1800" dirty="0"/>
              <a:t>Curso de MSDI en </a:t>
            </a:r>
            <a:r>
              <a:rPr lang="es-CO" sz="1800" dirty="0" smtClean="0"/>
              <a:t>Brasil.</a:t>
            </a:r>
            <a:endParaRPr lang="es-CO" sz="1800" dirty="0"/>
          </a:p>
          <a:p>
            <a:pPr marL="285750" indent="-285750">
              <a:defRPr/>
            </a:pPr>
            <a:r>
              <a:rPr lang="es-CO" sz="1800" dirty="0" smtClean="0"/>
              <a:t>Curso </a:t>
            </a:r>
            <a:r>
              <a:rPr lang="es-CO" sz="1800" dirty="0"/>
              <a:t>de Validación de Cartas electrónicas IC.ENC </a:t>
            </a:r>
            <a:r>
              <a:rPr lang="es-CO" sz="1800" dirty="0" smtClean="0"/>
              <a:t>Panamá.</a:t>
            </a:r>
          </a:p>
          <a:p>
            <a:pPr marL="285750" indent="-285750">
              <a:defRPr/>
            </a:pPr>
            <a:r>
              <a:rPr lang="es-CO" sz="1800" dirty="0" smtClean="0"/>
              <a:t>Análisis de Cartografía Histórica para </a:t>
            </a:r>
            <a:r>
              <a:rPr lang="es-CO" sz="1800" dirty="0" err="1" smtClean="0"/>
              <a:t>suminisones</a:t>
            </a:r>
            <a:r>
              <a:rPr lang="es-CO" sz="1800" dirty="0" smtClean="0"/>
              <a:t> de Plataforma Continental. Reino Unido, Noviembre 2015..</a:t>
            </a:r>
          </a:p>
          <a:p>
            <a:pPr marL="285750" indent="-285750">
              <a:defRPr/>
            </a:pPr>
            <a:r>
              <a:rPr lang="en-US" sz="1800" dirty="0" err="1" smtClean="0"/>
              <a:t>Ar</a:t>
            </a:r>
            <a:r>
              <a:rPr lang="es-CO" sz="1800" dirty="0" err="1" smtClean="0"/>
              <a:t>tículo</a:t>
            </a:r>
            <a:r>
              <a:rPr lang="es-CO" sz="1800" dirty="0" smtClean="0"/>
              <a:t> 76 – UNCLOS, Plataforma Continental, Colorado, USA, Septiembre 2015.</a:t>
            </a:r>
            <a:endParaRPr lang="es-CO" sz="1800" dirty="0"/>
          </a:p>
          <a:p>
            <a:pPr marL="285750" indent="-285750">
              <a:defRPr/>
            </a:pPr>
            <a:r>
              <a:rPr lang="es-CO" sz="1800" dirty="0"/>
              <a:t>Participación en el </a:t>
            </a:r>
            <a:r>
              <a:rPr lang="es-CO" sz="1800" dirty="0" err="1"/>
              <a:t>Tedelyne</a:t>
            </a:r>
            <a:r>
              <a:rPr lang="es-CO" sz="1800" dirty="0"/>
              <a:t> Marine-</a:t>
            </a:r>
            <a:r>
              <a:rPr lang="es-CO" sz="1800" dirty="0" err="1"/>
              <a:t>Tecnhology</a:t>
            </a:r>
            <a:r>
              <a:rPr lang="es-CO" sz="1800" dirty="0"/>
              <a:t> </a:t>
            </a:r>
            <a:r>
              <a:rPr lang="es-CO" sz="1800" dirty="0" err="1"/>
              <a:t>Workshop</a:t>
            </a:r>
            <a:r>
              <a:rPr lang="es-CO" sz="1800" dirty="0"/>
              <a:t> realizado en la ciudad de San Diego, California, entre el 4 y 7 de octubre.</a:t>
            </a:r>
          </a:p>
          <a:p>
            <a:pPr marL="285750" indent="-285750">
              <a:defRPr/>
            </a:pPr>
            <a:r>
              <a:rPr lang="es-CO" sz="1800" dirty="0"/>
              <a:t>En el marco del VI Festival Internacional de la Ciencia y la Cultura organizado por la Red de Instituciones de Educación Superior del Caribe (RIESCAR) en la ciudad de Cartagena, se realizó </a:t>
            </a:r>
            <a:r>
              <a:rPr lang="es-CO" sz="1800" dirty="0" smtClean="0"/>
              <a:t>el </a:t>
            </a:r>
            <a:r>
              <a:rPr lang="es-CO" sz="1800" dirty="0"/>
              <a:t>reconocimiento a los 40 años de labores del Centro de Investigaciones Oceanográficas e Hidrográficas del Caribe (CIOH</a:t>
            </a:r>
            <a:r>
              <a:rPr lang="es-CO" sz="1800" dirty="0" smtClean="0"/>
              <a:t>).</a:t>
            </a:r>
          </a:p>
          <a:p>
            <a:pPr marL="285750" lvl="1" indent="-285750" algn="just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CO" altLang="es-CO" sz="1800" dirty="0" smtClean="0"/>
              <a:t>Participación en el XXXVIII Reunión del Tratado Antártico en Sofía, Bulgaria entre el 1 al 10 de junio de presente año donde Colombia presenta los resultado de su primer expedición a la Antártida.</a:t>
            </a:r>
            <a:endParaRPr lang="en-GB" altLang="es-CO" sz="1800" dirty="0" smtClean="0"/>
          </a:p>
        </p:txBody>
      </p:sp>
      <p:sp>
        <p:nvSpPr>
          <p:cNvPr id="14" name="Rectángulo 19"/>
          <p:cNvSpPr>
            <a:spLocks noChangeArrowheads="1"/>
          </p:cNvSpPr>
          <p:nvPr/>
        </p:nvSpPr>
        <p:spPr bwMode="auto">
          <a:xfrm>
            <a:off x="107504" y="908720"/>
            <a:ext cx="61801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9. Otras actividades</a:t>
            </a:r>
          </a:p>
        </p:txBody>
      </p:sp>
    </p:spTree>
    <p:extLst>
      <p:ext uri="{BB962C8B-B14F-4D97-AF65-F5344CB8AC3E}">
        <p14:creationId xmlns:p14="http://schemas.microsoft.com/office/powerpoint/2010/main" val="17914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5" name="Rectángulo 19"/>
          <p:cNvSpPr>
            <a:spLocks noChangeArrowheads="1"/>
          </p:cNvSpPr>
          <p:nvPr/>
        </p:nvSpPr>
        <p:spPr bwMode="auto">
          <a:xfrm>
            <a:off x="-324544" y="1007894"/>
            <a:ext cx="6180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b="1" dirty="0">
                <a:solidFill>
                  <a:srgbClr val="0033CC"/>
                </a:solidFill>
                <a:latin typeface="Bookman Old Style" panose="02050604050505020204" pitchFamily="18" charset="0"/>
              </a:rPr>
              <a:t>10. Conclusiones.</a:t>
            </a:r>
          </a:p>
        </p:txBody>
      </p:sp>
      <p:sp>
        <p:nvSpPr>
          <p:cNvPr id="6" name="CuadroTexto 1"/>
          <p:cNvSpPr txBox="1">
            <a:spLocks noChangeArrowheads="1"/>
          </p:cNvSpPr>
          <p:nvPr/>
        </p:nvSpPr>
        <p:spPr bwMode="auto">
          <a:xfrm>
            <a:off x="192088" y="1979543"/>
            <a:ext cx="8628062" cy="41857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CO" altLang="es-CO" sz="1800" dirty="0"/>
              <a:t>El SH colombiano continúa fortaleciendo sus capacidades, alineado con los actuales desafíos marítimos globales y regionales, propendiendo por contribuir al cumplimiento de las obligaciones de Colombia como Estado ribereño.  De la misma forma, adelanta esfuerzos para generar sinergia interinstitucional con organizaciones del ámbito nacional e internacional, con el propósito de coadyuvar en los objetivos comunes de garantizar la seguridad de la navegación marítima, proteger la vida humana en el </a:t>
            </a:r>
            <a:r>
              <a:rPr lang="es-CO" altLang="es-CO" sz="1800" dirty="0" smtClean="0"/>
              <a:t>mar, preservar </a:t>
            </a:r>
            <a:r>
              <a:rPr lang="es-CO" altLang="es-CO" sz="1800" dirty="0"/>
              <a:t>el medio ambiente </a:t>
            </a:r>
            <a:r>
              <a:rPr lang="es-CO" altLang="es-CO" sz="1800" dirty="0" smtClean="0"/>
              <a:t>marino</a:t>
            </a:r>
            <a:r>
              <a:rPr lang="es-CO" altLang="es-CO" sz="1800" dirty="0"/>
              <a:t> </a:t>
            </a:r>
            <a:r>
              <a:rPr lang="es-CO" altLang="es-CO" sz="1800" dirty="0" smtClean="0"/>
              <a:t>y contribuir al desarrollo marítimo sostenible del país.</a:t>
            </a:r>
            <a:endParaRPr lang="es-CO" altLang="es-CO" sz="1800" dirty="0"/>
          </a:p>
          <a:p>
            <a:pPr>
              <a:spcBef>
                <a:spcPct val="0"/>
              </a:spcBef>
              <a:buFontTx/>
              <a:buNone/>
            </a:pPr>
            <a:endParaRPr lang="es-CO" altLang="es-CO" sz="1800" dirty="0"/>
          </a:p>
          <a:p>
            <a:pPr>
              <a:spcBef>
                <a:spcPct val="0"/>
              </a:spcBef>
              <a:buFontTx/>
              <a:buNone/>
            </a:pPr>
            <a:endParaRPr lang="es-CO" altLang="es-CO" sz="1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s-CO" altLang="es-CO" sz="1800" b="1" i="1" dirty="0"/>
              <a:t>Colombia </a:t>
            </a:r>
            <a:r>
              <a:rPr lang="es-CO" altLang="es-CO" sz="1800" b="1" i="1" dirty="0" smtClean="0"/>
              <a:t>manifiesta </a:t>
            </a:r>
            <a:r>
              <a:rPr lang="es-CO" altLang="es-CO" sz="1800" b="1" i="1" dirty="0"/>
              <a:t>el deseo de continuar fortaleciendo los lazos existentes de cooperación con los </a:t>
            </a:r>
            <a:r>
              <a:rPr lang="es-CO" altLang="es-CO" sz="1800" b="1" i="1" dirty="0" smtClean="0"/>
              <a:t>Estados </a:t>
            </a:r>
            <a:r>
              <a:rPr lang="es-CO" altLang="es-CO" sz="1800" b="1" i="1" dirty="0"/>
              <a:t>miembros de esta importante Comisión, tal y como se hizo con la expedición ICEMAN a la Antártica, razón por la </a:t>
            </a:r>
            <a:r>
              <a:rPr lang="es-CO" altLang="es-CO" sz="1800" b="1" i="1" dirty="0" smtClean="0"/>
              <a:t>cual </a:t>
            </a:r>
            <a:r>
              <a:rPr lang="es-CO" altLang="es-CO" sz="1800" b="1" i="1" dirty="0"/>
              <a:t>reitera la </a:t>
            </a:r>
            <a:r>
              <a:rPr lang="es-CO" altLang="es-CO" sz="1800" b="1" i="1" dirty="0" smtClean="0"/>
              <a:t>voluntad de </a:t>
            </a:r>
            <a:r>
              <a:rPr lang="es-CO" altLang="es-CO" sz="1800" b="1" i="1" dirty="0"/>
              <a:t>seguir aportando de forma decidida en la ejecución de proyectos que contribuyan a la generación de nuevo </a:t>
            </a:r>
            <a:r>
              <a:rPr lang="es-CO" altLang="es-CO" sz="1800" b="1" i="1" dirty="0" smtClean="0"/>
              <a:t>conocimiento en beneficio de la humanidad.</a:t>
            </a:r>
            <a:endParaRPr lang="es-CO" altLang="es-CO" sz="1800" b="1" i="1" dirty="0"/>
          </a:p>
          <a:p>
            <a:pPr lvl="1">
              <a:spcBef>
                <a:spcPct val="0"/>
              </a:spcBef>
              <a:buFontTx/>
              <a:buNone/>
            </a:pPr>
            <a:endParaRPr lang="en-GB" altLang="es-CO" sz="1400" dirty="0"/>
          </a:p>
        </p:txBody>
      </p:sp>
    </p:spTree>
    <p:extLst>
      <p:ext uri="{BB962C8B-B14F-4D97-AF65-F5344CB8AC3E}">
        <p14:creationId xmlns:p14="http://schemas.microsoft.com/office/powerpoint/2010/main" val="25357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95413" y="3052936"/>
            <a:ext cx="6705600" cy="1600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11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Gracias</a:t>
            </a:r>
            <a:endParaRPr lang="es-CO" sz="115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700338" y="5568841"/>
            <a:ext cx="3889375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“Consolidando nuestro País marítimo”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“CIENCIA Y SOBERANÍA”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7938"/>
            <a:ext cx="9144000" cy="6850062"/>
            <a:chOff x="179388" y="138113"/>
            <a:chExt cx="8818562" cy="6553200"/>
          </a:xfrm>
        </p:grpSpPr>
        <p:sp>
          <p:nvSpPr>
            <p:cNvPr id="15" name="14 Rectángulo redondeado"/>
            <p:cNvSpPr/>
            <p:nvPr/>
          </p:nvSpPr>
          <p:spPr>
            <a:xfrm rot="10800000">
              <a:off x="268288" y="220663"/>
              <a:ext cx="8628062" cy="6400800"/>
            </a:xfrm>
            <a:prstGeom prst="roundRect">
              <a:avLst>
                <a:gd name="adj" fmla="val 1489"/>
              </a:avLst>
            </a:prstGeom>
            <a:noFill/>
            <a:ln w="28575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179388" y="138113"/>
              <a:ext cx="8818562" cy="6553200"/>
            </a:xfrm>
            <a:prstGeom prst="roundRect">
              <a:avLst>
                <a:gd name="adj" fmla="val 1489"/>
              </a:avLst>
            </a:prstGeom>
            <a:noFill/>
            <a:ln w="38100" cmpd="sng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</p:grpSp>
      <p:sp>
        <p:nvSpPr>
          <p:cNvPr id="59400" name="AutoShape 2" descr="data:image/jpeg;base64,/9j/4AAQSkZJRgABAQAAAQABAAD/2wCEAAkGBxQSEhUUExQWFBUXGRgYGBgYGRseIRwdIhsgGCAcGiEgHCggGxslHh0cIjEhJysrLi4uHyAzODMsNygyLisBCgoKDg0OGxAQGy0mICYwLy00LDQ3LTQsLC03LCwsMCwsLCwvLCwsNCwsLCwsLCwsLCwsLCwsLC0sLDQsLCwsLP/AABEIAPgAywMBEQACEQEDEQH/xAAcAAADAQADAQEAAAAAAAAAAAAABQYEAgMHAQj/xABIEAACAgAEAwUEBgUJCAIDAAABAgMRAAQSIQUxQQYTIlFhMnGBkQdCUmKhsRQjctHSMzRUgpKyweHwFRYkQ3OTovFT4kSztP/EABsBAQACAwEBAAAAAAAAAAAAAAAEBQECAwYH/8QAPREAAQMCAwQHBwMDBAIDAAAAAQACAwQREiExBUFRYRNxgZGhsfAGFCIywdHhFTNCI1KyU2Ki8TSCFiRy/9oADAMBAAIRAxEAPwD3HBEYIjBEYIjBEYIjBEYIjBEYIjBFk4rmDHEzrViqsXzIGI9XK6KFz2C5Ay9BbxtDnAFSPFs/mgitqkUd9lwTWkUZkUi6GxBo+d74pKKfaUkwMoIZfPIDzz1VgyKDMDM2ce5pKucejVYjBEYIjBEYIjBEYIjBEYIjBEYIjBEYIjBEYIjBEYIjBEYIjBEYIjBEYIjBEYIvPfpby8hSF42elNOiyFRbMvdsRqAsONieu/TbhOHEDCVcbHkp2yOE7b3BtlpYEnvF/JVnZxTFlYVlcl1RRIXcsddWwJY3sT16VjswENAKrJ3sdK5zBYEmw4C+XgmUM6vellaudEH8sZXJdmCIwRGCIwRGCIwRGCIwRGCIwRGCIwRGCIwRGCIwRGCIwRGCIwRGCIwRR/aLiLSSaI2ZUSrZWI1Ei9qNMACKJ235Hp5rbe0nxPEMZsdTbXqv9teW+bTQhwxOSpsupFFQ29nV4rPKyTZJ2G5x5x9bUv8Amkd3lTRGwaAL40KgEhVBom6GNIyZJGteTmR5rJyFwrPJkQnu2AVSAVYcjQCH9nkvPq3MnH0prQ0WGipCb5lM8ZRZF4lEZViDguys4A38KlVJsbDdh7/gcahzSbArbA7Ditlp5/YrUTjZarDluJiSZo0W1RQzPe1k+EAdbFm9uQq720EjS4sBzFr8r6LNja6343WEYIjBEYIjBEYIjBEYIjBEYIjBEYIjBEYIurMZhY11OaGNJJWRNL3mwG9Za0uNgk2c7URqYlRS5klji38IGo1q6k15Vv6c8QYdqU00nRxm56j9VJbSPNycrAnuF07llCiz7h5k+QHU4sVFXT3Rfd9l+x/H5+7lz57HBFJcXP6+U8gWFevhC/3gw+GPEbchd77kL4gLeX0VnSuHRdSX5/MCEXKGQbDdT12G3Pr5efkccP0astfB4j7rqyVj3YWm5zPcLnwC5o4ZQ31G5EggHpVkUfdiPNQVMGb2Ec9R3i4WWysdoVWZDNa4UkO7R+GT3AU1+8U9e7HvKKpFRA2Ubxn17/FVUrMDi1dXGeEvJpEdaQG8LNsDtVCjXL3D06xNq0U1W1rY3WGd9ezIa/RdIJWxkkhJuHwdzxCLU1s2XmGgA2D3kW3PxXvuNtjuQLxrs3ZvuRIxXuOFtLfdSJJulp3G2jm+T0543nSi0a1t7Kcwo+0/2iOg5X51qHfaNe2kixauOg9bh+FFhiMjrbl87KR+CRjzL1fnQDWfM2zb4j7DxOpzI83LnE38Pot6qwfYbgnuLhRkYIjBEYIjBEYIjBEYIjBEYIjBEYIjBEYIsXFoldNLsVsjkLJregKJPntiPVUzaiIxOJseHXdbxvLHYgo7tHAkbZfT7YzWW2ZrYW49oKdI91MTY5YiQ7MpqYh0bc763Km08z5HOB/td/iVZQSRg2ZFZztdj5AXsPT03s74s1XrtzuZEaM5qh5mutVyO56DzxpJI2Npe82AWQCTYKMOfkMqyaUWg9AHUbLFgSStbamG32ue2PLybehMokERJFwDcaG3I8PEqcKR2HDiWLjMBzDKxKqRp6MxOl9Yss5NXYr1ONZPaNzhZsYHb+AusFP0TsQO4jvBH1WyHNOsYjOhgARuinYkmvFe29Y5H2jqdzW+P3WvubOJXPhWTkeSopGiFDVo0qoW9vCFq+YHLr5YlbLqaqqkOHCxupIGvffM8eGu5c52RxtzuTuVZw2LQmksTpJUljew9n0Hho7Y9QoKl+LcWEXEYHIJ1QTBVF8iylSdvDq0Hc8thzG8WqqGU46SQ5AHt0yCmwsL6Z4H9zP8ZFmmlZ2LMbY7n9w8gOg/948DV1T6qUyP7BwHBTY4wxtgqbsx/JH9o/kMe02L/wCCzt/yKrKn90+tyb4tFwRgiMERgiMERgiMERgiMERgiMERgi4SyBRbEAeZwRZ2mZhY/Vp1Zudeinl725V7JwRR/EswzyvoeRUBrVqIZyDvyohbsUdqGwF3jy21dsSxzGOF1ra5DXt4cu3gp0FO0tu4LGrI4VA+oIQyqJCaINhgNXtA73zvFRLtGuI+N7h4fQKY2FrNBZb8plDO4jJJBssT4qUczve/Ie8g74lbM95rJ8L5HYRmcz3dvldcJ8EbbgC6+8UjjilMESKkaBWpQB4iKPvpdJvzdrxM9oKmwbTs01P0H1XOkZq8rHMpKkKaajR8j0x5lpAILswpw5pJ2Xzc0waSR/CPCF0qN6BJ5XtYHzxZbShggIZGM9b3Kn18UMLgyPrv5ffuT4HFYoCqezENQ6ursxPwOkfDa/ice92NCIqNnE59/wCLKpqXYpCuzNyqruGICaRI5868JX1ul232sdRizc4NBc7QLiBfIKXz83ezNMVpioQeYQEkDyuySa/GhjwW1NoGrly+Uafft8FawRdG3murFWu6peyj/q3Hk9/Aqv8AiD8se42C/FRgcCR9fqqurFpE7xdKMjBEYIjBEYIjBEYIjBEYIjBEYIpvtRxbM5Uh1VDlyArSaWYwtftuoYa49xyoiut41c7DmdF3hh6X4W/NuHHkOfAb9BnYFlFPECh7wTSMLSipLCuaAGgtEbihVWeuNlxIINitDoaLyb6dwo5Ct7+8fXptQ6ksLznP5uWMR6IzKWNMAa6Xd8h8cfOo2sne98r8O+/MngvRU8Ubrh7sNh18Mkl4XPKhlMUA8UxDnWCU5WtDnVk7Gt8TqlkTwwSSaMyFjnzudLqdUNY5rcb9GZZHPW3VfqXo/ZRPFKfIIB82v50Pliz9m2ARPdxIHcPyvOVpzASTijfrXbykcH3aivyFKfcMUu1XF1ZID6sB67VJgFowpHg2XzxUESd2p3/WUfXYaSQPiMSauSgDiC255f8AY+qvaiShGQaSeWQ9di6uC5bMSQXDMEXU3hqjex9oKSLvHSslpo57Sxkmwz/F7LpUyU8c1pIyTYb+XDJUPAYGjgVHFMpe97u2LXfW7u8VNbIySYvZobeQFuxVlU9j5S5mn407NFdcDnrLKedFhXmdZAHx2+ePc7MeHUkZHADuyVBOLSFTvGM9rK0bVWskfXJ2LfsA6dPot77V5/bO0hMTTxnIaniRu6vM9Sl00OEY3arPjzamowRNuzM+mUqfrr+K7gD4Fj8Mem9nJ7OfEd+Y8j9FBrG5ByqsesUBGCIwRGCIwRGCIwRGCIwRGCIwRcXQEEEAg7EHqPI4IoPM5ZuDymaJe8yTmmj+tASbJjv6hO+nl7uZ4G8WY+Xy/CtYgyuGBxtLuO5/I/7uB36HPNWXDuIxZmPXE4kQjp8qIO4PocdgQRcKtkjdG4seLEblFd2QNJ5i1PvGx/EY+bVMXQzOYdxKt2OxNBWTh/DEh1d3qGrnbE2fPfrhPVSTWx2y5AeSkSzyS2xnTLQDLsCpeystSOv2lBH9Un+P8Mei9m5f3I+o/Q/RVda3QrBxiGppVI2JJ94Yaj+JI+GK3bcZjrHO42I7reYXemN4wlUyO8TIrU9FCx6fe95BuvXFawtZIHEXGtvp35KTG4BwLhcDdxWTgnCGy9gSalbmumt/MHUem1e7EmsrG1NiW2I333dyl1dX7wQ4tsR5JtiAoa+jNMB3V+FrYeZNBSo89q+DMN72uqbaEwpPdoQS6503A55c73z3KM+JvSY3aLXFwaaQEaKBFW50+/bdh8sZg2DVvsXWb169wv4rD6qMc0qy0jtMkJ0gmORy259jntS8+eJv/wAdGPCZOJ0/K3bMTA6W2hAt1gm/gnWX4JK6BlKG72NjrXkcYf7Nut8EnePyfJcBWjeFmmhkgYMylSCCpPIm+WoWN+Vc6vEAUlVs6ZsxbcDeMxbf1ZcQuvSRzNLbqzyuYEiK68mF/wCR8iORGPbse17Q9pyOarCCDYrtxusIwRGCIwRGCIwRGCIwRKe0bMI9S1QvZuWqvDYsahe1eZB6WONRMIYnSHcCVsxuJwCT8L4s6SKHdRFZBFVVjY2SaAIHKhTN6VQUW3XTTNjkAaDe53cRrpw1zupctKGtJbmqoMGW1bY8mWj8uYx6VQlFwcUlK25Viy+LUoOx5r5BelAe+zvjx7/aCpa4tLW5G2/7qxFIy17lKeFZEZV3eORlVrYoa0L6r9ZaG1huWxsDHJm3qhp+Frc92f3UypJqGtEmZGWL+RHM7+6/ebvezcsGZUZkyLOGHjFAd233092mzyB8XJrHpoqSJ7xPI0F5AvwB5X7r8AqyobLA4wuyt61CU9s41DxMqhLzkMZ0+Hw04Isb0dOOtTGxwaHAHMahSdmNDjLfdG89ttU1yOTkjImQlwr0EPPlRUE87BIGr61b8hiKzZccE4mgy3EbiPpx4ZblDM5c3C/vW7tLCGCTLuPYY/Hw35UdS1zsgYhe0FLjhEw1br1H7HzK60j7OwnekJhfeRVtdlYk0Lvw79TZI2B5i6xR0Wyp6ttxk3ifG3HyUqWdsZ5rPxWZ4YTL4SQYwV5+0a5huleWLN3s61jbmQ7t35WaSU1EuDTInuBPLgtbwuG0gK29bHc71sos2PLGJPZtwHwSA9Yt5E+SjtrRvC1RCSBll0NQ3sUVZTz8QJUAjlZ50ccaWkq9nziQsu3Q2zy6tctdFu+SOZuEHNVcuYDwl0NgoSpHu2x7AEOFxoq0iyhJFA4nCRsZctNfq3iHzpfkB5Y5n90dR+isYwfcH8MbfJyt+Ft7Y+9t+yPAP7hx1Vcu45qJm7vWhY34NQJI67dcFmxtdKZeJ5XJtXfRorH+T1iwTQtFu65WoFDmK3vm0RxDCLDl9gurYpZRia0nnbzKeqbFjHRcUn49xXuwFide81CxsSAN9x5E0vTYmiDvit2nXikjDhYm4y5b/DK/Nd4IukOeiV8EnkeUAlS2xLAEEi/FdsbFUNPmRyC7cdlbTdWF4cALWsOX4W08AjtZVuLhRkYIjBEYIjBFJ5uaTNzmNNkQ+E9KoXI3qbIUdR5WaoNoRzVtR7qw2Y2xceZzH4HadylwlsTMZ1Oi7l4TCbQu6su/eEgA1uwHQUftAnY7mjUgbDpBGWW137/sOwLT3qS91m4JMY8wFU2jMV5VqGkkNV7EVz8gfhW7Nk6CudTRuLmZ9hHq2WRXeYY4g9wsV1cWyRikI+qxJQ+nPT7xy91HEDbVC6CcygfC43vwO8fUfhdaaUObh3hI+0CsctKEBLFaoepo+/YnbEHZ7Q6pYDxU2FzWyNLzYXHnv5cV5urKCG1FWHI3v8L/ADGPXi+oXq3YCML+45+ButK5yalBlchWV0ViSFZb0miavc7VW/LGxkdxUduz4QSQ0C4IyFsjre1hn1Kl4d9IGbisOkUykAEEUSAK6EDe99jjuKp29Vkvs7AfkLh3EeIb5q17McdTPwuK0P7LqWvnsuo1dmqWSrsUbIGru1zZmFrhrkQvO11E+jkAvcag8ePHMHUfdMc5IvdLAy6SuxU1uAK1DfxA3dgmjtzBx1a0NaGtGQUEm5uVL9qX/wCCkBNsJIATVX42IO5OxH4gjesc5/k7R5qy2R/5P/q//Aqin2Y78ieYOxDEbW2kHYb47KsT9fD40Fo3iKjpe+pfXzHXmN71EXm3bDtwyTGLJFQq7u9Ahnu/CCCBRG5rxG/KzElqCDZq9JszYrZY+kmvnoNMuJyOu7vUXPxXMO6yNM2tV0qy+EgXqoaNPUk3WIxmcTe6vo9mU7GYAwWvexuc+0rPNK7inkd/RmJ9frXjUvcdSpDKSJmbWgdQaPorL6M+yUWaSSadSyA6EXUyg7W16SLFFduV6hiTTxAgkrz+29oSRubFGee466a6G2eWea9R4dwiCAfqYY4/VVAJ95qz8cS2tDdAvNSzSSm8jies3WXtNmGSIBSRrbSSOdaS23vqvdeK3bFRJBSl0epsL8Of07VtTsD32KUcM4fC0Yd2YkbGJfDueQFHf33Xu3xC2bsulkiEzjjLhnfS++2/LS911mnka7CMrL5muHtGqzRsdI3N1qjPI3WzKDYPpzsEkcqrZbqN3vNIdMy3lv6xyOe8G62jnEgwSb96ouD57volcjS3J18m6gen+GPRRSCSNrxvAPeLqE4YSQtuOiwjBEYIsvFcyI4ZHZggVGOpiABQJsk7DBFMcVzX6HBmJSjNGv61tHtaVUbL4hQVlLH0Y1yxq1gaSRvzPcB5BZJJsF25DOQzwRSxP3sLtrD3dWxNN15koQdxyPXG61WnIcQycMvdM8UeZI8KswVnUk0U1EarreubA3jk2GNri9rQCdTbMrcuJFiVmzvbXJ6Iu+DIszlAsqaT4SwLUd6V1o1utqaAIOMyYS2zxcHu7V0ghfK60etr23nq58u5Luz2by2b7lfHHJLHI5QMCF0MFKnUCxJskeg92KluyqJ7g4Nsdcid3b5KfVRVFOXhxuGkC/WCR4BMeKfR7k5kI0FJDykBJN+bA+FvXb4jnizMDLW8d/fv7Vxp9pTwkWNx/ac2927ssvGc9kmgleFwAyMVNEi6228xyIPkRiA4FpIK9vTyslY17NHC4zseY52OS6A51EbgAAjkTvfMActvPzxrYWXUOdjIN7WHPjwHLitfDOIyZeUSxuqsLBDKaYHmrAndTyI93UAjdjyw3C4VVNHUMLJCLHlY34i518xkVWz9v1loSwmlrSUn8SnzU6B8jfkbBxJFVxavPu9nT/GVvrtKWcb7TNmIDFp5sp1EgbCzRCrR3OxFcvU40kqGubayk0OxJaebpC5pyI37wRw5pnP9JUetm/RpebfWUdeV6L647e8Dgq07ElBILh3H7L7xH6S5JcuYoou5LDSXMhLAeSjQKNbar29++Ob6k2sAp1JsJocHyuBA3aX6/wDrPRQ6Gh7S/wCvjiJbkvSNdb+Q9dq5a/X5Kf3nCyziPHuB/Kc9l8vFJLolgmnDtGq6GKBbJBLFVvqPKqOO0TWnVt1V7TnmY09HKG2BNja7v/yCOS9imfL8Myo0qViVlWgST45ACbYkmixbnyG2J3wxt5Lx/wDWrJiSbuNz3C/kEqh+kHLCZopGCnv3iQizqCrYbzJZwUULZJqrxhsoJsuk2z5Yomyu0IB7yQAOJtmeA13X35ntPkzHIcy6wIrmM9/SamXc93Z8dfaW9wa3BrZ7GvaWuFxwUIEg3C64okDKVWiSxUbil5Wb3uq2O+pj64MY1jQ1osBuCwSSblLuHdoInzc2Wh1TNCpMpO8Y1sSY7ug+wFAV7V2VIxsid9ngIyYtQ1BEYrYvcvbVz5ir9PTGrGBjQxugFlkkk3Kd42WEYIjBF4V9JfbfNycXhymRBf8AR3A7sC+9lIOsN9wKSpuq8ZvkQBWXNLdV6iJb3ZaIAEsRIYrYvpYI5jbmPdWMrVRXAOxmYyOdLZSZG4fMS0kLknTYPsbEHoA17jZrqzhbZW5pr237FJxGHu3OmSOzDNzK3zR+rKdt+e18x4srVcZeyKzcOgyWZHsRRqHTcxyqK1qfI316XdXjCyDY3C8+j7I8ayE6vlwmZ0NaSBlBrlTBmVt1JBG43Is45dA3FiGRVl+qzuiMMnxNPHXv1y53V5H274sB4+Csx81zCgf3G/PHVVqhu1OcmnzDTz5Vsm8lfq2bXYChdV6RsdIFV+eIFS2z7r2OwpcVNh/tJHHI5+d0nSHxahXrp2NdBXT5+WORcMNlZR07hOZLi1rZCx36523+HXfuv1b5A/kMaKZc8T3fYI1/eHxBH5nCyxi4kd35XGx5p8v88M1j4eLfXajbzTDNY+H/AGr6CPNPl/ngs3A3j12r7r9fkp/fhZbYjx8Cj+0fgB+YGCZ8/D62TLs3x98hM2Yjg79tBj0GTTzKteohgKrl5XjtA8NfmqjbFK+enOAZtINtSbA3879iZ9rszx3iRRRkFgjXcKZEPiO2oksLoHbbqfPE18YfkV5OjrX0pLowLnK53Dlu8/NM+w30fvlHGZzTibNkERgWUivbVZAGqvQDmBZ3xu1gaLBcZ6mWd2KVxJ9dy1P9HyycUmz89OoZDDD5sqKNTnkAHBIX4nyOy4Jv2y4dnZcuUyUqRyyNUkjEghKO0ZAOnf47kjc4wVkWvmvnZLs1Fw7Lfo8bWx8U8p2s1ufu7bKOg387ysKL+l7tJnsrNlJsupjy6nWsuxWV9/C9bhdN0prVbHpthZXsHZvjCZzKw5lNllQNXkeqn1BsfDAG6y5pabH1vTLBYXwnBF5L9D3DYZJ85mnIOYlCirIKqR42Ug2NTbWNxpHK8R6d+JvrrVztul6GZpHyloHcMNu4BekHhzKKQgjoG8NfFRXw0/HEhUyS8bzqZRGkkDxgdFKEsSa2XURZJ50PU4w54aLldYIHzyCNgzK6uDcXTNFxE8pVCAXKoFJPRdrJA35dR54wx4fey6VNJLT4elyJF7bwOfC/emCKrH2nb1DMB81pfljdRUu47xfL5SEzytJ3YIBZWkYWfUNXwvBFyyfGA0ayRwZh0dVdT4TakWCNUnUHBEk7UZRs9GB+izxOhOhnEfI8x4JG2NA3sQQD6HlLGHhWGz691JIXWu05EfUcxuXnfFeGZjKxiTMwsiagup+7O55Dwtt76+WIZp37l6Vu3KUgYie0Z+GXddMP91s7/RZfg6f4uMY93k4eS6frdEP5HsxfUBch2Wzv9Hl+cX8WHu8nBbDbdH/qHuP2WPP8LngaJJY3Rpm0RA6PE3kKO3Mc654x7vJwT9bo/wDUPcfstn+62d/o8nzj/iw93k4LP63R/wCoe4/ZH+62d/o8vzi/ixn3eTgsfrdH/qHuP2WCbhs6zpl2hkE0il0QmO2UXZsN6H5Ye7ycFr+uUf8Ac7u+wWxuy2e/ojn3uv8AFh7vJw8lg7bo9zv8vsua9ls4AAMrJz84xz6nx8vdfxw93kJzCyduUUbfhJPUD9bDxVr2c4rBG8fD2ac5lEsghxtRcUFYgKF2HoBfPE9jcLQF46qmE0zpALXN7Kn0JRILtXOnc/gGvG6jrhM+mNnVpHCgnSoQsaF6QGF6vQm8YK2aLkC9ko4Z2ngzDiNJJSSpaiETlzF7EEbHY9eeObZWuNgplRs6op24pG5Xt9cuI9FUsGSeqCiMfe3PnyU0b89Qx0UJY+03A4JMlmY528EiHU7VSkC1cDlqDUQas0AboYwSBmVsxjnuDWi5KR/QqSMgYzv3cmkf9tCR/as/HHGndiaTz/KtdswCGZjR/Y3vF2/RX+O6qEYIvzzxTLvk81KiM0bRuwVlJBA+ruCCLQqefXFW8FjyAvoNM5lTSsLwCCBe4uMQyPiMj+EwyfbGeJZQzGaWRdAeaUkIvXSn2ifrX0XbY30ZO4A7yodTsaCR7QLNaNQBYnrJPdkd6W8e4o2amMh2FKqjyA5ehYnfbaz6DGssmN11IoKAUsOHInUu3X5X5W5ankvQuw/DpkgAnsKxPdwAAE2SxZ9gSTdUTQUb+kyBrms+JeW2xNDNUF0WfE7idMuQtrvN91lWqIx7f61h9Rd1X03pSR97fyAx2VWpb6VcjJnsl+joNLM4KjV7TBWcKRVCytXq2vBEy7KcOkyuWjy8rCTulCLINtS9AR0K+z6gA9SBlYTcMOXUYIov6S+y83Eoo4o2CIkiMb3LEkITz2CRs7ebHYVW5FVcLSRYlWUhpFAVmHJ621gdNQ3I6GxZqyRdXGOLJl4y7eI3pCg82516bbk9PkMc5JBG3EVvHGXusFG8a4Bms/Jl55ECmJtUQ1ae75PrI3Jsoo33utgLI4f/AGHZ5Dku39BuWZVFwnjkne/o+ZQRy/VI5N+JG9bEGjuNjtjeOZ2LA8WPgVq+IYcbDceSfqwPI3iQuCguLdk81LxWHPrIi92jBUPQKQBGxu7kDyksAQnLxVvhFehtr5dd+nvxlEatrG/Xbr7sEXnfD+zOYh40M/I6t31gKDQBMcn6u6JIRI0Gqhq1WKqsYWV6RLOj/wAojKRydd69xHir0IrzwRYM7lywOiTSzCkmSjv0DA2pIPQ7HeqsgFlpAIJFxwXjHHcnNHNIs6aXJcmuR1GyybAFbP8AhsRWKuQOa44t6+gUb4ZoG9DmGgDPMjhfmO47k+Tty4Qo6B1eJY3p+7cMCakRqJU1pJBB8Q222x395JFrKq/Qo2uLmvHzXF8xbg4G3ffMbkhz3FZ5QFlnklAohWdiL89yR8efriO57nCxKuoqSGF2KNoBPAZ9+dgvXfot4eYsgpIoys0vwNKp+KqG+OJ9O2zBzXjtszCSrcAcm/D3a+N1XY7KqRgikO3nZaDMI07P3Lou8mnUCo+2o3IG+43Hryxwmia8XOXNWuzNpTUzsDRiBPy89MuB3c+Gi8gz+U7qQoHRwOTRsHQ7WKPu6bVWIDm2NtV7OnmEkYeAW65Hdblw6rLt4dxmSDeMRBg1h2iRmB8gxGoDkauuWN2SFmijVdDHVG8hd1Am3cch5dq9C7EcckzSyd8ULLQ8FhjZICsOWkkbBTR3Dct50MheLleS2pSMppQ1gNudj4jxBFxzBCp8szHagbJCKvRRsSSTVX12FFau9+yrF1cXgcHLlgo/XDkxP1H+6MYWV2cReUITAiO/RZHKCveEY36V8cZWEhhyubjlknSOF55xEJomnYJGEDBTGwhJYsCSbAo8r54IqWImhqADULANgHqASBY9aHuGCLHxWXMKo/R44pG6iSRo6HpUb3+HxwRRWeybQ5gHwys0v6TIjSHSjvpDKp0ajGvdgg6CTvYGK+rqIopoxI63rLqz4qVCCY3W1V1mOIRIQHljQncBnUX7rO+Jxc0ZEqOGk6BTfbZmEmWKqhOq0bUdWq1IAXTWm9J1arvp1xHqf4HfcLvT/wAuFlr4Hk8xlgkEaxy5ZSx76SZhIdTs7eARFdixAGrcAbjEpRlRYIk3GFzLlolji7h1KPL3zCRQy0zKndFdQskDVvQ5YIuPAo8zEEhaOI5eNFRJe+ZpGVVCqzJ3QGpgASNW1nngi18QQmbKhavvX5/9CX0wRMJUdPbAAO2pTYBOwuwCDfpWCJbmZykTu2gOqMWJsI2kWdfMha36sFNjGCclsxuJwHHvXl+d7W5mXwydzIoJ0q0KuPKxrs/2t+V74gOnccjZexp9jwNAe0uB5OF+8f8AXNI9RI58z0/9cq32GI6u2nIAHhzPaTnzvv4q27E9jocwwMsyONIdoYjqNHkJXHsn7g39RiTDAHZuPYvP7S2vJECyFhbe4xHU21tfzPcCvXkQKAAAABQA5AeQ9MTl5JcsERgi6s0wCMWUuKNqBqJHlXW8EXl3HuxyF1fLJ3b94pkTxBVUn2xqAO25NECgaAxHfAMi3irul2xIGvZObgtNjvvY2udTfTO6ZZnsplnlaeSwrg2my6j7WtaAKGhyG5verN7mFhJJGqiRbUqYomxsdbDod9uHAjrGSZcI4YmQgnkWz3UbyAMQ2ltJZgpq9PhFe9vPGwaI25LlJNJWTAvtiNhe1r7s7d3UtXZziqHLd+AzhYYyVUamBGoMoA+tYo+4YyHgtxBc5ad8cxhdkQbZ5Drud2+/BfJeNRZyLLywklf0gAg7FT3bmmHnRB+IwY8PFwlTTSU8hjkFj5jiExxuo6nuEcUEnEM9B/8ACuV/8kZj+Y+eCKhwRGCKRj4ScxJmWDlDq2NAi9RAsHl4V5ijTA9MUfujK2eR79GnCOwZ9l93G6liTomtA35qTzcbq7LIbdSVJHp4R0G1ADGZQQ8g+slMiILQRoqrsnwdn7ueZrVBUS+QBNE9BXQe7yrE+niJs9x0GQUOeQC7GjrW/sDxT9KyEU32jL+Erj8gMTFEVDgiX9oM13WVzEh+pDK/yQnBF87N5rvcplpPtwxN80BwRd0/84yn/Vf/APRLjCLnle0cObXMLDrYRqwL6fCTX1W6nr08xtvjRrw69lKqKSWANMmWIXtfO3Mblh4XnkzUmdhWmEXdkHYjWVYH3gFNJ+I64NeHOIG5JaV8UTJHfzvbqFs+3ySN+xWWKsut+8bSVkdrY6jfI0uskNuBe/XfGnu7M/NS27ZqgW2Is3RtrDLQZWJHIlZeMdk1eTLooKQRq4lqrUe1d6fHr38VdDe4oYfDctA0C6Um1XRRzOdnI4i1+0HlkDkNOVlbdlOHw5dDHDD3Y2bVpca/eW3seVkb2OZA6tYGiwVbPUSzuxSG59aDQdifY2XFGCIwRJ8/nGYkLYUEiwdN1zLNzVQdttzXlgiwjoCAqG3IqvCPP1JIJHkK87ysLoz8TEszjSNDFQbs7UDXIeo5ixfTGEWrM+ISxuvglRkajzU2ti6AYajanmDsTVYEXFlux5Y4OGozXmmQ4dxLKK8sAlCktGTGurVVeMIVPhO1OBYog1iAGTRg4fXNewfV7NrnjprXsDc3HG7SctOeWeSqey3D1iyeXe31y5nVJrFEMFdCKO9Wp3O5u9uQkwNwt61QbWqDLUEZWaA0WzFtRn2/RVbtQJomug5n0HrjuqteRRR5rJcRzc7SoXnoMoFhNQSQAEim0DwAkbjf0xDnqcBLRqpUNPiAcdFU5PtswQB4tbCwW16bokXWjbGgrbDMLoaS5yKz5jtpN3gZVCoKBjJB1E9S2mxzGw8samsOIEDJBSjCbnNJcvxCZLqVl1KgbTtZW/F5gksevKh0xDie6IODTqST1ld+hYbX6lkkJZiT4je5ZjZPPmbvAknMldAAMgFry/EZVQqksiqQRWo0AdjQNgHc9OeOjZpGaFaOhY7ULr7L5yXIZc5aKS17wyKxAJUEAFKIIIve9jucd3Vji3IZriKRt8zkqqPtySATBvQ/5n/0x099HBc/czxU72l47mM3DPCGEaTDQBQOgBrNGgW1AEG/PasaCsOIkjJbmlFhY5qu+jvKSwZGGGUh9KKUdeRVhq0m9wyElfUBT1IE9rg4AhQXCxsnWaUGfKg9ZHB/7EuMrC87i4dnUkmyWTacwd4V1FdK7EKSz14aIo6SNVct6xBDZGuwMvb1vXr3z0UsQqqoNMltATnwu3nzytqbJ/2AyD5aCbWrJJKVUryZEWwBX2yWaugFEnasdqeMsbnqVVbbrmVMoEZu1o15nX6DsT7OpqO9BgEIG56vtsL5A8vPbElUq0PqFFgUdaDcj4W2u+R38V+hHngi+wSureEaSD4tN1Z+sV+y32huNxdAnBE9ys+tQ3LoR5EbEfPGFlduCLjI4UEk0ALJ9MEUrtYoGiQniP1AyqR6nUVBFVzA6klhd0bGTvByJjUDrzDEfgwv1xlF353MByJD7Khdqvmuo/3lv9jGFlZlQFSC3skKdW4NGlNHcGxzWvED5YysLdk84y0SSV2BBOoUeTKx3I876Xy64WVi+kPJd/le5192JGZC9XpDRSKTVi6B5WLwRdfDJsxqMcsARE8Ky96GL1sGKhQVJ51e2MrCUdpOyxmd5o28Z0nQQNyAF2a9vCOo59d9ok9NjJcNVKhqMIDTokeT7KZguRKFiTmH1K9ktsukEEE3V3V+eOYorjM5rc1eeQXHJdks07VIgiBay2tXoCugIJJrljBoziFjksiqGE3Ga6JeDTB3VUL6CQdI3oMVvTzo10vnzvEJrHOe9jRm02P0PryzXcTNsCcrpZKpViDam9wVNg8vgcCCMiF0BBzC3cP4RNKB3cTlTyYih79RoHHRsEj9AtHTMbqU3zPY2ZVVlZZG5FRtXqGYi/kPjju6icBkc1wFW0nMZLJD2VzPdEsiiUbLFrU6gNILa7pavkR5Y6e5DitPezwXfw7sdOx/W1EBZsEPuTyoEee5/PGooziNzktjVjCLDNWndtBAqwp3pRVVVLBdVCt2ogH4YnNaGgAKETc3KTcOykh4hBmZh3TyARtAGDhNEeZIbWANWrUdqFb872yiseIZkrSqaJsk86A8vUnlfrzqsESgeJrZtJAPM21bE2T7ANgkLX1TY5YysLrjAeqJBuwTewAKKLO+obt18QOCLRnZu8V384lBHkdJf8nGMLKzZiTURa7GwaPQ6CvPawWXny8XO8ZWE24HIpVgL1XbAm+mm97P1aok0QdyKJwspngiUSSKZpBKxC0FUaio6E3RG52o/tDzwRLpFO+k7X4ORtVYlefRiUW/UG+RwWF8liVKGoAgyPsdwrPq116MVs8q1eeMrKHSi2o0CCGABoMQRa3QbZtRW7uqJrGFhdkcd0OWoSXXkWLWp66Tt5jVuBdYyiZx5FZUDHUBIoZlB2OoWeli76EefM4wsqf+ljNd1w+RwaID0fImGRR+JGCJrlJxJGjjk6qw+Iv/ABxlYXbgiQdtuIdxlle6/X5UX6fpEZP/AIg4In5wRIpj3WdDcllFHysgKPS9SoNt/EOfSrd/Srwdz227R+PXGQPiitwKjOP/AM5m/bb88c6j913rcpsH7YV32V/mkXub+8cWUH7bepV837hTXHZckhzvENPEstDft5fMmvXXCR+Cv+OCJ9giMEUtFxC+NrDfsxwtXrozVn5On4Ywsq3zGSDtqtlNAWK3AsjYgjqcESrPRgFlGygonnts7epLatPmTWCLM49pQdLkmttxuxNgG2anNKLqgTV0CL4wUabYBBTbmgFvm10AzNQqhtqAxlF9bL1akgBjJZr7bN8bBMY/remxYWlCvdMSxWc2KDkEHVa7A+zsu9chvteMLKc5Jy0ak8yAff610vnWCL5mMqr7m7HIg0f8x6HbBFg4rlxHA7qrOy6XPVmCMHIX1oGlFC/fgSstbc2Xn2S4tG3Fy4kVo5YxEjA7bojAeh1qRR6mueIweDNrqFfSUrxsq2Egtfc8dLfUKjkzvdSxwgsjyRl6qxsKIAvxECzpIOwNctJkFwvZUjYXujMg0BAPbe3knuSrMJpb2VKlSCoNeRAJqxseVhiKGMrmvP8AtfxyTJ8VDLPI0YEbvGGsKt6Xj02FvSNW/wBoHEOV5ZLrlwXptn0kdTQOaWDFc2dv3Z34C9jyGl1x+kbiL8U4akcCU8jatN3ZQO4RTQtiE8uZA33rRtex9Q2ButiTy5dfkqSopHQucHHQ261TdjsrNBlIoJwO8hVY9Sm1ZQKUg+YWlIPUHoQTYKGneCKE+lfgeZz8EcEAGlZI2cknck92Ao6qodnYnYACr3oisOFPIYk74aZQAslbgsNiynqrcx1o0aIIBF18ZyPfR0PaG6nf4iwQdxtzG9eWItZT9PFhBsRmDwI0XSN+B19y81zspeR2bmWa/nW/r54qhI6T4nix39atIwA0AL0Psr/NIvc3944uYP229SrJv3Cm2Oy5LzrjPBc7JxiDPRoO6iRgqE0SinSwPRZJO9coCeSjUV3rCL0RTYvz+H/rGUQxrBF5fluHZqDjv6fMoCS+FVu9jHIBHfLvFSG2o0Cw3I3xEraoU0XSkXFxfqOS6xR43YVt7fdtnlJhgMkXdudRRiNY2C7imB3a1863xykqQ9t4zlxG/Jel2PsxuUszQ4EZA7jitmDl1f8AS9F4XlgIYZNZmZIh+sLDxnT7RPXrRP2jic3RealN3uNrZnLhy7Ek4xxoxqXZjRZVIUDdjsApVvFYPIk0FYnoCc4NFykUT5XYW8CewC5Srt9IsWUePkZHjVQebBSHZvdtp8hsBW2ONSbRlWewojJWtI0bcnusPGyb9i84MwkS33nd5dFmbmNbKvgvkx8LFh08PnjpG64UKrhMchNrAk26r624cD9lSLw5Ouph5FiR8ftfG8bqKtmCIwRGCKP4x9HWUnYuuuEtZIQjSSfusDXuFY4Pp2ON9Fb0226qBoYCHAaX3dosfFKsx9GTCmizjh03TWCaPPwkMNG9bgY1NOcrOOS7s2234mvhZZ2Rtlfr107+aku0PFM3Fqy+ajj1b05Uhr+3GylVIPWhvyI545PlkHwvVjSbNpJS2elceJbkbci05+J4i+qRcOyazSKhfRq2B02NXQEWOfnvvWK+omMMZeG3trnu9eCt6p74o+kAvbdplyyO9ei8I4ay/o5d+87uYAGgACY32FfZTz+18uexIg+R9SG4Qch5k99uS8VtCVrnWaLDW2tu1Ps7xco7xxxPNIio+hGjUkMWBouyjw0L3+stXj0OIXsq7CbXSuGbMxySZj9Hml78RD9GDwAwaAwJLGXQ2u78J6b0cbLCpo2JAJBUkAkGrHoaJFj0JGCLHxXOSRKDFl5MwSdwjRrXqdbr+F4IlGQkzMDPcE2YE8rTGnhHcBlUdy2qXxFaJtdje14IpTj/APOZv+o354p6j913rcrWD9sKn4JxZ0y8KxZaTMVYco8S6TrOxEkik7b7CvXFhTPa6MWOmXaoE4IkN13cCOYy4jyzxS5gAteaDRBTqdn9lpNdKCF5XtsMSFxVHgiTcYzMxLQR5eXS6Mv6QGi0xllI1aTIHOm75dNrwRZclxOXLxaJoJSkEQBzJaHTKUQDUFEhcayNhXMi6xq5waLlZAJNgtPHIO+OV0iz3jOnv7iQ18RY+OI9bB7xTvi4jx1Hit4nYHgrzrtPwrSe9ebWXNINABI57kbUB6b7Y83s6pJ/otjtbXM69XM8+K9ls6bHaJjeZN/HTqyvbklnB+LNl3LIsbsaC94pIU3uQAwtzyBrb44uo5MGil1+z21QHSEgDU2A73Hh1WV1kex+bz6rLmpjAvNIwlMPvVY0MTvZ1N51iSI5JLOebclQurqOixRUzMVxYuJ15ZajqsDzyKZx/RfBq1STzuevsi/eSpOM+7NJuSSuI2/O1uGNjGjkPzbwVlwrhkWWjEUKBEHTzPmSdyfU47taGiwVRNNJM8vkNyd6142XJGCIwRGCIwRGCJLxbi8QYxmMSla1A1QNXRuzdEHl1xWVu1YKV2B9yeA+uYXeKB78wpeXg4zk20ccdFWBRRcYU2DdDewdqNm+gJFRE+XaVSXNu2MCx4W4cyb9nnNErqZhAdmfH8Kj4tlViTLRoKVZl57k+ByST1JO5PU49RGxsbQ1osAqxxJNyojj+faHiJkX6oUV5jQCV+IJ/PEKeQsmxerKZFGHxWT3gPHEzGbzaI1iNMsf7au1HyI2sYnNcHC4UIgg2KocbLCMESTsxxMTnN0f5LNSxf2VT95wRRXH/wCczftt+eKeo/dd63K1g/bCfcAJy6wyfUl8LcvtHb1r2huTWoAczjRp90lbL/B9geAduPb2b7nQKPJ/UxN3jyTbsVxMZnJxTA2GMn4Ssv8Ahi7UJPMEWLjeZEWWnkOwSKR/khP+GCKF452gGYy+XSM2rRxO58yUB0/1QST6+q4r6uX+A7VNpYv5lWPDjf8As4n0/wD5pMTWfKFEd8xXX2q7MoX/AEgKGA1FkYalUtWpwvS6Fnpua3JxS7VonlrpYMifmAyJt9t439mc2lqnM+C9gfWa7eF8USNV1QJqAotHps9L3C7+e/njjB7QwYQJAQd5yt163WH0rzoVU5eZXVXU2rAMD5g7jHoQQRcKEuzGURgiMERgiMERgiMEWPiueEMZbmx2Uebfu6n0BxGq6llNEZH7vE7gt42F7sIUZkoGklKA2znXqPlQ1Mfcen3lG17eLp4JNo1F3Hm48Bfd5BWb3CFnkrfI5NYl0oPUk8yfM+v+QFAY9xBAyFgjjFgFVucXG5S/tH/+P/11/uPjqtV5726iIzN/aRGHwta/D8cVtYLSA8lYUp+C3NYOzGdTLZgzEGpECSV5A2rV1K7j3E86GNaeo6M4XaeSzPBjzGq9Ny86uoZGDKeRGLQEEXCriCMiuObnKIzBS5A2Ratj0UXsLO1mgOZIGMrCgfov4ZncrJmxm0GmadmDKbHeDdm89DhvCfNCDRIvCLHx/wDnM37bfnioqP3XetytYP2wqnKqzcOjVE7yQ7ItgDVrO7EghUAuzR2sAEkAzDA2em6N28d3A9igveWTEjiursGncibLhajDmSMjkA/tR89irhjRrZth4SBy2ZO6SHC/5mnCfXrtWJ2AOuNDmqzFiuKku2/Fo2hkyqnUZBpko7Kv1lv7RFiuln0uLUVAZ8LdfJSYIC/M6KICgbAUFGwHu5D3D88VZuVY5BeqRQ6JMin2WK/LLyDF7awsqa9zdVGCKT7Q8OEH6xf5Mmio+qTsAvoTsB0JAGxoeW21ssAe8RC39w+v37+Kn00/8Hdi7Oymd0AQueY8J+9zZfcdyPj6DHfYe0BIDA85jTmOHZ5dS0qobfGO1VGPRKGjBEYIjBEYIjBEYIpDtBOWnYHklKPiocn42B/VGPG+0FQ504i3NHid/wBO9WVIwBmLisEchUhlNMDYOKemqZKeQSRnPz5FSHsDxYqs4RxUTCj4ZBzXzH2l8x+XxBPvKGvjq2Ym5Eajh+OaqpYXRnNKvpCy8kmWEcT93I7MqPZGljFIA1jcVzsbjpicuSkO1MzyBdWXnQwko0riMI90NS1IWokWLA9rEOtZdodwUqkdZxbxU3y91/6+BxXhTym/D/1jmHKPmIXuKQmRo+7bTIpZVKMGZqBABUXyalOLCnDD8jj1ZfZQJy/+YHWrbh/GS6M8sE+XCVZmCDV08ISRzz/0cSpJGxtL3mwCigEmwWWbtZCntJIPLZd/hrv93WsV8W1qeR2Ft+u2S7+7PUFmswXdnbmzFj6Wb+QxGe4vcXcVYMbhaArLsTxVSncMaZSdF/WBOqh6gk7eVeRqwpJQW4DqFBqoyHYty05hzBmywUsHF6VqzfQWRvrHU14ul7xf2K/lIP8AkPx5792vzw9XklHHc9M4GZZczl4Y0kRof1ayuWaOmQCUoy7G7IYVQB1HFlILjN1gucZzyF1N5lo7HdCRRXKQpqv1CbCuVAn3+VTJgvZnerNmO3xdy7eGRkyJUby0QxSPTqYA6jWplXf3jnjanbikHetZ3YYyrHhxmkz8E7h4onAVYJK1oyx5i2YKzKNQYUQSTW9ULt1Vq6zE6opZzSjmf9cz0rrjV72saXONgFkAk2CkOKcSaY/ZQeyv+Levp0x4rau1jUno48mf5fjgO08rKCnwZnXyWL3GjzBHQ8wR6g74qI5HRvD2GxGakkAixVxw+cyRRudiyqx+Ivb0x9Kik6SNr+IB71SOFiQtGOiwjBEYIjBEYIjBEj7QcLL/AK1BbAeJR9YeY+8PxG3QYptr7M96ZjZ848Rw+yk08/Rmx0U0DjxDmlpsdVZr5JmDGDIvtICw94F18eXuJxIop3Qzte3j4bwtZGhzSCmf0nZzu8g0qmiodlPr3Mmn8ax9IVKtWbhGZy5XpIgIPkSNSn4GjjD2hzS0rLXYSCFGZHs+ZsqXUVMjuK+0ABan7wN0fh6iA2nxxcxfz0U10+GTkbKeKkdOR5HYgj8iPI/hiFoc1L1C3ZfPyMGDSOVVHfSzMRsK2s1yJ2HS/LEeuke6NsZORcB67fGy59G0G4GawXuTVk8yevvPPHdrQ0WGQXRcgMZRca+IwRbsvnZGsGR/CjsupidJFEEb2KrmOXusGPWSPHRuvo4evXnZc8DRewWWad3NszMftOST+JvEpzi75jdbtaBoLJ12X4Ccw2t7ESnc/bP2R6eZ6chvykU0GM4naeajzzYBhGqc9iMhRllIrxGNdqoA21el0P6pxJpmWLnHeT5qPUPuGtHBd6Z++MJDfspE1epTN3+BTEpR0y7T5omYRdERX+LF1+YC/wDkfPHl/aOdwwRA5G5PPgp1G0ZuSnHlVPWzhfDjO1ckHtt+OkfeP4Dfyu72Tss1LukkHwDx5dXHu6o1RPgFhr5KzRQAABQGwA6Y9uqtfcERgiMERgiMERgiMEUz2myKx/rh4QT4x0uidXpy389j535zbtA1zPeGD4hYHnuHb9OpTaWUg4DokCRNMVUCtZAHmb8/IDmeewPLHnKOn6WdsY1J7hvPcpkj8LS5d/01ZN5OFvHECW1KQBzpQWIHn4VO3XH0ZUy1di+9XJwxZhSk0KLG4u7CilYHqCoHuOocwcZWE4ggVAQoq2Zj72JYn5nGLWWbqG+kbLS6o2yuX7x9SCZroUzCNF9XLMDdHSo32K44zU7ZM9/FdYp3M6ktHDJo0ZpE0ao5FO4OlwL0nryBIYCiN7KnFHtCndH0bjpiHr152U1k7X6JaYxZFURz23H7sdTcZFdxY5hGj3/M/vwuiO7Hv9+/54XSy18PgYk6VPiRlWtrYkAUTtd/u64i1bC7o28XD14/XctHOAvyXBeHZpc1EhyxeC2Z2VjbRoVVygFHYuK6vR02CCbqOjAzf3KJJVE5NXq0CKFAQAKANIXlXSvTE0C2iiarjDCsakLSrbMfezF2PzJOAFkJuvOuz2UzLdo2zMsbRxOlRhvs926pY6MRE7FTuureicEVv2typEqSDquj0sEtR9SDsfun3HzHtFCfgl3aHlvH1U6jdq1LOHR99IIvZb63I0KJsed0QPXmMU2zqH3qcNPy6nqG7xCkzS4G33q6y8CxqFQUo5D/AFzPW+uPfMY1jQ1osAqkkk3K7MbLCMERgiMERgiMERgiMEUv2lz2tu6G6oQW9WG4H9Xn7/KseY2/X2HuzP8A2+g+p7OKnUkX8z2Lt7H5IBO8O7C0A+yB1/aYUfQEDzuXsOmjbD04zc7wz09arnVPJdh3Ba+0xpYXPsrNHZ8tVxj/AMnXF4oqzcRzghQuUkevqxIzt8FUXjKwkMXGJUkeeSPMPBMIhBEkEjSRlQwkMqabjDErRPOsEVLG9gHcWAaIIPxB3B9MESrtNMixDXHNJvY7mJpCDyshRsNz5Yj1NO2ojMb9Ct43ljrhIo0q0zsU2YMrloZI4JCY4tCBVkYLcb2GJQ3z646Oja4WdmjXuabtyWTifZSVHURfrEY0Dy0/t9APvD5A0DAko3A/Dp5KayqaR8WqOJ9no4NAb9IlZqB7vLvIg366a0+9ifOhjaTZ+JtmvIPH1n4rkaok6ZLdwiHu51jmjl7zY3HFI8QonTqm0gE8iRQogc63502zBHL0sjy926+7xPq60fPibhAsFY4tVHSfjHFCC0Ecc/eujBJBE5jVip0l3ApQDVnBFx4FxNjoglSbvo0RZJTE4idwo1FJCAGBN0euCLe++ayyjmGkkI+6IzGT/akQfHGFlPM7lVlQo3I9RzB6EeoxzliZKwseLgrLXFpuFDZKQxSd4KZlY0RyZfZ2PQMBfpY51jw0NR7hVkMN2g2PMX8x5jgrVzOljz61d5adZEV15MLH7j5Ecqx7tj2vaHNORzVUQQbFduNlhGCIwRGCIwRGCIwRcJiQpIFkA0PM4IoBDYu7ve/O97PqeePmMr3PeXu1JuVeNAAsFt4ZnzC+obqdmXzHmPvD5Hl5EWeydpGkfhf8h15Hj9/wuFRD0guNVWAx5iIjwyRuCrAiwQRRVgfkQfcce5Y9r2hzTcHeqsgg2KWJwBk2jzUwXorhH0iqoMy6297lj642WF8XgMoYt+lPZofycfS+Xh9cEXP/AGNL/Sn/AO3H/DgiP9jS/wBKf/tx/wAOCLhHwKUX/wAU+5veOP3fZ5bYIlnEeKNlGWPMGN3k2gK+DvG1BRGVZjpYal8VkEamparC6yGk6BM4uE5gi3zAVvKOMaR6W5YsRy1bXzocsFhEPAZVFDNP15xx+d/ZwRc/9jS/0p/+3H/Dgi4twSUgj9Kffb+Tj/hwREfA5QAP0p6AA/k4v4cEWzhfCUg1MGaSR61yyEFmA5DYBVUWSFUBbLGrJJIl3HuL3cUZ9HYdPNV9ehPTlz5UW19qtgaYoj8Z/wCP54cNeuXTwYjidp5pBjxSslR9lHOhx9UMK9CRuPyP9Y49t7Pvc6ksdxIHVkfMlVlWAJOxPcXiiowRGCIwRGCIwRGCIwRRXFcmYZCv1TbJ7vL+rde6vPHhttURgnMg+V2fbvH1H4VpTS4223hZBimUlLOznaksVKhoWctp1bpLpJBo8iRR2NMBdbb49I6Op2YXGF4e0WxDhcAi43aj4hlx4LjJE2TVW2U7RqdpVKnzXxD5DxD3Ua88WdNt6mlFn/Ceenf97KE+ke3TNMV4tAf+bH7iwB+IJsYtW1ELxdrwe0KOWOGoXCTjUA/5it+zbf3bxzfXUzPmkb3hbCJ50BWSXtJGPZV29aAHxsgj5Ygybdo2aEnqH3suraWQrLJ2lbpGo9SxP4aR+eIT/aSO/wAEZPWbfddBRHeVCdsnfMyLNoXSdEJJQGgdaBo7fYnvWG9D2T0vGG7a6UuBaAbHK99Lk7ssuF1PpWiMAZktOIbs7DXiLDlvG/KzyfapmHsKa2IOpSD5G9X+eB9oi0/FF3H8KAKO+jvBbo+0q/WjYfskH53pxJj9oaV3zBw7PsfotDRvGllri49AfrFT6q351X44nR7UpJNJB25edlyMEg3LvHFYP/mi/tr+/EoTxEXDh3haYHcFnzHH4V5EyH7gu/cxpfxxEn2rSQjN4PIZ+X1XRsEjtyRcQ428p0WEFeyp3I9Tsa9wHkbx56t25NK3+iC1ul9/foOzPmpkdI1ubs1N8J4ys0ksYUp3Z8N/XWymoeQ1KR8sQK3ZzqaKOUm+LX/abA2PYR4qUmv49KHU8gB5k4gRxukcGMFyUJAFyrLg2S7qIKfaPib3np8BQv0x9FoqYU0DYuGvXv8AXBU8r8bi5bsSlzRgiMERgiMERgiMERgiz57JrMmlveCOYPmPX/MHbHGeBk7DHILgrZjy03CkM/kXhPjG3RxyP8J9D8CceJ2hsmWlJcM2ceHX99PJWcNQ2TLepLhPZYxpAGlf9U2soDaF/FuLFrYO4G3p1xJrNtiV8pZGPjGHFazgMsjbI6Zb+dl3WrssSRmSSTeanr0AIFD5Yj7XABhAGkTO+xWV1ZbjUhgzkhC6oJJ0TY1SKCurff15Y3l2fE2opohe0jWE9bjY2+iLPxDiWYZMu4Wbu5IleRssis2sgHSA16V3Jvc8sd6akpGvmaSzG1xAEhIbhBOeVrnlom9NOzma7yAHvGkILKzOgRrB9llGwI5Yr9qQdFUEBgaCAQAbi1tQeBWFp4i1JyJBI1VZ251Q3N1p+OIcQu716y1WHaJTm80zxeMUBNET51qDkc62rnyr41MiY1knw/2u8iPqjJcOZHEd4I8Ftmas0hB9pNLeo8TD4gj5E44NF4CDuPdpf1yWp+dMn5H3Yjt1C6KZynEZRlcg2slpZYkcmiWBDWDfXYb88egmpITWVTMOTWuIAysRhtp16aLA0TPhWdkmikNqHEkqKSDXhYqti7PruMV9bTQ08zG2OEta48cxc2KJQ+ZzDQ5x3n3hEqARoFBIjDBr3YEE7UemLQQ0jZqZjIv3MLrkk5YrWtk03tnkix8P/VT6jlzHL+js0OklzMxAsu/MtsPCeVnfliVU/wBanLRKHM6QB1/hwAE2wt4c99hlqsJ5wbs33Twt3kskyoY62pga8NVsqmzfmbJxXTV81fjp4YxZzsXMcyeYsM8gMgFhzmsFyvQuC8G7siSSi/QdF/e3r05DqTebN2UykGN2b+O4ch91Wz1BkyGic4t1HRgiMERgiMERgiMERgiMERgi4uoIIIBB2IPXBEmznZ1DvG2g+R3X4dR8DQ8sU1XsOmmzb8J5ad32spMdU9uRzUxmuxul+8ERVr1F4HK6t78QBGu+tqeuIElFtKNnR3EjdADY26sWY5WKlNqozrkk2a7LyfrlSSWKOdmaRDCTZbZtDEWNXxxpHLUM6My0pc+MANdnoNLgXBt2Lr0zD/ILZJ2XLshQZmIogiBTUtoOQOpa+Ir37CudO3aBD2mFrg52L4ho7iLkfXzWDPGN6c8M7LyRoERFjUX7b2STuSSNVknqTjd+xaypk6Sd4BPhyAFhlyK4mrYNAmS9mCfakWjzAQ/nq3+WJMfs5GPmkJ6rD7rmaw7glOS7If8AEyq3e90BasSpDMVCnbfaiVoi6X5yP0aImxJtxyvuPDjdae8m1187N9mHaMyPqifUyqJEtgoO31gd/wDDHH9DZK04nEZ6Zac+fVktvei05C6ZS9nZR7LI3xK/IUfzxEk9m32+CQHrFvK/kugrRvCmx2L7p1bu5gqMXSMNqjDG/EqqTXM7bDc7Y6TxbUwOaWNJIwl4tiI4E5E9111FTGd66MpwKeJjokkCNI0hjaC/abUwBoML896xGnEs7R0lK7EGhocC7cLA2sQtxKz+4LblezbMJ17uRlnZmcMNHtKFIBOnah53g2l2hK6JzWYTGAATbcb3IP2WhqIxvVBkuzTUA7BFG2ldzXTcih8j78TIPZ4F2Oofc8B9/wABcH1m5oT7JZGOIUi1fM8yfeTuceghgjhbgjaAFDc9zjdxWnHVaowRGCIwRGCIwR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9401" name="AutoShape 5" descr="data:image/jpeg;base64,/9j/4AAQSkZJRgABAQAAAQABAAD/2wCEAAkGBhMREBQUExMTFRIUFR4aGRYYDSMcFxsdHSIeHx8hHhwbICweIxolJR4eJDsgLyctOCwtISo0NjwqNSkrLCkBCQoKDgwOGg8PGjUkHyUpLDU1LzQtLDIsNCkuMi8xNCk0LCwsLCksMCwsKSwtLyksLCs1LSwvLzAtLCwvLDQ1LP/AABEIADoA0AMBIgACEQEDEQH/xAAcAAABBQEBAQAAAAAAAAAAAAAAAgQFBwgGAwH/xAA6EAACAQIEAwYEBAUDBQAAAAABAgMEEQAFEiEGEzEHIkFRUpIUMmFxM4GRsSNCcnOhFWLwFhclNMH/xAAZAQACAwEAAAAAAAAAAAAAAAAAAQIDBAX/xAAzEQABAwEEBggGAwAAAAAAAAABAAIRAwQhMVESQWGh4fAFExQVIlKBsSMyccHR8TNCkf/aAAwDAQACEQMRAD8AvHDbMMyip4zJNIkca9WZrD/OGXE/EcVDTNPLuBsqg7ux6KP+bDfFLZfnlZmWYq5iWobSwEJ2hjRhY7m+kdO91NrY10LMaoLjcAqalUNMa1ZdX2nRC5ip6iRQSGcqEUEDUdnOvpvfTY364bydpcsZXm0LAMbDl1auxOsR2syqL6iPHDKbhemgZDX1+mQEMI430C4GkM3V2Onu6tgfLD/N+GsuhCq9VLCZFOljWFri97jmal6nrbDL7K278/keyYZWN8KZyTjqlqSihnikcXWOaMxsw811bMPqCcdDinOMuCpoaaZ41iqY5QpaZUtKqrpN7AlWUgblbefTDnsy7SnLrSVT6g1hFKTvfwVj438D+W9xib7KHM6ykZGSgKsO0Xq2sJZwOpA+5x51tTy43ci4RC1vsL4zDnOcS1shlqG1u24B+Vb+Cg9AMQstlNeb4AUqtUU4WoOevqX3YOevqX3YyvUZK0aRu8JRJQTGzRWDgWuVPj1H64+wZIzxvIkBaOP53EV1X7nGzu1uOnu4qntWxan56+pfdg56+pfdjLD5G6xLMYGELGyyGHuE+QNrYbfDJ6F9ow+7Gn++7il2rYtYc9fUvuwc9fUvuxlinyKSQao6aWRb21JRs4v5XVSL/THjNl2g6Xi0N6Xh0t+jAHB3Y3z7uKfarp0Vq3nr6l92Dnr6l92Mn/DJ6F9oxM8LcFvmErRwrGNC6ndhZVB6eHU2P6HEXdHNaJL7vpxQLTJgBaX56+pfdg56+pfdjLWbZIKeeSFhGzRtYsq907A3H03w0+GT0L7Rhjo1pEh+7ig2qLoWsOevqX3YOevqX3Yyf8MnoX2jB8MnoX2jD7sHn3cUu1jJaw56+pfdg56+pfdjJ/wyehfaMHwyehfaMHdg8+7ijtYyWsOevqX3YOevqX3Yyf8ADJ6F9owfDJ6F9owd2Dz7uKO1jJaxEy+oe7C8ZMFMnpX24ursa4omqI5qeZi/ICFHJu2l9Q0knrYr1+v0xRaLCaTNMOmNisp2gPdELk+2TPjLXcq55dMtrf72ALG3nbSMd1kPDMuX0CpBy0qZrGWaS50segAA3tewvYDrvircx/iZ24fo2YBT/TzQP2xfXEEYMJO9wQOvgTY38xivpOp1FlDRgGk/4nZAH1S45qv5ezNDzHkrHNSu7M8Y0sbAi1zqI8L3+nhhrk+R/wCqRJz5RAkC6FATvNfcm7G1trdPDDfLauonkcl30q0sTLzbEAkFR0IIFm2P2w+LOUlSCUlt420y6QH/AN1he4vjhdXeBn9c8+c10TWfe7Ie6muG8inoWAgnE1MzFeTKpVrgkEoRcDz6AH6Xvivu1ThVaOrDRjTFUAuoGwVlI1AeXUEeV8dpwNVtNNIrszKk2gd63dC/KLfyjSNvHxwducY+Dp2/mFRYfYo9/wBhjpdEVnCqWbY3A/dZrcNJsnH8GFP5JnhrMmMzG7mndX/qVSD/AJGM7s1kv5L/APMXF2WuTktYD0Dygfblqf3JxVeRUglqKeM20vKga/TTcauv0vju2VopvqDUCubWOmGFXFxtw8kmULCv41HCkoW24ABDfqAwwnIcgWPI5ac7TTUzTOLb98HT/hbfljxreJlXiJYyytDLAsLbgrdrkX/Pb88I4a4lSozusBZeSYeUnestozY28NyzflbGKKgpxq+bh91olulPouSGX1k2VUamdDSzVCxxx6O8GYkAs3ioO9sO/wDs7NraP4qm5wXUsdzqZfO17gX2vY4kqMrHlWVxl11R5jGG7w20yMCfttiQiqk/6nLa10/DW1axboNr40Gq8aWhd8xwyKr0GmJ2KP4TzGWlyCqkjJSaOdhuLlSCoII/UYXlmaf65l9XHUonxNKodJVW3UMR9vkII6EWw7yWgWqy7MKcSxxtJXT2LNtbXe9r7jEVUTU2TUNTDDUJUV1SulihBCCxAuBewGpjvuScRuc50Dx6V27dipRET8sKGoOzWR4oWmqaenkqBeGGRu++wPS433G2/UY6rs+4TlhpcyjkZI5JP4RBf5dIbvE+lg4I+mJisrJa5aWahagMQW0pnj1PERY7AEWI32NugxD0ObiVc5Z54Jm5MaCSNNCPZZflBY3tfqDvhOq1KjCCcrsr+cUBjGkEc3Lk6bs0cLK8tTTwU0T6BM7dxzsO7va1zbr1Bx8j7M6g1opS8YLRGVJdyjqCBtbe++Ou4ZzFqnJ4YKP4Q1VOQGhqFuNO4va9xfqG36EfZ7lOYMM3hjnqKWRoaWQWhi0LGWMfdJLkE93YbWH3xYbRVBdJwndr9f0o9VTIBXD5j2ZyxU0s61FPKYL82ONrlLdQTf5h5WGPKXs9aOmSaaqpoXkjMiQyPZ2UAHY+e42APXEvwHOops61MveG12+b8bp546fJ4GaiK5lJRT0CwKY5lbvg23F72JG1mFjceOG+vUYSCcCNV5kYDUotpscJAXC5F2aTVFMtQ80NOj/hiQ7tfp42F/DriN4t4Oly5oVldGaZWay3sunSCCT1+bHa5nlAzvLaIwTxI9MmmWJ32UlVBLAdCNJt5hjiN7XSn/jlSUShKdxrDg3/AArG487YnSrPdUDSdZkRhGF6TqbQ0kZYqvsGDBjesiMWb2Efj1n9uL95MVlizewj8es/txfvJjLbP4HenuFos/8AIFz/AGo5Y1NmcrLtzbSobeO1/wBGF/zxdGWZkmYUKyJYiVNxfo3iPoQcRvaJwWMwpxosKiK5iY7Xv1Unyaw+xAOK97P6uqoRIwFwXtJSswVhp+Y3YgJJbffYqLnqpxzKjW2uzBpxF3oVqaTSqTqKfSRSwVcpRR/FAZtSkaGT1C4G9+o63x6VM88Zd+VHqK6jpFi7DYEA26ddr38zjt8r4yy+rCsssYc3AEgCPcdbautvpfDHJsqgo3qJamog0SHYNKAmlSSCdX8256dPrjhNs1opfD2AXgzddniRdd9cStpdTedPSI2ajrj09rl4dm+TcqME76QSWt3SzdbE7kgbXxyPbXnyy1EVOjAiAFpP62tYfcLf3Y6/OePQyrFQi5c6RUNCeSnRbqDYvuQNthe52xX3BPAclfVM8xD0yPeSVZNSzN10q/8AMD4nw6bHHY6Osos2lVqm+SfU7NWQCy2moakNYrA4Myg0+RMGFmkhkkO2/eBI/wAWxSmSUAnnhiPyu6hj5L1c/koJxp6qpQ8TR9FdCu3gCLbYzbX5DV0ExR0kV0uBIqEqwIK3UjaxB+4vjbYqumXmbzxVFoZAbkFMxcA2A3V9VQoROZpD07XCyEgEqWbSOhtY4YZXwe0vKJaKTUInaLWynRNcIS2kgG4IIF7Yj6euqoyCjTKQqqLKdlU3UdOgO+CCvqkIKNMpARdkPSPdB06L4Y3RUv8AEqJZkn1HwgDFzHlQBqR51KoSCU093VYg/NuAbjCqrgV4yVeWAKiO0h3ITl6dY0gXPzCxGxscMHzCqZAhMugIYwvLsNLABhsPEKo/IYXV5tVy/iPM3cKbx9Va2oGw3vYb/TD+JPzBLwZJ5JwWzuADDGzWWJGkLGRhGsjBW0i3dYHfxNt+uPPg/h9Kl42kZVgaYR6SSGkYqXKrp6WWxubdQMeEWcVihwsk4DgBu4d7DSPDY6dri2wwjLcxqqcMIWljDEEgR+IuAdxsdyL4R6zRIm/nnm4BbOC+13C8kNOk0hjJZULID3hrF1+jfUDpcYkzkFMyqgSRZhQip5vOBS9iSpQrspt1DdcRM9bUvEkTmVoktpUx7C2w3tc2+pwuXNKtoeSzzGHSF0aNtI6DYXI+l8M6Z1886kS2TcpmLglYXk+JeFhHBKxXWw0yRhdjp7xUauo6kW+7Sp4Dlj7ryQAIrNJc/JoCltrXOzdQLXBG212VXmtXL+I0zdxk3j/la2oHbe9hcnywVObVkgAd5mAQpvH/ACtYMDtvew3PliIFXzBMlmSeHgaUsVVoncSogABP4gUqzG3cUhx162YC5G7KfIgklN/EjliqGGl0uLjWEPzC4PXChnFYAQHmFyDsm91023tfbSu30x51tfVTOryGVmT5SY7ad77WFuu+JDrNZHPFR8OSnJOAw5qOQ4mVZEiifUBpfmaHSUeDKu/1G4v0xHNwlpj53xEApygYTaWsdTFFGnTe5IP5YYRVFQjMymVWdgzEKRqZW1AnbqG3w9PENdq1cybUV0/hbab3tbTbrv0woqDB3PP6UpYdScScHuz2BjjZrCONpSzSOI1lYKdIt3WB38TbfrhI4MkJAEsJN11i7fww8bSqTtv3UbYeNvPDSPN6xQ4DzgSABu6dwBpHhsdIAuLbDCI8xqlfWrTB7qb6D1RSi+HgrMPscEVMwo+HJe9fkQhpmcsrsXgMbqTpMcqzHobbnlr9sdp2Efj1n9uL95McFV1lVPcSGV9RXblnfRqC7AeAZv1xbHY5wrNTRzTzKUafQFRhZgqajcjwJLdPIfXFFrdFBwcbzH2VtAfEuFysfEBxJwVT1t2YNHMUKc6M2fSeoPgy/Q9PC2J/BjgNcWGWldEgEQVWDdntXAFVBFOiR6B/F0E2N7FHVkAYd1iCCRhnQ8D1SnuUMUZDKe/NHoJAQEkoGa40sAOhDm464tvBjSLW/Zz6qrqWrhqPs9eX/wByYFL35MAKJ0tYvfWVsLWBF/HfHaU1KkaKkaqiKLBVWwA+gGPXBih9Vz8VY1obgjHxkB6gH8sfcGK1JI5K+ke3ByV9I9uF4MEoSOSvpHtwclfSPbheDBKEjkr6R7cHJX0j24XgwShI5K+ke3ByV9I9uF4MEoSOSvpHtwclfSPbheDBKEjkr6R7cHJX0j24XgwShI5K+ke3ByV9I9uF4MEoSOSvpHtwclfSPbheDBKEgRL5D9MLwYMCF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59402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13" y="895350"/>
            <a:ext cx="122713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0 Imag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052513"/>
            <a:ext cx="32972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/>
          <p:cNvCxnSpPr/>
          <p:nvPr/>
        </p:nvCxnSpPr>
        <p:spPr>
          <a:xfrm flipH="1">
            <a:off x="971550" y="2349500"/>
            <a:ext cx="756126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5" name="8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765175"/>
            <a:ext cx="1008062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8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-252536" y="1011262"/>
            <a:ext cx="6181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2. Levantamientos hidrográficos</a:t>
            </a: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755576" y="2591122"/>
            <a:ext cx="4572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Pacífico </a:t>
            </a: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2015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231711"/>
              </p:ext>
            </p:extLst>
          </p:nvPr>
        </p:nvGraphicFramePr>
        <p:xfrm>
          <a:off x="467544" y="3500240"/>
          <a:ext cx="3899345" cy="1152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069"/>
                <a:gridCol w="583734"/>
                <a:gridCol w="2729542"/>
              </a:tblGrid>
              <a:tr h="4394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Ítem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No.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Nombre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6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1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153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Bahía de Buenaventura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56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2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>
                          <a:effectLst/>
                        </a:rPr>
                        <a:t>730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</a:rPr>
                        <a:t>Puerto de Buenaventura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1591394"/>
            <a:ext cx="39624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-252536" y="795238"/>
            <a:ext cx="6181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2. Levantamientos hidrográficos</a:t>
            </a: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467544" y="1177007"/>
            <a:ext cx="49320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14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Bahía </a:t>
            </a:r>
            <a:r>
              <a:rPr lang="es-CO" altLang="es-CO" sz="1400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Markmann</a:t>
            </a:r>
            <a:r>
              <a:rPr lang="es-CO" altLang="es-CO" sz="14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a Bahía </a:t>
            </a:r>
            <a:r>
              <a:rPr lang="es-CO" altLang="es-CO" sz="1400" dirty="0" err="1" smtClean="0">
                <a:solidFill>
                  <a:srgbClr val="0033CC"/>
                </a:solidFill>
                <a:latin typeface="Bookman Old Style" panose="02050604050505020204" pitchFamily="18" charset="0"/>
              </a:rPr>
              <a:t>Andvord</a:t>
            </a:r>
            <a:r>
              <a:rPr lang="es-CO" altLang="es-CO" sz="14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 INT 9103</a:t>
            </a:r>
            <a:endParaRPr lang="es-CO" altLang="es-CO" sz="1400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8 Imag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64922" cy="47410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-252536" y="764704"/>
            <a:ext cx="61817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2. Levantamientos hidrográficos</a:t>
            </a:r>
          </a:p>
        </p:txBody>
      </p:sp>
      <p:sp>
        <p:nvSpPr>
          <p:cNvPr id="10" name="Rectángulo 5"/>
          <p:cNvSpPr>
            <a:spLocks noChangeArrowheads="1"/>
          </p:cNvSpPr>
          <p:nvPr/>
        </p:nvSpPr>
        <p:spPr bwMode="auto">
          <a:xfrm>
            <a:off x="792088" y="1146473"/>
            <a:ext cx="49320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1400" dirty="0" smtClean="0">
                <a:solidFill>
                  <a:srgbClr val="0033CC"/>
                </a:solidFill>
                <a:latin typeface="Bookman Old Style" panose="02050604050505020204" pitchFamily="18" charset="0"/>
              </a:rPr>
              <a:t>Río Amazonas, Leticia - Atacuarí</a:t>
            </a:r>
            <a:endParaRPr lang="es-CO" altLang="es-CO" sz="1400" dirty="0">
              <a:solidFill>
                <a:srgbClr val="0033CC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10 Imagen" descr="3D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13" y="1700808"/>
            <a:ext cx="8808686" cy="48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6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312139"/>
              </p:ext>
            </p:extLst>
          </p:nvPr>
        </p:nvGraphicFramePr>
        <p:xfrm>
          <a:off x="19050" y="3140968"/>
          <a:ext cx="3714750" cy="1719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502"/>
                <a:gridCol w="576064"/>
                <a:gridCol w="2618184"/>
              </a:tblGrid>
              <a:tr h="182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Ítem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No.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Nombre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  <a:tr h="1939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403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marL="179705" indent="-179705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Cabo de la Vela  a Punta Gallinas </a:t>
                      </a:r>
                      <a:endParaRPr lang="es-CO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68" marR="68568" marT="0" marB="0"/>
                </a:tc>
              </a:tr>
              <a:tr h="1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603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Aproximación a Bahía </a:t>
                      </a:r>
                      <a:r>
                        <a:rPr lang="es-ES" sz="1400" dirty="0" err="1" smtClean="0">
                          <a:effectLst/>
                        </a:rPr>
                        <a:t>Portete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  <a:tr h="1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229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Bahía </a:t>
                      </a:r>
                      <a:r>
                        <a:rPr lang="es-ES" sz="1400" dirty="0" err="1">
                          <a:effectLst/>
                        </a:rPr>
                        <a:t>Portete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  <a:tr h="1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</a:t>
                      </a:r>
                      <a:endParaRPr lang="es-CO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253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Río Magdalena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  <a:tr h="1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804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Bahía de Santa Marta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  <a:tr h="1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833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Canal de acceso a Cartagena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  <a:tr h="1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228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Aproximación a Bahía </a:t>
                      </a:r>
                      <a:r>
                        <a:rPr lang="es-ES" sz="1400" dirty="0" err="1">
                          <a:effectLst/>
                        </a:rPr>
                        <a:t>Portete</a:t>
                      </a:r>
                      <a:endParaRPr lang="es-CO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8" marR="68568" marT="0" marB="0"/>
                </a:tc>
              </a:tr>
            </a:tbl>
          </a:graphicData>
        </a:graphic>
      </p:graphicFrame>
      <p:sp>
        <p:nvSpPr>
          <p:cNvPr id="8" name="Rectángulo 9"/>
          <p:cNvSpPr>
            <a:spLocks noChangeArrowheads="1"/>
          </p:cNvSpPr>
          <p:nvPr/>
        </p:nvSpPr>
        <p:spPr bwMode="auto">
          <a:xfrm>
            <a:off x="288032" y="2517527"/>
            <a:ext cx="4572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Caribe 2015</a:t>
            </a: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030413"/>
            <a:ext cx="5334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8"/>
          <p:cNvSpPr>
            <a:spLocks noChangeArrowheads="1"/>
          </p:cNvSpPr>
          <p:nvPr/>
        </p:nvSpPr>
        <p:spPr bwMode="auto">
          <a:xfrm>
            <a:off x="0" y="1080542"/>
            <a:ext cx="7666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 dirty="0">
                <a:solidFill>
                  <a:srgbClr val="0033CC"/>
                </a:solidFill>
                <a:latin typeface="Bookman Old Style" panose="02050604050505020204" pitchFamily="18" charset="0"/>
              </a:rPr>
              <a:t>3. Cartas náuticas nuevas y actualizaciones</a:t>
            </a:r>
          </a:p>
        </p:txBody>
      </p:sp>
    </p:spTree>
    <p:extLst>
      <p:ext uri="{BB962C8B-B14F-4D97-AF65-F5344CB8AC3E}">
        <p14:creationId xmlns:p14="http://schemas.microsoft.com/office/powerpoint/2010/main" val="8795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1384"/>
            <a:ext cx="9144000" cy="254000"/>
          </a:xfrm>
          <a:prstGeom prst="rect">
            <a:avLst/>
          </a:prstGeom>
        </p:spPr>
      </p:pic>
      <p:pic>
        <p:nvPicPr>
          <p:cNvPr id="9" name="Picture 8" descr="BVENTURA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808" y="1810098"/>
            <a:ext cx="5025680" cy="392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534340"/>
              </p:ext>
            </p:extLst>
          </p:nvPr>
        </p:nvGraphicFramePr>
        <p:xfrm>
          <a:off x="495300" y="5832052"/>
          <a:ext cx="3716338" cy="549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278"/>
                <a:gridCol w="431275"/>
                <a:gridCol w="2806785"/>
              </a:tblGrid>
              <a:tr h="1830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Ítem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No.</a:t>
                      </a:r>
                      <a:endParaRPr lang="es-CO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Nombre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</a:tr>
              <a:tr h="183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08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153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Bahía de Buenaventura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</a:tr>
              <a:tr h="183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09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730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Puerto de Buenaventura</a:t>
                      </a:r>
                      <a:endParaRPr lang="es-CO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98" marR="68598" marT="0" marB="0"/>
                </a:tc>
              </a:tr>
            </a:tbl>
          </a:graphicData>
        </a:graphic>
      </p:graphicFrame>
      <p:sp>
        <p:nvSpPr>
          <p:cNvPr id="14" name="Rectángulo 9"/>
          <p:cNvSpPr>
            <a:spLocks noChangeArrowheads="1"/>
          </p:cNvSpPr>
          <p:nvPr/>
        </p:nvSpPr>
        <p:spPr bwMode="auto">
          <a:xfrm>
            <a:off x="-215900" y="642515"/>
            <a:ext cx="59388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es-CO" altLang="es-CO" sz="2500">
                <a:solidFill>
                  <a:srgbClr val="0033CC"/>
                </a:solidFill>
                <a:latin typeface="Bookman Old Style" panose="02050604050505020204" pitchFamily="18" charset="0"/>
              </a:rPr>
              <a:t>3. Cartas náuticas nuevas y actualizaciones. Pacífico 2015</a:t>
            </a: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621060"/>
            <a:ext cx="3209925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0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6058</TotalTime>
  <Words>1794</Words>
  <Application>Microsoft Office PowerPoint</Application>
  <PresentationFormat>Presentación en pantalla (4:3)</PresentationFormat>
  <Paragraphs>487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MS PGothic</vt:lpstr>
      <vt:lpstr>Arial</vt:lpstr>
      <vt:lpstr>Bookman Old Style</vt:lpstr>
      <vt:lpstr>Calibri</vt:lpstr>
      <vt:lpstr>Copperplate Gothic Bold</vt:lpstr>
      <vt:lpstr>Times New Roman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Protección del medio marino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juan franco</dc:creator>
  <cp:lastModifiedBy>GUSTAVO ADOLFO GUTIÉRREZ LEONES</cp:lastModifiedBy>
  <cp:revision>206</cp:revision>
  <dcterms:created xsi:type="dcterms:W3CDTF">2013-02-26T01:02:42Z</dcterms:created>
  <dcterms:modified xsi:type="dcterms:W3CDTF">2016-10-04T12:45:39Z</dcterms:modified>
</cp:coreProperties>
</file>