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18"/>
  </p:notesMasterIdLst>
  <p:sldIdLst>
    <p:sldId id="298" r:id="rId2"/>
    <p:sldId id="302" r:id="rId3"/>
    <p:sldId id="300" r:id="rId4"/>
    <p:sldId id="291" r:id="rId5"/>
    <p:sldId id="314" r:id="rId6"/>
    <p:sldId id="303" r:id="rId7"/>
    <p:sldId id="305" r:id="rId8"/>
    <p:sldId id="306" r:id="rId9"/>
    <p:sldId id="307" r:id="rId10"/>
    <p:sldId id="308" r:id="rId11"/>
    <p:sldId id="309" r:id="rId12"/>
    <p:sldId id="310" r:id="rId13"/>
    <p:sldId id="292" r:id="rId14"/>
    <p:sldId id="313" r:id="rId15"/>
    <p:sldId id="311" r:id="rId16"/>
    <p:sldId id="270" r:id="rId17"/>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1" autoAdjust="0"/>
    <p:restoredTop sz="86909" autoAdjust="0"/>
  </p:normalViewPr>
  <p:slideViewPr>
    <p:cSldViewPr>
      <p:cViewPr>
        <p:scale>
          <a:sx n="53" d="100"/>
          <a:sy n="53" d="100"/>
        </p:scale>
        <p:origin x="-2832" y="-955"/>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8799F0-04DF-4C0A-9AE8-303EB60DF24F}" type="datetimeFigureOut">
              <a:rPr lang="es-GT" smtClean="0"/>
              <a:pPr/>
              <a:t>14/01/2016</a:t>
            </a:fld>
            <a:endParaRPr lang="es-GT"/>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GT"/>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GT"/>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C82CF-ADF9-4430-BCFD-7D74B34E310F}" type="slidenum">
              <a:rPr lang="es-GT" smtClean="0"/>
              <a:pPr/>
              <a:t>‹#›</a:t>
            </a:fld>
            <a:endParaRPr lang="es-GT"/>
          </a:p>
        </p:txBody>
      </p:sp>
    </p:spTree>
    <p:extLst>
      <p:ext uri="{BB962C8B-B14F-4D97-AF65-F5344CB8AC3E}">
        <p14:creationId xmlns:p14="http://schemas.microsoft.com/office/powerpoint/2010/main" val="303219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1C3C82CF-ADF9-4430-BCFD-7D74B34E310F}" type="slidenum">
              <a:rPr lang="es-GT" smtClean="0"/>
              <a:pPr/>
              <a:t>1</a:t>
            </a:fld>
            <a:endParaRPr lang="es-GT"/>
          </a:p>
        </p:txBody>
      </p:sp>
    </p:spTree>
    <p:extLst>
      <p:ext uri="{BB962C8B-B14F-4D97-AF65-F5344CB8AC3E}">
        <p14:creationId xmlns:p14="http://schemas.microsoft.com/office/powerpoint/2010/main" val="1304963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noProof="0" dirty="0" smtClean="0"/>
              <a:t>Publicación C-55</a:t>
            </a:r>
          </a:p>
          <a:p>
            <a:r>
              <a:rPr lang="es-GT" noProof="0" dirty="0" smtClean="0"/>
              <a:t>Estatus de levantamientos hidrográficos de todas las aguas navegables</a:t>
            </a:r>
          </a:p>
          <a:p>
            <a:endParaRPr lang="es-GT" noProof="0" dirty="0" smtClean="0"/>
          </a:p>
          <a:p>
            <a:r>
              <a:rPr lang="es-GT" noProof="0" dirty="0" smtClean="0"/>
              <a:t>A=</a:t>
            </a:r>
            <a:r>
              <a:rPr lang="es-GT" baseline="0" noProof="0" dirty="0" smtClean="0"/>
              <a:t> porcentaje el cual esta adecuadamente levantado</a:t>
            </a:r>
          </a:p>
          <a:p>
            <a:r>
              <a:rPr lang="es-GT" baseline="0" noProof="0" dirty="0" smtClean="0"/>
              <a:t>B= porcentaje el cual requiere una actualización del levantamiento</a:t>
            </a:r>
          </a:p>
          <a:p>
            <a:r>
              <a:rPr lang="es-GT" baseline="0" noProof="0" dirty="0" smtClean="0"/>
              <a:t>C= porcentaje el cual nunca ha sido hidrografía.</a:t>
            </a:r>
          </a:p>
          <a:p>
            <a:endParaRPr lang="es-GT" baseline="0" noProof="0" dirty="0" smtClean="0"/>
          </a:p>
          <a:p>
            <a:r>
              <a:rPr lang="es-GT" baseline="0" noProof="0" dirty="0" smtClean="0"/>
              <a:t>Esto ya lo saben todos mi capitán así que solo indique los porcentajes directamente en la tabla.</a:t>
            </a:r>
          </a:p>
          <a:p>
            <a:endParaRPr lang="en-US"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10</a:t>
            </a:fld>
            <a:endParaRPr lang="es-GT"/>
          </a:p>
        </p:txBody>
      </p:sp>
    </p:spTree>
    <p:extLst>
      <p:ext uri="{BB962C8B-B14F-4D97-AF65-F5344CB8AC3E}">
        <p14:creationId xmlns:p14="http://schemas.microsoft.com/office/powerpoint/2010/main" val="3731203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noProof="0" dirty="0" smtClean="0"/>
              <a:t>Creación de Capacidades</a:t>
            </a:r>
          </a:p>
          <a:p>
            <a:r>
              <a:rPr lang="es-GT" noProof="0" dirty="0" smtClean="0"/>
              <a:t>Seminario </a:t>
            </a:r>
            <a:r>
              <a:rPr lang="es-GT" noProof="0" dirty="0" err="1" smtClean="0"/>
              <a:t>Hypack</a:t>
            </a:r>
            <a:r>
              <a:rPr lang="es-GT" noProof="0" dirty="0" smtClean="0"/>
              <a:t> Guatemala fue realizado en julio del 2015 con la participación de dos oficiales navales, personal de los puertos y</a:t>
            </a:r>
            <a:r>
              <a:rPr lang="es-GT" baseline="0" noProof="0" dirty="0" smtClean="0"/>
              <a:t> empleados de hidroeléctricas del Ministerio de Energía y Minas.</a:t>
            </a:r>
          </a:p>
          <a:p>
            <a:endParaRPr lang="en-US" baseline="0" dirty="0" smtClean="0"/>
          </a:p>
          <a:p>
            <a:r>
              <a:rPr lang="es-GT" baseline="0" noProof="0" dirty="0" smtClean="0"/>
              <a:t>Fase 1 de entrenamiento de habilidades en Veracruz México en el presente mes. Participo una oficial naval.</a:t>
            </a:r>
          </a:p>
          <a:p>
            <a:endParaRPr lang="es-GT" baseline="0" noProof="0" dirty="0" smtClean="0"/>
          </a:p>
          <a:p>
            <a:pPr algn="l"/>
            <a:r>
              <a:rPr lang="es-GT" noProof="0" dirty="0" smtClean="0"/>
              <a:t>Participación de un oficial (Tte.</a:t>
            </a:r>
            <a:r>
              <a:rPr lang="es-GT" baseline="0" noProof="0" dirty="0" smtClean="0"/>
              <a:t> Raxon) </a:t>
            </a:r>
            <a:r>
              <a:rPr lang="es-GT" noProof="0" dirty="0" smtClean="0"/>
              <a:t>en el taller de Fortalecimiento</a:t>
            </a:r>
            <a:r>
              <a:rPr lang="es-GT" baseline="0" noProof="0" dirty="0" smtClean="0"/>
              <a:t> de capacidades hidrográficas en Mesoamérica y el Caribe FOCAHIMECA realizado en México del 1 al 4 de Diciembre 2015.</a:t>
            </a:r>
          </a:p>
          <a:p>
            <a:pPr algn="l"/>
            <a:endParaRPr lang="es-GT" baseline="0" noProof="0" dirty="0" smtClean="0"/>
          </a:p>
          <a:p>
            <a:pPr algn="l"/>
            <a:r>
              <a:rPr lang="es-GT" baseline="0" noProof="0" dirty="0" smtClean="0"/>
              <a:t>Teniente Raxon estudio una Maestría en Ciencias Marítimas en la Universidad Marítima Mundial la cual contenía materias relacionadas con el tema. Por ejemplo</a:t>
            </a:r>
          </a:p>
          <a:p>
            <a:pPr algn="l"/>
            <a:r>
              <a:rPr lang="es-GT" baseline="0" noProof="0" dirty="0" smtClean="0"/>
              <a:t>Planeamiento espacial marino</a:t>
            </a:r>
          </a:p>
          <a:p>
            <a:pPr algn="l"/>
            <a:r>
              <a:rPr lang="es-GT" baseline="0" noProof="0" dirty="0" smtClean="0"/>
              <a:t>Áreas marinas protegidas</a:t>
            </a:r>
          </a:p>
          <a:p>
            <a:pPr algn="l"/>
            <a:r>
              <a:rPr lang="es-GT" baseline="0" noProof="0" dirty="0" smtClean="0"/>
              <a:t>Asuntos Ambientales en puertos</a:t>
            </a:r>
          </a:p>
          <a:p>
            <a:pPr algn="l"/>
            <a:r>
              <a:rPr lang="es-GT" baseline="0" noProof="0" dirty="0" smtClean="0"/>
              <a:t>Y Gestión de la Energía Marítima</a:t>
            </a:r>
          </a:p>
          <a:p>
            <a:endParaRPr lang="es-GT" baseline="0" noProof="0" dirty="0" smtClean="0"/>
          </a:p>
          <a:p>
            <a:endParaRPr lang="en-US"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11</a:t>
            </a:fld>
            <a:endParaRPr lang="es-GT"/>
          </a:p>
        </p:txBody>
      </p:sp>
    </p:spTree>
    <p:extLst>
      <p:ext uri="{BB962C8B-B14F-4D97-AF65-F5344CB8AC3E}">
        <p14:creationId xmlns:p14="http://schemas.microsoft.com/office/powerpoint/2010/main" val="294807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noProof="0" dirty="0" smtClean="0"/>
              <a:t>Otras Actividades:</a:t>
            </a:r>
          </a:p>
          <a:p>
            <a:r>
              <a:rPr lang="es-GT" noProof="0" dirty="0" smtClean="0"/>
              <a:t>Tte. Raxon participo</a:t>
            </a:r>
            <a:r>
              <a:rPr lang="es-GT" baseline="0" noProof="0" dirty="0" smtClean="0"/>
              <a:t> en el seminario </a:t>
            </a:r>
            <a:r>
              <a:rPr lang="es-GT" baseline="0" noProof="0" dirty="0" err="1" smtClean="0"/>
              <a:t>Ship-Arc</a:t>
            </a:r>
            <a:r>
              <a:rPr lang="es-GT" baseline="0" noProof="0" dirty="0" smtClean="0"/>
              <a:t> para la implementación de un Planeamiento Espacial Marino transnacional en el Ártico un cambiante ecosistema. En la Universidad Marítima Mundial Octubre 2015.</a:t>
            </a:r>
            <a:endParaRPr lang="es-GT" noProof="0"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12</a:t>
            </a:fld>
            <a:endParaRPr lang="es-GT"/>
          </a:p>
        </p:txBody>
      </p:sp>
    </p:spTree>
    <p:extLst>
      <p:ext uri="{BB962C8B-B14F-4D97-AF65-F5344CB8AC3E}">
        <p14:creationId xmlns:p14="http://schemas.microsoft.com/office/powerpoint/2010/main" val="3957368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noProof="0" dirty="0" smtClean="0"/>
              <a:t>Estudios Geoespaciales:</a:t>
            </a:r>
          </a:p>
          <a:p>
            <a:r>
              <a:rPr lang="es-GT" noProof="0" dirty="0" smtClean="0"/>
              <a:t>Campañas</a:t>
            </a:r>
            <a:r>
              <a:rPr lang="es-GT" baseline="0" noProof="0" dirty="0" smtClean="0"/>
              <a:t> geodésicas por el Instituto Geográfico Nacional y </a:t>
            </a:r>
            <a:r>
              <a:rPr lang="es-GT" baseline="0" noProof="0" dirty="0" err="1" smtClean="0"/>
              <a:t>Digemar</a:t>
            </a:r>
            <a:r>
              <a:rPr lang="es-GT" baseline="0" noProof="0" dirty="0" smtClean="0"/>
              <a:t> en el Lago de Amatitlán y Rio </a:t>
            </a:r>
            <a:r>
              <a:rPr lang="es-GT" baseline="0" noProof="0" dirty="0" err="1" smtClean="0"/>
              <a:t>Sarstun</a:t>
            </a:r>
            <a:r>
              <a:rPr lang="es-GT" baseline="0" noProof="0" dirty="0" smtClean="0"/>
              <a:t> con el objeto de actualizar la información geodésica en estas áreas así como la creación de nuevos puntos de control geodésico en las superficies de agua.</a:t>
            </a:r>
            <a:endParaRPr lang="es-GT" noProof="0"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13</a:t>
            </a:fld>
            <a:endParaRPr lang="es-GT"/>
          </a:p>
        </p:txBody>
      </p:sp>
    </p:spTree>
    <p:extLst>
      <p:ext uri="{BB962C8B-B14F-4D97-AF65-F5344CB8AC3E}">
        <p14:creationId xmlns:p14="http://schemas.microsoft.com/office/powerpoint/2010/main" val="685956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noProof="0" dirty="0" smtClean="0"/>
              <a:t>Proyectos para el próximo</a:t>
            </a:r>
            <a:r>
              <a:rPr lang="es-GT" baseline="0" noProof="0" dirty="0" smtClean="0"/>
              <a:t> año:</a:t>
            </a:r>
          </a:p>
          <a:p>
            <a:endParaRPr lang="es-GT" baseline="0" noProof="0" dirty="0" smtClean="0"/>
          </a:p>
          <a:p>
            <a:r>
              <a:rPr lang="es-GT" baseline="0" noProof="0" dirty="0" smtClean="0"/>
              <a:t>Levantamientos hidrográficos en áreas de interés para el Estado. Por ejemplo, Rio Dulce y lago de Izabal. En el Marco de la CIIHO.</a:t>
            </a:r>
          </a:p>
          <a:p>
            <a:endParaRPr lang="es-GT" noProof="0"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14</a:t>
            </a:fld>
            <a:endParaRPr lang="es-GT"/>
          </a:p>
        </p:txBody>
      </p:sp>
    </p:spTree>
    <p:extLst>
      <p:ext uri="{BB962C8B-B14F-4D97-AF65-F5344CB8AC3E}">
        <p14:creationId xmlns:p14="http://schemas.microsoft.com/office/powerpoint/2010/main" val="1443372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noProof="0" dirty="0" smtClean="0"/>
              <a:t>Conclusiones:</a:t>
            </a:r>
          </a:p>
          <a:p>
            <a:r>
              <a:rPr lang="es-GT" noProof="0" dirty="0" smtClean="0"/>
              <a:t>Guatemala promueve</a:t>
            </a:r>
            <a:r>
              <a:rPr lang="es-GT" baseline="0" noProof="0" dirty="0" smtClean="0"/>
              <a:t> la investigación a través de la Comisión Interinstitucional de Investigación </a:t>
            </a:r>
            <a:r>
              <a:rPr lang="es-GT" baseline="0" noProof="0" dirty="0" err="1" smtClean="0"/>
              <a:t>Hidro</a:t>
            </a:r>
            <a:r>
              <a:rPr lang="es-GT" baseline="0" noProof="0" dirty="0" smtClean="0"/>
              <a:t>- Oceanográfica unificando recursos humanos y materiales con el propósito de crear información espacial del país. Así mismo otras instituciones gubernamentales como universidades y centros de investigación mostraron interés en el trabajo de la Comisión.</a:t>
            </a:r>
          </a:p>
          <a:p>
            <a:endParaRPr lang="es-GT" baseline="0" noProof="0" dirty="0" smtClean="0"/>
          </a:p>
          <a:p>
            <a:r>
              <a:rPr lang="es-GT" noProof="0" dirty="0" smtClean="0"/>
              <a:t>La Dirección General de Asuntos</a:t>
            </a:r>
            <a:r>
              <a:rPr lang="es-GT" baseline="0" noProof="0" dirty="0" smtClean="0"/>
              <a:t> Marítimos, el Instituto Geográfico Nacional y las autoridades portuarias son los principales componentes de la comisión en materia hidrográfica. Ciertamente, cooperación interinstitucional es importante para Guatemala con el objeto de cumplir las responsabilidades internacionales. Ciertamente, nuestras capacidades hidrográficas están creciendo con esta cooperación así como con la ayuda de la MACHC.</a:t>
            </a:r>
            <a:endParaRPr lang="es-GT" noProof="0"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15</a:t>
            </a:fld>
            <a:endParaRPr lang="es-GT"/>
          </a:p>
        </p:txBody>
      </p:sp>
    </p:spTree>
    <p:extLst>
      <p:ext uri="{BB962C8B-B14F-4D97-AF65-F5344CB8AC3E}">
        <p14:creationId xmlns:p14="http://schemas.microsoft.com/office/powerpoint/2010/main" val="363969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noProof="0" dirty="0" smtClean="0"/>
              <a:t>La Dirección General</a:t>
            </a:r>
            <a:r>
              <a:rPr lang="es-GT" baseline="0" noProof="0" dirty="0" smtClean="0"/>
              <a:t> de Asuntos Marítimos es la institución responsable de la cartografía náutica, así mismo sustenta la Presidencia de la Comisión Interinstitucional de investigación Hidrográfica y Oceanográfica.</a:t>
            </a:r>
            <a:endParaRPr lang="es-GT" noProof="0"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2</a:t>
            </a:fld>
            <a:endParaRPr lang="es-GT"/>
          </a:p>
        </p:txBody>
      </p:sp>
    </p:spTree>
    <p:extLst>
      <p:ext uri="{BB962C8B-B14F-4D97-AF65-F5344CB8AC3E}">
        <p14:creationId xmlns:p14="http://schemas.microsoft.com/office/powerpoint/2010/main" val="1730821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 </a:t>
            </a:r>
            <a:r>
              <a:rPr lang="es-GT" noProof="0" dirty="0" smtClean="0"/>
              <a:t>dirección de Hidrografía y Oceanografía</a:t>
            </a:r>
            <a:r>
              <a:rPr lang="es-GT" baseline="0" noProof="0" dirty="0" smtClean="0"/>
              <a:t> tiene como objetivos:</a:t>
            </a:r>
          </a:p>
          <a:p>
            <a:r>
              <a:rPr lang="es-ES" sz="1200" b="0" i="0" kern="1200" dirty="0" smtClean="0">
                <a:solidFill>
                  <a:schemeClr val="tx1"/>
                </a:solidFill>
                <a:effectLst/>
                <a:latin typeface="+mn-lt"/>
                <a:ea typeface="+mn-ea"/>
                <a:cs typeface="+mn-cs"/>
              </a:rPr>
              <a:t>Promover el enlace entre las diversas agencias de hidrografía y oceanografía nacionales</a:t>
            </a:r>
            <a:r>
              <a:rPr lang="es-ES" sz="1200" b="0" i="0" kern="1200" baseline="0" dirty="0" smtClean="0">
                <a:solidFill>
                  <a:schemeClr val="tx1"/>
                </a:solidFill>
                <a:effectLst/>
                <a:latin typeface="+mn-lt"/>
                <a:ea typeface="+mn-ea"/>
                <a:cs typeface="+mn-cs"/>
              </a:rPr>
              <a:t> e internacionales </a:t>
            </a:r>
            <a:r>
              <a:rPr lang="es-ES" sz="1200" b="0" i="0" kern="1200" dirty="0" smtClean="0">
                <a:solidFill>
                  <a:schemeClr val="tx1"/>
                </a:solidFill>
                <a:effectLst/>
                <a:latin typeface="+mn-lt"/>
                <a:ea typeface="+mn-ea"/>
                <a:cs typeface="+mn-cs"/>
              </a:rPr>
              <a:t>del ámbito marítimo.</a:t>
            </a:r>
          </a:p>
          <a:p>
            <a:r>
              <a:rPr lang="es-ES" sz="1200" b="0" i="0" kern="1200" dirty="0" smtClean="0">
                <a:solidFill>
                  <a:schemeClr val="tx1"/>
                </a:solidFill>
                <a:effectLst/>
                <a:latin typeface="+mn-lt"/>
                <a:ea typeface="+mn-ea"/>
                <a:cs typeface="+mn-cs"/>
              </a:rPr>
              <a:t>Promover el planeamiento de levantamientos hidrográficos en los espacios acuáticos nacionales, así como en los puertos y zonas costeras</a:t>
            </a:r>
            <a:r>
              <a:rPr lang="es-ES" sz="1200" b="0" i="0" kern="1200" baseline="0" dirty="0" smtClean="0">
                <a:solidFill>
                  <a:schemeClr val="tx1"/>
                </a:solidFill>
                <a:effectLst/>
                <a:latin typeface="+mn-lt"/>
                <a:ea typeface="+mn-ea"/>
                <a:cs typeface="+mn-cs"/>
              </a:rPr>
              <a:t> en cumplimiento de </a:t>
            </a:r>
            <a:r>
              <a:rPr lang="es-ES" sz="1200" b="0" i="0" kern="1200" dirty="0" smtClean="0">
                <a:solidFill>
                  <a:schemeClr val="tx1"/>
                </a:solidFill>
                <a:effectLst/>
                <a:latin typeface="+mn-lt"/>
                <a:ea typeface="+mn-ea"/>
                <a:cs typeface="+mn-cs"/>
              </a:rPr>
              <a:t> las obligaciones ante la Organización Hidrográfica Internacional</a:t>
            </a:r>
            <a:r>
              <a:rPr lang="es-ES" sz="1200" b="0" i="0" kern="1200" baseline="0" dirty="0" smtClean="0">
                <a:solidFill>
                  <a:schemeClr val="tx1"/>
                </a:solidFill>
                <a:effectLst/>
                <a:latin typeface="+mn-lt"/>
                <a:ea typeface="+mn-ea"/>
                <a:cs typeface="+mn-cs"/>
              </a:rPr>
              <a:t> y la MACHC.</a:t>
            </a:r>
            <a:endParaRPr lang="es-ES" sz="1200" b="0" i="0" kern="1200" dirty="0" smtClean="0">
              <a:solidFill>
                <a:schemeClr val="tx1"/>
              </a:solidFill>
              <a:effectLst/>
              <a:latin typeface="+mn-lt"/>
              <a:ea typeface="+mn-ea"/>
              <a:cs typeface="+mn-cs"/>
            </a:endParaRPr>
          </a:p>
          <a:p>
            <a:r>
              <a:rPr lang="es-ES" sz="1200" b="0" i="0" kern="1200" baseline="0" dirty="0" smtClean="0">
                <a:solidFill>
                  <a:schemeClr val="tx1"/>
                </a:solidFill>
                <a:effectLst/>
                <a:latin typeface="+mn-lt"/>
                <a:ea typeface="+mn-ea"/>
                <a:cs typeface="+mn-cs"/>
              </a:rPr>
              <a:t>Promover la investigación del mar a través de la Comisión Interinstitucional de Investigación Hidrográfica y Oceanográfica.</a:t>
            </a:r>
          </a:p>
          <a:p>
            <a:endParaRPr lang="en-US" baseline="0" dirty="0" smtClean="0"/>
          </a:p>
        </p:txBody>
      </p:sp>
      <p:sp>
        <p:nvSpPr>
          <p:cNvPr id="4" name="Slide Number Placeholder 3"/>
          <p:cNvSpPr>
            <a:spLocks noGrp="1"/>
          </p:cNvSpPr>
          <p:nvPr>
            <p:ph type="sldNum" sz="quarter" idx="10"/>
          </p:nvPr>
        </p:nvSpPr>
        <p:spPr/>
        <p:txBody>
          <a:bodyPr/>
          <a:lstStyle/>
          <a:p>
            <a:fld id="{1C3C82CF-ADF9-4430-BCFD-7D74B34E310F}" type="slidenum">
              <a:rPr lang="es-GT" smtClean="0"/>
              <a:pPr/>
              <a:t>3</a:t>
            </a:fld>
            <a:endParaRPr lang="es-GT"/>
          </a:p>
        </p:txBody>
      </p:sp>
    </p:spTree>
    <p:extLst>
      <p:ext uri="{BB962C8B-B14F-4D97-AF65-F5344CB8AC3E}">
        <p14:creationId xmlns:p14="http://schemas.microsoft.com/office/powerpoint/2010/main" val="128746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noProof="0" dirty="0" smtClean="0"/>
              <a:t>La comisión fue creada mediante Acuerdo</a:t>
            </a:r>
            <a:r>
              <a:rPr lang="es-GT" baseline="0" noProof="0" dirty="0" smtClean="0"/>
              <a:t> Gubernativo 254-85 la cual fue reorganizada recientemente con el objeto de coadyuvar a las obligaciones del estado en materia hidrográfica.</a:t>
            </a:r>
          </a:p>
          <a:p>
            <a:endParaRPr lang="es-GT" baseline="0" noProof="0" dirty="0" smtClean="0"/>
          </a:p>
          <a:p>
            <a:r>
              <a:rPr lang="es-GT" baseline="0" noProof="0" dirty="0" smtClean="0"/>
              <a:t>Conformada por</a:t>
            </a:r>
          </a:p>
          <a:p>
            <a:endParaRPr lang="es-GT" baseline="0" noProof="0" dirty="0" smtClean="0"/>
          </a:p>
          <a:p>
            <a:r>
              <a:rPr lang="es-GT" baseline="0" noProof="0" dirty="0" smtClean="0"/>
              <a:t>Ministerio de la Defensa Nacional (Presidencia)</a:t>
            </a:r>
          </a:p>
          <a:p>
            <a:r>
              <a:rPr lang="es-GT" baseline="0" noProof="0" dirty="0" smtClean="0"/>
              <a:t>Ministerio de Comunicaciones Infraestructura y Vivienda (Puertos e Instituto Nacional de </a:t>
            </a:r>
            <a:r>
              <a:rPr lang="es-GT" baseline="0" noProof="0" dirty="0" err="1" smtClean="0"/>
              <a:t>Meteorologia</a:t>
            </a:r>
            <a:r>
              <a:rPr lang="es-GT" baseline="0" noProof="0" dirty="0" smtClean="0"/>
              <a:t>)</a:t>
            </a:r>
          </a:p>
          <a:p>
            <a:r>
              <a:rPr lang="es-GT" baseline="0" noProof="0" dirty="0" smtClean="0"/>
              <a:t>Ministerio de Agricultura (Dirección de Pesca y Acuicultura)</a:t>
            </a:r>
          </a:p>
          <a:p>
            <a:r>
              <a:rPr lang="es-GT" baseline="0" noProof="0" dirty="0" smtClean="0"/>
              <a:t>Instituto Geográfico Nacional</a:t>
            </a:r>
          </a:p>
          <a:p>
            <a:r>
              <a:rPr lang="es-GT" baseline="0" noProof="0" dirty="0" smtClean="0"/>
              <a:t>Ministerio de Relaciones Exteriores (Dirección de Limites y Aguas internacionales) y</a:t>
            </a:r>
          </a:p>
          <a:p>
            <a:r>
              <a:rPr lang="es-GT" baseline="0" noProof="0" dirty="0" smtClean="0"/>
              <a:t>Ministerio de Energía y Minas</a:t>
            </a:r>
            <a:endParaRPr lang="es-GT" noProof="0"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4</a:t>
            </a:fld>
            <a:endParaRPr lang="es-GT"/>
          </a:p>
        </p:txBody>
      </p:sp>
    </p:spTree>
    <p:extLst>
      <p:ext uri="{BB962C8B-B14F-4D97-AF65-F5344CB8AC3E}">
        <p14:creationId xmlns:p14="http://schemas.microsoft.com/office/powerpoint/2010/main" val="849206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noProof="0" dirty="0" smtClean="0"/>
              <a:t>No</a:t>
            </a:r>
            <a:r>
              <a:rPr lang="es-GT" baseline="0" noProof="0" dirty="0" smtClean="0"/>
              <a:t> encontré información acerca de esta actividad mi capitán</a:t>
            </a:r>
            <a:endParaRPr lang="es-GT" noProof="0"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5</a:t>
            </a:fld>
            <a:endParaRPr lang="es-GT"/>
          </a:p>
        </p:txBody>
      </p:sp>
    </p:spTree>
    <p:extLst>
      <p:ext uri="{BB962C8B-B14F-4D97-AF65-F5344CB8AC3E}">
        <p14:creationId xmlns:p14="http://schemas.microsoft.com/office/powerpoint/2010/main" val="109758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noProof="0" dirty="0" smtClean="0"/>
              <a:t>Levantamientos hidrográficos realizados</a:t>
            </a:r>
          </a:p>
          <a:p>
            <a:endParaRPr lang="es-GT" noProof="0" dirty="0" smtClean="0"/>
          </a:p>
          <a:p>
            <a:r>
              <a:rPr lang="es-GT" noProof="0" dirty="0" smtClean="0"/>
              <a:t>Lago</a:t>
            </a:r>
            <a:r>
              <a:rPr lang="es-GT" baseline="0" noProof="0" dirty="0" smtClean="0"/>
              <a:t> de Amatitlán en el 2015 realizado con personal del Instituto Geográfico Nacional quienes apoyan durante el control horizontal, empresa portuaria quetzal quien apoyo con personal técnico y software, Autoridades para el manejo sustentable del lago quienes participaron como observadores, la Dirección de Asuntos Marítimos realizo el planeamiento y coordinaciones logísticas necesarias, resguardo de equipos y nombro a un hidrógrafo Clase A para supervisar y validar el levantamiento.</a:t>
            </a:r>
          </a:p>
        </p:txBody>
      </p:sp>
      <p:sp>
        <p:nvSpPr>
          <p:cNvPr id="4" name="Slide Number Placeholder 3"/>
          <p:cNvSpPr>
            <a:spLocks noGrp="1"/>
          </p:cNvSpPr>
          <p:nvPr>
            <p:ph type="sldNum" sz="quarter" idx="10"/>
          </p:nvPr>
        </p:nvSpPr>
        <p:spPr/>
        <p:txBody>
          <a:bodyPr/>
          <a:lstStyle/>
          <a:p>
            <a:fld id="{1C3C82CF-ADF9-4430-BCFD-7D74B34E310F}" type="slidenum">
              <a:rPr lang="es-GT" smtClean="0"/>
              <a:pPr/>
              <a:t>6</a:t>
            </a:fld>
            <a:endParaRPr lang="es-GT"/>
          </a:p>
        </p:txBody>
      </p:sp>
    </p:spTree>
    <p:extLst>
      <p:ext uri="{BB962C8B-B14F-4D97-AF65-F5344CB8AC3E}">
        <p14:creationId xmlns:p14="http://schemas.microsoft.com/office/powerpoint/2010/main" val="3813911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200" kern="1200" dirty="0" smtClean="0">
                <a:solidFill>
                  <a:schemeClr val="tx1"/>
                </a:solidFill>
                <a:effectLst/>
                <a:latin typeface="+mn-lt"/>
                <a:ea typeface="+mn-ea"/>
                <a:cs typeface="+mn-cs"/>
              </a:rPr>
              <a:t>Imagen 1</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s-GT" sz="1200" dirty="0" smtClean="0"/>
              <a:t>Lago de Amatitlán</a:t>
            </a:r>
            <a:r>
              <a:rPr kumimoji="0" lang="es-GT" sz="1200" b="0" i="0" u="none" strike="noStrike" kern="1200" cap="none" spc="0" normalizeH="0" baseline="0" noProof="0" dirty="0" smtClean="0">
                <a:ln>
                  <a:noFill/>
                </a:ln>
                <a:solidFill>
                  <a:schemeClr val="tx1"/>
                </a:solidFill>
                <a:effectLst/>
                <a:uLnTx/>
                <a:uFillTx/>
                <a:latin typeface="+mn-lt"/>
                <a:ea typeface="+mn-ea"/>
                <a:cs typeface="+mn-cs"/>
              </a:rPr>
              <a:t>:</a:t>
            </a:r>
            <a:r>
              <a:rPr lang="es-ES" sz="1200" b="0" i="0" u="none" strike="noStrike" kern="1200" baseline="0" dirty="0" smtClean="0">
                <a:solidFill>
                  <a:schemeClr val="tx1"/>
                </a:solidFill>
                <a:latin typeface="+mn-lt"/>
                <a:ea typeface="+mn-ea"/>
                <a:cs typeface="+mn-cs"/>
              </a:rPr>
              <a:t>constituye el quinto cuerpo de agua dulce en extensión del país, siendo superado por los Lagos de Izabal, </a:t>
            </a:r>
            <a:r>
              <a:rPr lang="es-ES" sz="1200" b="0" i="0" u="none" strike="noStrike" kern="1200" baseline="0" dirty="0" err="1" smtClean="0">
                <a:solidFill>
                  <a:schemeClr val="tx1"/>
                </a:solidFill>
                <a:latin typeface="+mn-lt"/>
                <a:ea typeface="+mn-ea"/>
                <a:cs typeface="+mn-cs"/>
              </a:rPr>
              <a:t>Atitlán</a:t>
            </a:r>
            <a:r>
              <a:rPr lang="es-ES" sz="1200" b="0" i="0" u="none" strike="noStrike" kern="1200" baseline="0" dirty="0" smtClean="0">
                <a:solidFill>
                  <a:schemeClr val="tx1"/>
                </a:solidFill>
                <a:latin typeface="+mn-lt"/>
                <a:ea typeface="+mn-ea"/>
                <a:cs typeface="+mn-cs"/>
              </a:rPr>
              <a:t>, Petén Itzá y El </a:t>
            </a:r>
            <a:r>
              <a:rPr lang="es-ES" sz="1200" b="0" i="0" u="none" strike="noStrike" kern="1200" baseline="0" dirty="0" err="1" smtClean="0">
                <a:solidFill>
                  <a:schemeClr val="tx1"/>
                </a:solidFill>
                <a:latin typeface="+mn-lt"/>
                <a:ea typeface="+mn-ea"/>
                <a:cs typeface="+mn-cs"/>
              </a:rPr>
              <a:t>Golfete</a:t>
            </a:r>
            <a:r>
              <a:rPr lang="es-ES" sz="1200" b="0" i="0" u="none" strike="noStrike" kern="1200" baseline="0" dirty="0" smtClean="0">
                <a:solidFill>
                  <a:schemeClr val="tx1"/>
                </a:solidFill>
                <a:latin typeface="+mn-lt"/>
                <a:ea typeface="+mn-ea"/>
                <a:cs typeface="+mn-cs"/>
              </a:rPr>
              <a:t> (INSIVUMEH, 2013); dadas sus características geográficas, proximidad, profundidad y extensión, constituye el mayor reservorio natural de agua dulce para la ciudad de Guatemala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s-GT" sz="1200" dirty="0" smtClean="0"/>
              <a:t>Área: 15.2 km², Profundidad </a:t>
            </a:r>
            <a:r>
              <a:rPr kumimoji="0" lang="es-GT" sz="1200" b="0" i="0" u="none" strike="noStrike" kern="1200" cap="none" spc="0" normalizeH="0" baseline="0" noProof="0" dirty="0" smtClean="0">
                <a:ln>
                  <a:noFill/>
                </a:ln>
                <a:solidFill>
                  <a:schemeClr val="tx1"/>
                </a:solidFill>
                <a:effectLst/>
                <a:uLnTx/>
                <a:uFillTx/>
                <a:latin typeface="+mn-lt"/>
                <a:ea typeface="+mn-ea"/>
                <a:cs typeface="+mn-cs"/>
              </a:rPr>
              <a:t>Máxima:</a:t>
            </a:r>
            <a:r>
              <a:rPr kumimoji="0" lang="es-GT" sz="1200" b="0" i="0" u="none" strike="noStrike" kern="1200" cap="none" spc="0" normalizeH="0" noProof="0" dirty="0" smtClean="0">
                <a:ln>
                  <a:noFill/>
                </a:ln>
                <a:solidFill>
                  <a:schemeClr val="tx1"/>
                </a:solidFill>
                <a:effectLst/>
                <a:uLnTx/>
                <a:uFillTx/>
                <a:latin typeface="+mn-lt"/>
                <a:ea typeface="+mn-ea"/>
                <a:cs typeface="+mn-cs"/>
              </a:rPr>
              <a:t> 33 metros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s-G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GT" sz="1200" kern="1200" dirty="0" smtClean="0">
                <a:solidFill>
                  <a:schemeClr val="tx1"/>
                </a:solidFill>
                <a:effectLst/>
                <a:latin typeface="+mn-lt"/>
                <a:ea typeface="+mn-ea"/>
                <a:cs typeface="+mn-cs"/>
              </a:rPr>
              <a:t>El objetivo primordial del levantamiento hidrográfico en el lago de Amatitlán,</a:t>
            </a:r>
            <a:r>
              <a:rPr lang="es-GT" sz="1200" kern="1200" baseline="0" dirty="0" smtClean="0">
                <a:solidFill>
                  <a:schemeClr val="tx1"/>
                </a:solidFill>
                <a:effectLst/>
                <a:latin typeface="+mn-lt"/>
                <a:ea typeface="+mn-ea"/>
                <a:cs typeface="+mn-cs"/>
              </a:rPr>
              <a:t> fue </a:t>
            </a:r>
            <a:r>
              <a:rPr lang="es-GT" sz="1200" kern="1200" dirty="0" smtClean="0">
                <a:solidFill>
                  <a:schemeClr val="tx1"/>
                </a:solidFill>
                <a:effectLst/>
                <a:latin typeface="+mn-lt"/>
                <a:ea typeface="+mn-ea"/>
                <a:cs typeface="+mn-cs"/>
              </a:rPr>
              <a:t>densificar la red geodésica nacional y colectar información batimétrica del cuerpo de agua, datos que complementarán la cartografía disponible de la cuenca; lo que permitirá comprender de mejor forma, la  dinámica  generada por el aporte de sedimentos y de esta manera disponer de información oportuna y actualizada para el manejo sostenible del lago, así como sus condiciones actuales de navegabilidad.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GT" sz="1200" kern="1200" noProof="0" dirty="0" smtClean="0">
              <a:solidFill>
                <a:schemeClr val="tx1"/>
              </a:solidFill>
              <a:effectLst/>
              <a:latin typeface="+mn-lt"/>
              <a:ea typeface="+mn-ea"/>
              <a:cs typeface="+mn-cs"/>
            </a:endParaRPr>
          </a:p>
          <a:p>
            <a:r>
              <a:rPr lang="es-GT" noProof="0" dirty="0" smtClean="0"/>
              <a:t>Imagen 2 </a:t>
            </a:r>
          </a:p>
          <a:p>
            <a:r>
              <a:rPr lang="es-GT" noProof="0" dirty="0" smtClean="0"/>
              <a:t>Se utilizo una embarcación pequeña</a:t>
            </a:r>
            <a:r>
              <a:rPr lang="es-GT" baseline="0" noProof="0" dirty="0" smtClean="0"/>
              <a:t> por las características del lago así como equipos hidrográficos de distintas instituciones del estado.</a:t>
            </a:r>
          </a:p>
          <a:p>
            <a:endParaRPr lang="en-US" dirty="0" smtClean="0"/>
          </a:p>
          <a:p>
            <a:r>
              <a:rPr lang="en-US" dirty="0" smtClean="0"/>
              <a:t>Imagen 3 </a:t>
            </a:r>
          </a:p>
          <a:p>
            <a:r>
              <a:rPr lang="es-ES" sz="1200" b="0" i="0" u="none" strike="noStrike" kern="1200" baseline="0" dirty="0" smtClean="0">
                <a:solidFill>
                  <a:schemeClr val="tx1"/>
                </a:solidFill>
                <a:latin typeface="+mn-lt"/>
                <a:ea typeface="+mn-ea"/>
                <a:cs typeface="+mn-cs"/>
              </a:rPr>
              <a:t>Cobertura al total de la extensión del lago, batimetría efectuada a bordo de la lancha AMSA 6, planificada con 175 líneas principales de navegación con una separación entre líneas de 75 metros, 05 líneas de verificación o secundarias de navegación con una separación entre líneas de 400 metros entre cada una.</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Imagen 4</a:t>
            </a:r>
          </a:p>
          <a:p>
            <a:r>
              <a:rPr lang="es-ES" sz="1200" b="0" i="0" u="none" strike="noStrike" kern="1200" baseline="0" dirty="0" smtClean="0">
                <a:solidFill>
                  <a:schemeClr val="tx1"/>
                </a:solidFill>
                <a:latin typeface="+mn-lt"/>
                <a:ea typeface="+mn-ea"/>
                <a:cs typeface="+mn-cs"/>
              </a:rPr>
              <a:t>Productos finales del levantamiento en el Sistema de Información Geográfico del IGN (imágenes satelitales y batimetría del lago)</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7</a:t>
            </a:fld>
            <a:endParaRPr lang="es-GT"/>
          </a:p>
        </p:txBody>
      </p:sp>
    </p:spTree>
    <p:extLst>
      <p:ext uri="{BB962C8B-B14F-4D97-AF65-F5344CB8AC3E}">
        <p14:creationId xmlns:p14="http://schemas.microsoft.com/office/powerpoint/2010/main" val="3032305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noProof="0" dirty="0" smtClean="0"/>
              <a:t>Nuevas</a:t>
            </a:r>
            <a:r>
              <a:rPr lang="es-GT" baseline="0" noProof="0" dirty="0" smtClean="0"/>
              <a:t> cartas náuticas y actualizaciones:</a:t>
            </a:r>
          </a:p>
          <a:p>
            <a:r>
              <a:rPr lang="es-GT" baseline="0" noProof="0" dirty="0" smtClean="0"/>
              <a:t>Guatemala no cuenta con los recursos necesarios para la producción de cartas náuticas. Sin embargo, en el pasado Estados Unidos promulgaba nuevas cartas y actualizaciones de aguas guatemaltecas. Por lo tanto la DIGEMAR esta tratando de finalizar el proceso de firma del acuerdo de cooperación en materia hidrográfica con la Oficina Hidrográfica del Reino Unido.</a:t>
            </a:r>
          </a:p>
          <a:p>
            <a:endParaRPr lang="es-GT" baseline="0" noProof="0" dirty="0" smtClean="0"/>
          </a:p>
          <a:p>
            <a:r>
              <a:rPr lang="es-GT" baseline="0" noProof="0" dirty="0" smtClean="0"/>
              <a:t>Así mismo, con la ayuda del Instituto Geográfico Nacional en el marco de la Comisión Nacional se generaron mapas del Lago de </a:t>
            </a:r>
            <a:r>
              <a:rPr lang="es-GT" baseline="0" noProof="0" dirty="0" err="1" smtClean="0"/>
              <a:t>Atitlan</a:t>
            </a:r>
            <a:r>
              <a:rPr lang="es-GT" baseline="0" noProof="0" dirty="0" smtClean="0"/>
              <a:t> y </a:t>
            </a:r>
            <a:r>
              <a:rPr lang="es-GT" baseline="0" noProof="0" dirty="0" err="1" smtClean="0"/>
              <a:t>Amatitlan</a:t>
            </a:r>
            <a:r>
              <a:rPr lang="es-GT" baseline="0" noProof="0" dirty="0" smtClean="0"/>
              <a:t> con fines científicos con el objeto de ser las bases para futuros estudios científicos.</a:t>
            </a:r>
            <a:endParaRPr lang="es-GT" noProof="0"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8</a:t>
            </a:fld>
            <a:endParaRPr lang="es-GT"/>
          </a:p>
        </p:txBody>
      </p:sp>
    </p:spTree>
    <p:extLst>
      <p:ext uri="{BB962C8B-B14F-4D97-AF65-F5344CB8AC3E}">
        <p14:creationId xmlns:p14="http://schemas.microsoft.com/office/powerpoint/2010/main" val="628309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u="sng" noProof="0" dirty="0" smtClean="0"/>
              <a:t>Nuevas Publicaciones:</a:t>
            </a:r>
          </a:p>
          <a:p>
            <a:r>
              <a:rPr lang="es-GT" noProof="0" dirty="0" smtClean="0"/>
              <a:t>No Aplicable</a:t>
            </a:r>
            <a:r>
              <a:rPr lang="es-GT" baseline="0" noProof="0" dirty="0" smtClean="0"/>
              <a:t>. USA promulga publicaciones náuticas de aguas guatemaltecas.</a:t>
            </a:r>
          </a:p>
          <a:p>
            <a:endParaRPr lang="es-GT" baseline="0" noProof="0" dirty="0" smtClean="0"/>
          </a:p>
          <a:p>
            <a:r>
              <a:rPr lang="es-GT" u="sng" baseline="0" noProof="0" dirty="0" smtClean="0"/>
              <a:t>Información de Seguridad Marítima</a:t>
            </a:r>
          </a:p>
          <a:p>
            <a:r>
              <a:rPr lang="es-GT" baseline="0" noProof="0" dirty="0" smtClean="0"/>
              <a:t>NGA es el administrador y coordinador del sistema mundial de socorro y </a:t>
            </a:r>
            <a:r>
              <a:rPr lang="es-GT" baseline="0" noProof="0" dirty="0" err="1" smtClean="0"/>
              <a:t>salvatage</a:t>
            </a:r>
            <a:r>
              <a:rPr lang="es-GT" baseline="0" noProof="0" dirty="0" smtClean="0"/>
              <a:t> </a:t>
            </a:r>
            <a:r>
              <a:rPr lang="es-GT" baseline="0" noProof="0" dirty="0" err="1" smtClean="0"/>
              <a:t>maritimo</a:t>
            </a:r>
            <a:r>
              <a:rPr lang="es-GT" baseline="0" noProof="0" dirty="0" smtClean="0"/>
              <a:t> de la NAVAREA IV y XII. Incluyendo aguas guatemaltecas de ambos litorales. Por lo tanto la DIGEMAR mantiene comunicación con esta agencia con el objeto de compartir </a:t>
            </a:r>
            <a:r>
              <a:rPr lang="es-GT" baseline="0" noProof="0" dirty="0" err="1" smtClean="0"/>
              <a:t>informacion</a:t>
            </a:r>
            <a:r>
              <a:rPr lang="es-GT" baseline="0" noProof="0" dirty="0" smtClean="0"/>
              <a:t> de seguridad marítima.</a:t>
            </a:r>
          </a:p>
          <a:p>
            <a:endParaRPr lang="en-US" dirty="0"/>
          </a:p>
        </p:txBody>
      </p:sp>
      <p:sp>
        <p:nvSpPr>
          <p:cNvPr id="4" name="Slide Number Placeholder 3"/>
          <p:cNvSpPr>
            <a:spLocks noGrp="1"/>
          </p:cNvSpPr>
          <p:nvPr>
            <p:ph type="sldNum" sz="quarter" idx="10"/>
          </p:nvPr>
        </p:nvSpPr>
        <p:spPr/>
        <p:txBody>
          <a:bodyPr/>
          <a:lstStyle/>
          <a:p>
            <a:fld id="{1C3C82CF-ADF9-4430-BCFD-7D74B34E310F}" type="slidenum">
              <a:rPr lang="es-GT" smtClean="0"/>
              <a:pPr/>
              <a:t>9</a:t>
            </a:fld>
            <a:endParaRPr lang="es-GT"/>
          </a:p>
        </p:txBody>
      </p:sp>
    </p:spTree>
    <p:extLst>
      <p:ext uri="{BB962C8B-B14F-4D97-AF65-F5344CB8AC3E}">
        <p14:creationId xmlns:p14="http://schemas.microsoft.com/office/powerpoint/2010/main" val="105251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FE8160F-7F83-45EE-8018-7CD2361084E2}" type="datetime1">
              <a:rPr lang="es-GT" smtClean="0"/>
              <a:pPr/>
              <a:t>14/01/2016</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E4B182E-11F1-46DD-9EF3-A76CD65290F9}" type="slidenum">
              <a:rPr lang="es-GT" smtClean="0"/>
              <a:pPr/>
              <a:t>‹#›</a:t>
            </a:fld>
            <a:endParaRPr lang="es-GT"/>
          </a:p>
        </p:txBody>
      </p:sp>
    </p:spTree>
    <p:extLst>
      <p:ext uri="{BB962C8B-B14F-4D97-AF65-F5344CB8AC3E}">
        <p14:creationId xmlns:p14="http://schemas.microsoft.com/office/powerpoint/2010/main" val="645158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8E271F-F70A-4AA0-88F8-AC22A0E08D10}" type="datetime1">
              <a:rPr lang="es-GT" smtClean="0"/>
              <a:pPr/>
              <a:t>14/01/2016</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E4B182E-11F1-46DD-9EF3-A76CD65290F9}" type="slidenum">
              <a:rPr lang="es-GT" smtClean="0"/>
              <a:pPr/>
              <a:t>‹#›</a:t>
            </a:fld>
            <a:endParaRPr lang="es-GT"/>
          </a:p>
        </p:txBody>
      </p:sp>
    </p:spTree>
    <p:extLst>
      <p:ext uri="{BB962C8B-B14F-4D97-AF65-F5344CB8AC3E}">
        <p14:creationId xmlns:p14="http://schemas.microsoft.com/office/powerpoint/2010/main" val="16551934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8E271F-F70A-4AA0-88F8-AC22A0E08D10}" type="datetime1">
              <a:rPr lang="es-GT" smtClean="0"/>
              <a:pPr/>
              <a:t>14/01/2016</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E4B182E-11F1-46DD-9EF3-A76CD65290F9}" type="slidenum">
              <a:rPr lang="es-GT" smtClean="0"/>
              <a:pPr/>
              <a:t>‹#›</a:t>
            </a:fld>
            <a:endParaRPr lang="es-GT"/>
          </a:p>
        </p:txBody>
      </p:sp>
    </p:spTree>
    <p:extLst>
      <p:ext uri="{BB962C8B-B14F-4D97-AF65-F5344CB8AC3E}">
        <p14:creationId xmlns:p14="http://schemas.microsoft.com/office/powerpoint/2010/main" val="17578591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8E271F-F70A-4AA0-88F8-AC22A0E08D10}" type="datetime1">
              <a:rPr lang="es-GT" smtClean="0"/>
              <a:pPr/>
              <a:t>14/01/2016</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E4B182E-11F1-46DD-9EF3-A76CD65290F9}" type="slidenum">
              <a:rPr lang="es-GT" smtClean="0"/>
              <a:pPr/>
              <a:t>‹#›</a:t>
            </a:fld>
            <a:endParaRPr lang="es-GT"/>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95061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8E271F-F70A-4AA0-88F8-AC22A0E08D10}" type="datetime1">
              <a:rPr lang="es-GT" smtClean="0"/>
              <a:pPr/>
              <a:t>14/01/2016</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E4B182E-11F1-46DD-9EF3-A76CD65290F9}" type="slidenum">
              <a:rPr lang="es-GT" smtClean="0"/>
              <a:pPr/>
              <a:t>‹#›</a:t>
            </a:fld>
            <a:endParaRPr lang="es-GT"/>
          </a:p>
        </p:txBody>
      </p:sp>
    </p:spTree>
    <p:extLst>
      <p:ext uri="{BB962C8B-B14F-4D97-AF65-F5344CB8AC3E}">
        <p14:creationId xmlns:p14="http://schemas.microsoft.com/office/powerpoint/2010/main" val="2022495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B8E271F-F70A-4AA0-88F8-AC22A0E08D10}" type="datetime1">
              <a:rPr lang="es-GT" smtClean="0"/>
              <a:pPr/>
              <a:t>14/01/2016</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CE4B182E-11F1-46DD-9EF3-A76CD65290F9}" type="slidenum">
              <a:rPr lang="es-GT" smtClean="0"/>
              <a:pPr/>
              <a:t>‹#›</a:t>
            </a:fld>
            <a:endParaRPr lang="es-GT"/>
          </a:p>
        </p:txBody>
      </p:sp>
    </p:spTree>
    <p:extLst>
      <p:ext uri="{BB962C8B-B14F-4D97-AF65-F5344CB8AC3E}">
        <p14:creationId xmlns:p14="http://schemas.microsoft.com/office/powerpoint/2010/main" val="1898792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B8E271F-F70A-4AA0-88F8-AC22A0E08D10}" type="datetime1">
              <a:rPr lang="es-GT" smtClean="0"/>
              <a:pPr/>
              <a:t>14/01/2016</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CE4B182E-11F1-46DD-9EF3-A76CD65290F9}" type="slidenum">
              <a:rPr lang="es-GT" smtClean="0"/>
              <a:pPr/>
              <a:t>‹#›</a:t>
            </a:fld>
            <a:endParaRPr lang="es-GT"/>
          </a:p>
        </p:txBody>
      </p:sp>
    </p:spTree>
    <p:extLst>
      <p:ext uri="{BB962C8B-B14F-4D97-AF65-F5344CB8AC3E}">
        <p14:creationId xmlns:p14="http://schemas.microsoft.com/office/powerpoint/2010/main" val="3228052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9E12B0-EFEF-4E95-A135-5B51038F4B39}" type="datetime1">
              <a:rPr lang="es-GT" smtClean="0"/>
              <a:pPr/>
              <a:t>14/01/2016</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E4B182E-11F1-46DD-9EF3-A76CD65290F9}" type="slidenum">
              <a:rPr lang="es-GT" smtClean="0"/>
              <a:pPr/>
              <a:t>‹#›</a:t>
            </a:fld>
            <a:endParaRPr lang="es-GT"/>
          </a:p>
        </p:txBody>
      </p:sp>
    </p:spTree>
    <p:extLst>
      <p:ext uri="{BB962C8B-B14F-4D97-AF65-F5344CB8AC3E}">
        <p14:creationId xmlns:p14="http://schemas.microsoft.com/office/powerpoint/2010/main" val="1236514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EE1E6DB-F2C1-43DE-A984-94C27CA2A359}" type="datetime1">
              <a:rPr lang="es-GT" smtClean="0"/>
              <a:pPr/>
              <a:t>14/01/2016</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E4B182E-11F1-46DD-9EF3-A76CD65290F9}" type="slidenum">
              <a:rPr lang="es-GT" smtClean="0"/>
              <a:pPr/>
              <a:t>‹#›</a:t>
            </a:fld>
            <a:endParaRPr lang="es-GT"/>
          </a:p>
        </p:txBody>
      </p:sp>
    </p:spTree>
    <p:extLst>
      <p:ext uri="{BB962C8B-B14F-4D97-AF65-F5344CB8AC3E}">
        <p14:creationId xmlns:p14="http://schemas.microsoft.com/office/powerpoint/2010/main" val="2282804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ABDC03C-175F-46D2-8C40-3D300964E416}" type="datetime1">
              <a:rPr lang="es-GT" smtClean="0"/>
              <a:pPr/>
              <a:t>14/01/2016</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E4B182E-11F1-46DD-9EF3-A76CD65290F9}" type="slidenum">
              <a:rPr lang="es-GT" smtClean="0"/>
              <a:pPr/>
              <a:t>‹#›</a:t>
            </a:fld>
            <a:endParaRPr lang="es-GT"/>
          </a:p>
        </p:txBody>
      </p:sp>
    </p:spTree>
    <p:extLst>
      <p:ext uri="{BB962C8B-B14F-4D97-AF65-F5344CB8AC3E}">
        <p14:creationId xmlns:p14="http://schemas.microsoft.com/office/powerpoint/2010/main" val="4044541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A5A5C-3DD7-476D-9359-403750ADD502}" type="datetime1">
              <a:rPr lang="es-GT" smtClean="0"/>
              <a:pPr/>
              <a:t>14/01/2016</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E4B182E-11F1-46DD-9EF3-A76CD65290F9}" type="slidenum">
              <a:rPr lang="es-GT" smtClean="0"/>
              <a:pPr/>
              <a:t>‹#›</a:t>
            </a:fld>
            <a:endParaRPr lang="es-GT"/>
          </a:p>
        </p:txBody>
      </p:sp>
    </p:spTree>
    <p:extLst>
      <p:ext uri="{BB962C8B-B14F-4D97-AF65-F5344CB8AC3E}">
        <p14:creationId xmlns:p14="http://schemas.microsoft.com/office/powerpoint/2010/main" val="3330374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556CC43-BCA3-4480-8FF0-2715D12A1C31}" type="datetime1">
              <a:rPr lang="es-GT" smtClean="0"/>
              <a:pPr/>
              <a:t>14/01/2016</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E4B182E-11F1-46DD-9EF3-A76CD65290F9}" type="slidenum">
              <a:rPr lang="es-GT" smtClean="0"/>
              <a:pPr/>
              <a:t>‹#›</a:t>
            </a:fld>
            <a:endParaRPr lang="es-GT"/>
          </a:p>
        </p:txBody>
      </p:sp>
    </p:spTree>
    <p:extLst>
      <p:ext uri="{BB962C8B-B14F-4D97-AF65-F5344CB8AC3E}">
        <p14:creationId xmlns:p14="http://schemas.microsoft.com/office/powerpoint/2010/main" val="816690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346" y="2912232"/>
            <a:ext cx="3830406" cy="28789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912232"/>
            <a:ext cx="3821518" cy="28789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3B41076-DDD8-4B5A-8AAA-97C3FAA43521}" type="datetime1">
              <a:rPr lang="es-GT" smtClean="0"/>
              <a:pPr/>
              <a:t>14/01/2016</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CE4B182E-11F1-46DD-9EF3-A76CD65290F9}" type="slidenum">
              <a:rPr lang="es-GT" smtClean="0"/>
              <a:pPr/>
              <a:t>‹#›</a:t>
            </a:fld>
            <a:endParaRPr lang="es-GT"/>
          </a:p>
        </p:txBody>
      </p:sp>
    </p:spTree>
    <p:extLst>
      <p:ext uri="{BB962C8B-B14F-4D97-AF65-F5344CB8AC3E}">
        <p14:creationId xmlns:p14="http://schemas.microsoft.com/office/powerpoint/2010/main" val="2212741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B8E271F-F70A-4AA0-88F8-AC22A0E08D10}" type="datetime1">
              <a:rPr lang="es-GT" smtClean="0"/>
              <a:pPr/>
              <a:t>14/01/2016</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CE4B182E-11F1-46DD-9EF3-A76CD65290F9}" type="slidenum">
              <a:rPr lang="es-GT" smtClean="0"/>
              <a:pPr/>
              <a:t>‹#›</a:t>
            </a:fld>
            <a:endParaRPr lang="es-GT"/>
          </a:p>
        </p:txBody>
      </p:sp>
    </p:spTree>
    <p:extLst>
      <p:ext uri="{BB962C8B-B14F-4D97-AF65-F5344CB8AC3E}">
        <p14:creationId xmlns:p14="http://schemas.microsoft.com/office/powerpoint/2010/main" val="1007543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F0905-5C8E-4225-9386-C6804CAFECB4}" type="datetime1">
              <a:rPr lang="es-GT" smtClean="0"/>
              <a:pPr/>
              <a:t>14/01/2016</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CE4B182E-11F1-46DD-9EF3-A76CD65290F9}" type="slidenum">
              <a:rPr lang="es-GT" smtClean="0"/>
              <a:pPr/>
              <a:t>‹#›</a:t>
            </a:fld>
            <a:endParaRPr lang="es-GT"/>
          </a:p>
        </p:txBody>
      </p:sp>
    </p:spTree>
    <p:extLst>
      <p:ext uri="{BB962C8B-B14F-4D97-AF65-F5344CB8AC3E}">
        <p14:creationId xmlns:p14="http://schemas.microsoft.com/office/powerpoint/2010/main" val="2059735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91BAC68-B15A-41CF-8EC1-082B66A79B1E}" type="datetime1">
              <a:rPr lang="es-GT" smtClean="0"/>
              <a:pPr/>
              <a:t>14/01/2016</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E4B182E-11F1-46DD-9EF3-A76CD65290F9}" type="slidenum">
              <a:rPr lang="es-GT" smtClean="0"/>
              <a:pPr/>
              <a:t>‹#›</a:t>
            </a:fld>
            <a:endParaRPr lang="es-GT"/>
          </a:p>
        </p:txBody>
      </p:sp>
    </p:spTree>
    <p:extLst>
      <p:ext uri="{BB962C8B-B14F-4D97-AF65-F5344CB8AC3E}">
        <p14:creationId xmlns:p14="http://schemas.microsoft.com/office/powerpoint/2010/main" val="3934471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2DBA0A3-122B-49F3-82EE-D88D02CCA7D1}" type="datetime1">
              <a:rPr lang="es-GT" smtClean="0"/>
              <a:pPr/>
              <a:t>14/01/2016</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E4B182E-11F1-46DD-9EF3-A76CD65290F9}" type="slidenum">
              <a:rPr lang="es-GT" smtClean="0"/>
              <a:pPr/>
              <a:t>‹#›</a:t>
            </a:fld>
            <a:endParaRPr lang="es-GT"/>
          </a:p>
        </p:txBody>
      </p:sp>
    </p:spTree>
    <p:extLst>
      <p:ext uri="{BB962C8B-B14F-4D97-AF65-F5344CB8AC3E}">
        <p14:creationId xmlns:p14="http://schemas.microsoft.com/office/powerpoint/2010/main" val="25949743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B8E271F-F70A-4AA0-88F8-AC22A0E08D10}" type="datetime1">
              <a:rPr lang="es-GT" smtClean="0"/>
              <a:pPr/>
              <a:t>14/01/2016</a:t>
            </a:fld>
            <a:endParaRPr lang="es-GT"/>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E4B182E-11F1-46DD-9EF3-A76CD65290F9}" type="slidenum">
              <a:rPr lang="es-GT" smtClean="0"/>
              <a:pPr/>
              <a:t>‹#›</a:t>
            </a:fld>
            <a:endParaRPr lang="es-GT"/>
          </a:p>
        </p:txBody>
      </p:sp>
    </p:spTree>
    <p:extLst>
      <p:ext uri="{BB962C8B-B14F-4D97-AF65-F5344CB8AC3E}">
        <p14:creationId xmlns:p14="http://schemas.microsoft.com/office/powerpoint/2010/main" val="56145431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5.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916" y="-164902"/>
            <a:ext cx="6389100" cy="7047274"/>
          </a:xfrm>
          <a:prstGeom prst="rect">
            <a:avLst/>
          </a:prstGeom>
        </p:spPr>
      </p:pic>
      <p:sp>
        <p:nvSpPr>
          <p:cNvPr id="2" name="Slide Number Placeholder 1"/>
          <p:cNvSpPr>
            <a:spLocks noGrp="1"/>
          </p:cNvSpPr>
          <p:nvPr>
            <p:ph type="sldNum" sz="quarter" idx="12"/>
          </p:nvPr>
        </p:nvSpPr>
        <p:spPr/>
        <p:txBody>
          <a:bodyPr/>
          <a:lstStyle/>
          <a:p>
            <a:fld id="{CE4B182E-11F1-46DD-9EF3-A76CD65290F9}" type="slidenum">
              <a:rPr lang="es-GT" smtClean="0"/>
              <a:pPr/>
              <a:t>1</a:t>
            </a:fld>
            <a:endParaRPr lang="es-GT"/>
          </a:p>
        </p:txBody>
      </p:sp>
      <p:pic>
        <p:nvPicPr>
          <p:cNvPr id="3" name="Imagen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0679" y="1762594"/>
            <a:ext cx="1334818" cy="1569674"/>
          </a:xfrm>
          <a:prstGeom prst="rect">
            <a:avLst/>
          </a:prstGeom>
        </p:spPr>
      </p:pic>
      <p:sp>
        <p:nvSpPr>
          <p:cNvPr id="9" name="TextBox 4"/>
          <p:cNvSpPr txBox="1"/>
          <p:nvPr/>
        </p:nvSpPr>
        <p:spPr>
          <a:xfrm>
            <a:off x="2064282" y="238885"/>
            <a:ext cx="5256584" cy="584775"/>
          </a:xfrm>
          <a:prstGeom prst="rect">
            <a:avLst/>
          </a:prstGeom>
          <a:noFill/>
        </p:spPr>
        <p:txBody>
          <a:bodyPr wrap="square" rtlCol="0">
            <a:spAutoFit/>
          </a:bodyPr>
          <a:lstStyle/>
          <a:p>
            <a:pPr algn="ctr"/>
            <a:r>
              <a:rPr lang="en-US" sz="3200" dirty="0" smtClean="0"/>
              <a:t>National Report Guatemala</a:t>
            </a:r>
          </a:p>
        </p:txBody>
      </p:sp>
      <p:pic>
        <p:nvPicPr>
          <p:cNvPr id="8" name="Imagen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7408" y="286461"/>
            <a:ext cx="1515262" cy="1212722"/>
          </a:xfrm>
          <a:prstGeom prst="rect">
            <a:avLst/>
          </a:prstGeom>
        </p:spPr>
      </p:pic>
      <p:sp>
        <p:nvSpPr>
          <p:cNvPr id="11" name="Rectángulo redondeado 10"/>
          <p:cNvSpPr/>
          <p:nvPr/>
        </p:nvSpPr>
        <p:spPr>
          <a:xfrm>
            <a:off x="0" y="5445224"/>
            <a:ext cx="8172400" cy="792088"/>
          </a:xfrm>
          <a:prstGeom prst="round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TextBox 4"/>
          <p:cNvSpPr txBox="1"/>
          <p:nvPr/>
        </p:nvSpPr>
        <p:spPr>
          <a:xfrm>
            <a:off x="2514526" y="5487325"/>
            <a:ext cx="4273657" cy="707886"/>
          </a:xfrm>
          <a:prstGeom prst="rect">
            <a:avLst/>
          </a:prstGeom>
          <a:noFill/>
        </p:spPr>
        <p:txBody>
          <a:bodyPr wrap="square" rtlCol="0">
            <a:spAutoFit/>
          </a:bodyPr>
          <a:lstStyle/>
          <a:p>
            <a:pPr algn="ctr" fontAlgn="base">
              <a:spcBef>
                <a:spcPct val="0"/>
              </a:spcBef>
              <a:spcAft>
                <a:spcPct val="0"/>
              </a:spcAft>
            </a:pPr>
            <a:r>
              <a:rPr lang="en-US" sz="2000" dirty="0" smtClean="0">
                <a:solidFill>
                  <a:srgbClr val="FFFF00"/>
                </a:solidFill>
              </a:rPr>
              <a:t>Captain </a:t>
            </a:r>
            <a:endParaRPr lang="en-US" sz="2000" dirty="0">
              <a:solidFill>
                <a:srgbClr val="FFFF00"/>
              </a:solidFill>
            </a:endParaRPr>
          </a:p>
          <a:p>
            <a:pPr algn="ctr" fontAlgn="base">
              <a:spcBef>
                <a:spcPct val="0"/>
              </a:spcBef>
              <a:spcAft>
                <a:spcPct val="0"/>
              </a:spcAft>
            </a:pPr>
            <a:r>
              <a:rPr lang="en-US" sz="2000" dirty="0">
                <a:solidFill>
                  <a:srgbClr val="FFFF00"/>
                </a:solidFill>
              </a:rPr>
              <a:t>CARLOS ALFREDO RAMOS </a:t>
            </a:r>
            <a:r>
              <a:rPr lang="en-US" sz="2000" dirty="0" smtClean="0">
                <a:solidFill>
                  <a:srgbClr val="FFFF00"/>
                </a:solidFill>
              </a:rPr>
              <a:t>PEREZ</a:t>
            </a:r>
            <a:endParaRPr lang="en-US" sz="2000" dirty="0">
              <a:solidFill>
                <a:srgbClr val="FFFF00"/>
              </a:solidFill>
            </a:endParaRPr>
          </a:p>
        </p:txBody>
      </p:sp>
      <p:sp>
        <p:nvSpPr>
          <p:cNvPr id="14" name="TextBox 4"/>
          <p:cNvSpPr txBox="1"/>
          <p:nvPr/>
        </p:nvSpPr>
        <p:spPr>
          <a:xfrm>
            <a:off x="1662819" y="6237312"/>
            <a:ext cx="6149541" cy="323165"/>
          </a:xfrm>
          <a:prstGeom prst="rect">
            <a:avLst/>
          </a:prstGeom>
          <a:noFill/>
        </p:spPr>
        <p:txBody>
          <a:bodyPr wrap="square" rtlCol="0">
            <a:spAutoFit/>
          </a:bodyPr>
          <a:lstStyle/>
          <a:p>
            <a:pPr algn="ctr" fontAlgn="base">
              <a:spcBef>
                <a:spcPct val="0"/>
              </a:spcBef>
              <a:spcAft>
                <a:spcPct val="0"/>
              </a:spcAft>
            </a:pPr>
            <a:r>
              <a:rPr lang="en-US" sz="1500" dirty="0"/>
              <a:t>Head of the Directorship of Maritime Affairs (DMA)</a:t>
            </a:r>
          </a:p>
        </p:txBody>
      </p:sp>
    </p:spTree>
    <p:extLst>
      <p:ext uri="{BB962C8B-B14F-4D97-AF65-F5344CB8AC3E}">
        <p14:creationId xmlns:p14="http://schemas.microsoft.com/office/powerpoint/2010/main" val="3102269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a:solidFill>
                  <a:srgbClr val="FFFF00"/>
                </a:solidFill>
                <a:effectLst/>
              </a:rPr>
              <a:t>IHO PUBLICATION </a:t>
            </a:r>
            <a:r>
              <a:rPr lang="en-US" sz="3200" dirty="0" smtClean="0">
                <a:solidFill>
                  <a:srgbClr val="FFFF00"/>
                </a:solidFill>
                <a:effectLst/>
              </a:rPr>
              <a:t>C-55</a:t>
            </a:r>
            <a:r>
              <a:rPr lang="en-US" dirty="0">
                <a:effectLst/>
              </a:rPr>
              <a:t/>
            </a:r>
            <a:br>
              <a:rPr lang="en-US" dirty="0">
                <a:effectLst/>
              </a:rPr>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7583780"/>
              </p:ext>
            </p:extLst>
          </p:nvPr>
        </p:nvGraphicFramePr>
        <p:xfrm>
          <a:off x="1547667" y="4005065"/>
          <a:ext cx="6192685" cy="2321670"/>
        </p:xfrm>
        <a:graphic>
          <a:graphicData uri="http://schemas.openxmlformats.org/drawingml/2006/table">
            <a:tbl>
              <a:tblPr firstRow="1" firstCol="1" bandRow="1">
                <a:tableStyleId>{F5AB1C69-6EDB-4FF4-983F-18BD219EF322}</a:tableStyleId>
              </a:tblPr>
              <a:tblGrid>
                <a:gridCol w="1559371"/>
                <a:gridCol w="1542866"/>
                <a:gridCol w="1542866"/>
                <a:gridCol w="1547582"/>
              </a:tblGrid>
              <a:tr h="439785">
                <a:tc>
                  <a:txBody>
                    <a:bodyPr/>
                    <a:lstStyle/>
                    <a:p>
                      <a:pPr marL="0" marR="51435" algn="ctr">
                        <a:lnSpc>
                          <a:spcPct val="150000"/>
                        </a:lnSpc>
                        <a:spcBef>
                          <a:spcPts val="0"/>
                        </a:spcBef>
                        <a:spcAft>
                          <a:spcPts val="0"/>
                        </a:spcAft>
                      </a:pPr>
                      <a:r>
                        <a:rPr lang="en-US" sz="2000" dirty="0">
                          <a:effectLst/>
                        </a:rPr>
                        <a:t> </a:t>
                      </a:r>
                      <a:endParaRPr lang="en-US" sz="1800" dirty="0">
                        <a:effectLst/>
                        <a:latin typeface="Calibri"/>
                        <a:ea typeface="Calibri"/>
                        <a:cs typeface="Times New Roman"/>
                      </a:endParaRPr>
                    </a:p>
                  </a:txBody>
                  <a:tcPr marL="68580" marR="68580" marT="0" marB="0"/>
                </a:tc>
                <a:tc>
                  <a:txBody>
                    <a:bodyPr/>
                    <a:lstStyle/>
                    <a:p>
                      <a:pPr marL="0" marR="51435" algn="ctr">
                        <a:lnSpc>
                          <a:spcPct val="150000"/>
                        </a:lnSpc>
                        <a:spcBef>
                          <a:spcPts val="0"/>
                        </a:spcBef>
                        <a:spcAft>
                          <a:spcPts val="0"/>
                        </a:spcAft>
                      </a:pPr>
                      <a:r>
                        <a:rPr lang="en-US" sz="2000">
                          <a:effectLst/>
                        </a:rPr>
                        <a:t>A</a:t>
                      </a:r>
                      <a:endParaRPr lang="en-US" sz="1800">
                        <a:effectLst/>
                        <a:latin typeface="Calibri"/>
                        <a:ea typeface="Calibri"/>
                        <a:cs typeface="Times New Roman"/>
                      </a:endParaRPr>
                    </a:p>
                  </a:txBody>
                  <a:tcPr marL="68580" marR="68580" marT="0" marB="0"/>
                </a:tc>
                <a:tc>
                  <a:txBody>
                    <a:bodyPr/>
                    <a:lstStyle/>
                    <a:p>
                      <a:pPr marL="0" marR="51435" algn="ctr">
                        <a:lnSpc>
                          <a:spcPct val="150000"/>
                        </a:lnSpc>
                        <a:spcBef>
                          <a:spcPts val="0"/>
                        </a:spcBef>
                        <a:spcAft>
                          <a:spcPts val="0"/>
                        </a:spcAft>
                      </a:pPr>
                      <a:r>
                        <a:rPr lang="en-US" sz="2000" dirty="0">
                          <a:effectLst/>
                        </a:rPr>
                        <a:t>B</a:t>
                      </a:r>
                      <a:endParaRPr lang="en-US" sz="1800" dirty="0">
                        <a:effectLst/>
                        <a:latin typeface="Calibri"/>
                        <a:ea typeface="Calibri"/>
                        <a:cs typeface="Times New Roman"/>
                      </a:endParaRPr>
                    </a:p>
                  </a:txBody>
                  <a:tcPr marL="68580" marR="68580" marT="0" marB="0"/>
                </a:tc>
                <a:tc>
                  <a:txBody>
                    <a:bodyPr/>
                    <a:lstStyle/>
                    <a:p>
                      <a:pPr marL="0" marR="51435" algn="ctr">
                        <a:lnSpc>
                          <a:spcPct val="150000"/>
                        </a:lnSpc>
                        <a:spcBef>
                          <a:spcPts val="0"/>
                        </a:spcBef>
                        <a:spcAft>
                          <a:spcPts val="0"/>
                        </a:spcAft>
                      </a:pPr>
                      <a:r>
                        <a:rPr lang="en-US" sz="2000">
                          <a:effectLst/>
                        </a:rPr>
                        <a:t>C</a:t>
                      </a:r>
                      <a:endParaRPr lang="en-US" sz="1800">
                        <a:effectLst/>
                        <a:latin typeface="Calibri"/>
                        <a:ea typeface="Calibri"/>
                        <a:cs typeface="Times New Roman"/>
                      </a:endParaRPr>
                    </a:p>
                  </a:txBody>
                  <a:tcPr marL="68580" marR="68580" marT="0" marB="0"/>
                </a:tc>
              </a:tr>
              <a:tr h="932235">
                <a:tc>
                  <a:txBody>
                    <a:bodyPr/>
                    <a:lstStyle/>
                    <a:p>
                      <a:pPr marL="0" marR="51435" algn="ctr">
                        <a:lnSpc>
                          <a:spcPct val="150000"/>
                        </a:lnSpc>
                        <a:spcBef>
                          <a:spcPts val="0"/>
                        </a:spcBef>
                        <a:spcAft>
                          <a:spcPts val="0"/>
                        </a:spcAft>
                      </a:pPr>
                      <a:r>
                        <a:rPr lang="en-US" sz="2000">
                          <a:effectLst/>
                        </a:rPr>
                        <a:t>Depths &lt; 200m</a:t>
                      </a:r>
                      <a:endParaRPr lang="en-US" sz="1800">
                        <a:effectLst/>
                        <a:latin typeface="Calibri"/>
                        <a:ea typeface="Calibri"/>
                        <a:cs typeface="Times New Roman"/>
                      </a:endParaRPr>
                    </a:p>
                  </a:txBody>
                  <a:tcPr marL="68580" marR="68580" marT="0" marB="0"/>
                </a:tc>
                <a:tc>
                  <a:txBody>
                    <a:bodyPr/>
                    <a:lstStyle/>
                    <a:p>
                      <a:pPr marL="0" marR="51435" algn="ctr">
                        <a:lnSpc>
                          <a:spcPct val="150000"/>
                        </a:lnSpc>
                        <a:spcBef>
                          <a:spcPts val="0"/>
                        </a:spcBef>
                        <a:spcAft>
                          <a:spcPts val="0"/>
                        </a:spcAft>
                      </a:pPr>
                      <a:r>
                        <a:rPr lang="en-US" sz="2000">
                          <a:effectLst/>
                        </a:rPr>
                        <a:t>10</a:t>
                      </a:r>
                      <a:endParaRPr lang="en-US" sz="1800">
                        <a:effectLst/>
                        <a:latin typeface="Calibri"/>
                        <a:ea typeface="Calibri"/>
                        <a:cs typeface="Times New Roman"/>
                      </a:endParaRPr>
                    </a:p>
                  </a:txBody>
                  <a:tcPr marL="68580" marR="68580" marT="0" marB="0"/>
                </a:tc>
                <a:tc>
                  <a:txBody>
                    <a:bodyPr/>
                    <a:lstStyle/>
                    <a:p>
                      <a:pPr marL="0" marR="51435" algn="ctr">
                        <a:lnSpc>
                          <a:spcPct val="150000"/>
                        </a:lnSpc>
                        <a:spcBef>
                          <a:spcPts val="0"/>
                        </a:spcBef>
                        <a:spcAft>
                          <a:spcPts val="0"/>
                        </a:spcAft>
                      </a:pPr>
                      <a:r>
                        <a:rPr lang="en-US" sz="2000">
                          <a:effectLst/>
                        </a:rPr>
                        <a:t>60</a:t>
                      </a:r>
                      <a:endParaRPr lang="en-US" sz="1800">
                        <a:effectLst/>
                        <a:latin typeface="Calibri"/>
                        <a:ea typeface="Calibri"/>
                        <a:cs typeface="Times New Roman"/>
                      </a:endParaRPr>
                    </a:p>
                  </a:txBody>
                  <a:tcPr marL="68580" marR="68580" marT="0" marB="0"/>
                </a:tc>
                <a:tc>
                  <a:txBody>
                    <a:bodyPr/>
                    <a:lstStyle/>
                    <a:p>
                      <a:pPr marL="0" marR="51435" algn="ctr">
                        <a:lnSpc>
                          <a:spcPct val="150000"/>
                        </a:lnSpc>
                        <a:spcBef>
                          <a:spcPts val="0"/>
                        </a:spcBef>
                        <a:spcAft>
                          <a:spcPts val="0"/>
                        </a:spcAft>
                      </a:pPr>
                      <a:r>
                        <a:rPr lang="en-US" sz="2000">
                          <a:effectLst/>
                        </a:rPr>
                        <a:t>30</a:t>
                      </a:r>
                      <a:endParaRPr lang="en-US" sz="1800">
                        <a:effectLst/>
                        <a:latin typeface="Calibri"/>
                        <a:ea typeface="Calibri"/>
                        <a:cs typeface="Times New Roman"/>
                      </a:endParaRPr>
                    </a:p>
                  </a:txBody>
                  <a:tcPr marL="68580" marR="68580" marT="0" marB="0"/>
                </a:tc>
              </a:tr>
              <a:tr h="932235">
                <a:tc>
                  <a:txBody>
                    <a:bodyPr/>
                    <a:lstStyle/>
                    <a:p>
                      <a:pPr marL="0" marR="51435" algn="ctr">
                        <a:lnSpc>
                          <a:spcPct val="150000"/>
                        </a:lnSpc>
                        <a:spcBef>
                          <a:spcPts val="0"/>
                        </a:spcBef>
                        <a:spcAft>
                          <a:spcPts val="0"/>
                        </a:spcAft>
                      </a:pPr>
                      <a:r>
                        <a:rPr lang="en-US" sz="2000" dirty="0">
                          <a:effectLst/>
                        </a:rPr>
                        <a:t>Depths &gt; 200m</a:t>
                      </a:r>
                      <a:endParaRPr lang="en-US" sz="1800" dirty="0">
                        <a:effectLst/>
                        <a:latin typeface="Calibri"/>
                        <a:ea typeface="Calibri"/>
                        <a:cs typeface="Times New Roman"/>
                      </a:endParaRPr>
                    </a:p>
                  </a:txBody>
                  <a:tcPr marL="68580" marR="68580" marT="0" marB="0"/>
                </a:tc>
                <a:tc>
                  <a:txBody>
                    <a:bodyPr/>
                    <a:lstStyle/>
                    <a:p>
                      <a:pPr marL="0" marR="51435" algn="ctr">
                        <a:lnSpc>
                          <a:spcPct val="150000"/>
                        </a:lnSpc>
                        <a:spcBef>
                          <a:spcPts val="0"/>
                        </a:spcBef>
                        <a:spcAft>
                          <a:spcPts val="0"/>
                        </a:spcAft>
                      </a:pPr>
                      <a:r>
                        <a:rPr lang="en-US" sz="2000">
                          <a:effectLst/>
                        </a:rPr>
                        <a:t>0</a:t>
                      </a:r>
                      <a:endParaRPr lang="en-US" sz="1800">
                        <a:effectLst/>
                        <a:latin typeface="Calibri"/>
                        <a:ea typeface="Calibri"/>
                        <a:cs typeface="Times New Roman"/>
                      </a:endParaRPr>
                    </a:p>
                  </a:txBody>
                  <a:tcPr marL="68580" marR="68580" marT="0" marB="0"/>
                </a:tc>
                <a:tc>
                  <a:txBody>
                    <a:bodyPr/>
                    <a:lstStyle/>
                    <a:p>
                      <a:pPr marL="0" marR="51435" algn="ctr">
                        <a:lnSpc>
                          <a:spcPct val="150000"/>
                        </a:lnSpc>
                        <a:spcBef>
                          <a:spcPts val="0"/>
                        </a:spcBef>
                        <a:spcAft>
                          <a:spcPts val="0"/>
                        </a:spcAft>
                      </a:pPr>
                      <a:r>
                        <a:rPr lang="en-US" sz="2000" dirty="0">
                          <a:effectLst/>
                        </a:rPr>
                        <a:t>0</a:t>
                      </a:r>
                      <a:endParaRPr lang="en-US" sz="1800" dirty="0">
                        <a:effectLst/>
                        <a:latin typeface="Calibri"/>
                        <a:ea typeface="Calibri"/>
                        <a:cs typeface="Times New Roman"/>
                      </a:endParaRPr>
                    </a:p>
                  </a:txBody>
                  <a:tcPr marL="68580" marR="68580" marT="0" marB="0"/>
                </a:tc>
                <a:tc>
                  <a:txBody>
                    <a:bodyPr/>
                    <a:lstStyle/>
                    <a:p>
                      <a:pPr marL="0" marR="51435" algn="ctr">
                        <a:lnSpc>
                          <a:spcPct val="150000"/>
                        </a:lnSpc>
                        <a:spcBef>
                          <a:spcPts val="0"/>
                        </a:spcBef>
                        <a:spcAft>
                          <a:spcPts val="0"/>
                        </a:spcAft>
                      </a:pPr>
                      <a:r>
                        <a:rPr lang="en-US" sz="2000" dirty="0">
                          <a:effectLst/>
                        </a:rPr>
                        <a:t>100</a:t>
                      </a:r>
                      <a:endParaRPr lang="en-US" sz="1800" dirty="0">
                        <a:effectLst/>
                        <a:latin typeface="Calibri"/>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CE4B182E-11F1-46DD-9EF3-A76CD65290F9}" type="slidenum">
              <a:rPr lang="es-GT" smtClean="0"/>
              <a:pPr/>
              <a:t>10</a:t>
            </a:fld>
            <a:endParaRPr lang="es-GT"/>
          </a:p>
        </p:txBody>
      </p:sp>
      <p:sp>
        <p:nvSpPr>
          <p:cNvPr id="6" name="Rectangle 1"/>
          <p:cNvSpPr>
            <a:spLocks noChangeArrowheads="1"/>
          </p:cNvSpPr>
          <p:nvPr/>
        </p:nvSpPr>
        <p:spPr bwMode="auto">
          <a:xfrm>
            <a:off x="395536" y="1873131"/>
            <a:ext cx="8280920" cy="191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Status of hydrographic survey of all navigable waters, including internal waters, out to the limits of the EEZ: Survey coverage, where: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A = percentage which is adequately surveyed.</a:t>
            </a:r>
            <a:endParaRPr kumimoji="0" lang="en-US" alt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B = percentage which requires a re - survey at larger scale or to modern standards.</a:t>
            </a:r>
            <a:endParaRPr kumimoji="0" lang="en-US" alt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C = percentage which has never been systematically surveyed.</a:t>
            </a:r>
            <a:endParaRPr kumimoji="0" lang="en-US" alt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Imagen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7408" y="286461"/>
            <a:ext cx="1515262" cy="1212722"/>
          </a:xfrm>
          <a:prstGeom prst="rect">
            <a:avLst/>
          </a:prstGeom>
        </p:spPr>
      </p:pic>
    </p:spTree>
    <p:extLst>
      <p:ext uri="{BB962C8B-B14F-4D97-AF65-F5344CB8AC3E}">
        <p14:creationId xmlns:p14="http://schemas.microsoft.com/office/powerpoint/2010/main" val="30058946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116632"/>
            <a:ext cx="7765321" cy="1038289"/>
          </a:xfrm>
        </p:spPr>
        <p:txBody>
          <a:bodyPr>
            <a:normAutofit/>
          </a:bodyPr>
          <a:lstStyle/>
          <a:p>
            <a:r>
              <a:rPr lang="en-US" sz="3200" dirty="0">
                <a:solidFill>
                  <a:srgbClr val="FFFF00"/>
                </a:solidFill>
                <a:effectLst/>
              </a:rPr>
              <a:t>Capacity Building</a:t>
            </a:r>
            <a:endParaRPr lang="en-US" sz="3200" dirty="0">
              <a:solidFill>
                <a:srgbClr val="FFFF00"/>
              </a:solidFill>
            </a:endParaRPr>
          </a:p>
        </p:txBody>
      </p:sp>
      <p:sp>
        <p:nvSpPr>
          <p:cNvPr id="3" name="Content Placeholder 2"/>
          <p:cNvSpPr>
            <a:spLocks noGrp="1"/>
          </p:cNvSpPr>
          <p:nvPr>
            <p:ph idx="1"/>
          </p:nvPr>
        </p:nvSpPr>
        <p:spPr>
          <a:xfrm>
            <a:off x="323528" y="832291"/>
            <a:ext cx="8208912" cy="5765061"/>
          </a:xfrm>
        </p:spPr>
        <p:txBody>
          <a:bodyPr>
            <a:noAutofit/>
          </a:bodyPr>
          <a:lstStyle/>
          <a:p>
            <a:pPr marL="514350" indent="-514350" algn="just">
              <a:buFont typeface="+mj-lt"/>
              <a:buAutoNum type="arabicPeriod"/>
            </a:pPr>
            <a:r>
              <a:rPr lang="en-US" sz="1800" dirty="0" err="1" smtClean="0">
                <a:effectLst/>
              </a:rPr>
              <a:t>Hidrographic</a:t>
            </a:r>
            <a:r>
              <a:rPr lang="en-US" sz="1800" dirty="0" smtClean="0">
                <a:effectLst/>
              </a:rPr>
              <a:t> Basic course in  Nicaragua,  1o </a:t>
            </a:r>
            <a:r>
              <a:rPr lang="en-US" sz="1800" dirty="0" err="1" smtClean="0">
                <a:effectLst/>
              </a:rPr>
              <a:t>fficer</a:t>
            </a:r>
            <a:r>
              <a:rPr lang="en-US" sz="1800" dirty="0" smtClean="0">
                <a:effectLst/>
              </a:rPr>
              <a:t> </a:t>
            </a:r>
            <a:r>
              <a:rPr lang="en-US" sz="1800" dirty="0">
                <a:effectLst/>
              </a:rPr>
              <a:t>of the </a:t>
            </a:r>
            <a:r>
              <a:rPr lang="en-US" sz="1800" dirty="0" smtClean="0">
                <a:effectLst/>
              </a:rPr>
              <a:t>Navy (2015).</a:t>
            </a:r>
          </a:p>
          <a:p>
            <a:pPr marL="514350" indent="-514350" algn="just">
              <a:buFont typeface="+mj-lt"/>
              <a:buAutoNum type="arabicPeriod"/>
            </a:pPr>
            <a:r>
              <a:rPr lang="en-US" sz="1800" dirty="0" smtClean="0">
                <a:effectLst/>
              </a:rPr>
              <a:t>Guatemalan </a:t>
            </a:r>
            <a:r>
              <a:rPr lang="en-US" sz="1800" dirty="0" err="1" smtClean="0">
                <a:effectLst/>
              </a:rPr>
              <a:t>Hypack</a:t>
            </a:r>
            <a:r>
              <a:rPr lang="en-US" sz="1800" dirty="0" smtClean="0">
                <a:effectLst/>
              </a:rPr>
              <a:t> </a:t>
            </a:r>
            <a:r>
              <a:rPr lang="en-US" sz="1800" dirty="0">
                <a:effectLst/>
              </a:rPr>
              <a:t>Seminar </a:t>
            </a:r>
            <a:r>
              <a:rPr lang="en-US" sz="1800" dirty="0" smtClean="0">
                <a:effectLst/>
              </a:rPr>
              <a:t>July 2015, with </a:t>
            </a:r>
            <a:r>
              <a:rPr lang="en-US" sz="1800" dirty="0">
                <a:effectLst/>
              </a:rPr>
              <a:t>the participation of two officers of the </a:t>
            </a:r>
            <a:r>
              <a:rPr lang="en-US" sz="1800" dirty="0" smtClean="0">
                <a:effectLst/>
              </a:rPr>
              <a:t>navy, </a:t>
            </a:r>
            <a:r>
              <a:rPr lang="en-US" sz="1800" dirty="0">
                <a:effectLst/>
              </a:rPr>
              <a:t>personnel of the </a:t>
            </a:r>
            <a:r>
              <a:rPr lang="en-US" sz="1800" dirty="0" smtClean="0">
                <a:effectLst/>
              </a:rPr>
              <a:t>ports and people of the Hydro electrics from the Ministry of Energy.</a:t>
            </a:r>
            <a:endParaRPr lang="en-US" sz="1800" dirty="0">
              <a:effectLst/>
            </a:endParaRPr>
          </a:p>
          <a:p>
            <a:pPr marL="514350" indent="-514350" algn="just">
              <a:buFont typeface="+mj-lt"/>
              <a:buAutoNum type="arabicPeriod"/>
            </a:pPr>
            <a:r>
              <a:rPr lang="en-US" sz="1800" dirty="0">
                <a:effectLst/>
              </a:rPr>
              <a:t>Phase 1 Skills training course Veracruz, Mexico MACHC/OHI. 1officer of the Navy, December </a:t>
            </a:r>
            <a:r>
              <a:rPr lang="en-US" sz="1800" dirty="0" smtClean="0">
                <a:effectLst/>
              </a:rPr>
              <a:t>2015.</a:t>
            </a:r>
            <a:endParaRPr lang="en-US" sz="1800" dirty="0">
              <a:effectLst/>
            </a:endParaRPr>
          </a:p>
          <a:p>
            <a:pPr marL="514350" indent="-514350" algn="just">
              <a:buFont typeface="+mj-lt"/>
              <a:buAutoNum type="arabicPeriod"/>
            </a:pPr>
            <a:r>
              <a:rPr lang="en-US" sz="1800" dirty="0">
                <a:effectLst/>
              </a:rPr>
              <a:t>Participation in the workshop on “Strengthening of hydrographic capacities in Mesoamerica and the Caribbean (FOCAHIMECA)”. Mexico, 1-4 December 2015</a:t>
            </a:r>
            <a:r>
              <a:rPr lang="en-US" sz="1800" dirty="0" smtClean="0">
                <a:effectLst/>
              </a:rPr>
              <a:t>.</a:t>
            </a:r>
          </a:p>
          <a:p>
            <a:pPr marL="514350" indent="-514350" algn="just">
              <a:buFont typeface="+mj-lt"/>
              <a:buAutoNum type="arabicPeriod"/>
            </a:pPr>
            <a:r>
              <a:rPr lang="en-US" sz="1800" dirty="0" smtClean="0">
                <a:effectLst/>
              </a:rPr>
              <a:t>Lt. Raxon Herrera studied the Master’s program in Maritime Science in the World Maritime University with related subjects. For instance:</a:t>
            </a:r>
          </a:p>
          <a:p>
            <a:pPr marL="914400" lvl="2" indent="0" algn="just">
              <a:buNone/>
            </a:pPr>
            <a:r>
              <a:rPr lang="en-US" sz="1400" dirty="0" smtClean="0">
                <a:effectLst/>
              </a:rPr>
              <a:t>Marine Spatial Planning</a:t>
            </a:r>
          </a:p>
          <a:p>
            <a:pPr marL="914400" lvl="2" indent="0" algn="just">
              <a:buNone/>
            </a:pPr>
            <a:r>
              <a:rPr lang="en-US" sz="1400" dirty="0" smtClean="0">
                <a:effectLst/>
              </a:rPr>
              <a:t>Marine Protected Areas</a:t>
            </a:r>
          </a:p>
          <a:p>
            <a:pPr marL="914400" lvl="2" indent="0" algn="just">
              <a:buNone/>
            </a:pPr>
            <a:r>
              <a:rPr lang="en-US" sz="1400" dirty="0" smtClean="0">
                <a:effectLst/>
              </a:rPr>
              <a:t>Environmental Issues on Ports and</a:t>
            </a:r>
          </a:p>
          <a:p>
            <a:pPr marL="914400" lvl="2" indent="0" algn="just">
              <a:buNone/>
            </a:pPr>
            <a:r>
              <a:rPr lang="en-US" sz="1400" dirty="0" smtClean="0">
                <a:effectLst/>
              </a:rPr>
              <a:t>Marine Energy Management </a:t>
            </a:r>
          </a:p>
          <a:p>
            <a:pPr algn="just"/>
            <a:endParaRPr lang="en-US" sz="1400" dirty="0"/>
          </a:p>
        </p:txBody>
      </p:sp>
      <p:sp>
        <p:nvSpPr>
          <p:cNvPr id="4" name="Slide Number Placeholder 3"/>
          <p:cNvSpPr>
            <a:spLocks noGrp="1"/>
          </p:cNvSpPr>
          <p:nvPr>
            <p:ph type="sldNum" sz="quarter" idx="12"/>
          </p:nvPr>
        </p:nvSpPr>
        <p:spPr/>
        <p:txBody>
          <a:bodyPr/>
          <a:lstStyle/>
          <a:p>
            <a:fld id="{CE4B182E-11F1-46DD-9EF3-A76CD65290F9}" type="slidenum">
              <a:rPr lang="es-GT" smtClean="0"/>
              <a:pPr/>
              <a:t>11</a:t>
            </a:fld>
            <a:endParaRPr lang="es-GT"/>
          </a:p>
        </p:txBody>
      </p:sp>
      <p:pic>
        <p:nvPicPr>
          <p:cNvPr id="1024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28592" y="4941168"/>
            <a:ext cx="3491880" cy="1876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Imagen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6888" y="44624"/>
            <a:ext cx="1259608" cy="1008112"/>
          </a:xfrm>
          <a:prstGeom prst="rect">
            <a:avLst/>
          </a:prstGeom>
        </p:spPr>
      </p:pic>
    </p:spTree>
    <p:extLst>
      <p:ext uri="{BB962C8B-B14F-4D97-AF65-F5344CB8AC3E}">
        <p14:creationId xmlns:p14="http://schemas.microsoft.com/office/powerpoint/2010/main" val="2501460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rgbClr val="FFFF00"/>
                </a:solidFill>
                <a:effectLst/>
              </a:rPr>
              <a:t>Other activities:</a:t>
            </a:r>
            <a:r>
              <a:rPr lang="en-US" dirty="0">
                <a:effectLst/>
              </a:rPr>
              <a:t/>
            </a:r>
            <a:br>
              <a:rPr lang="en-US" dirty="0">
                <a:effectLst/>
              </a:rPr>
            </a:br>
            <a:endParaRPr lang="en-US" dirty="0"/>
          </a:p>
        </p:txBody>
      </p:sp>
      <p:sp>
        <p:nvSpPr>
          <p:cNvPr id="3" name="Content Placeholder 2"/>
          <p:cNvSpPr>
            <a:spLocks noGrp="1"/>
          </p:cNvSpPr>
          <p:nvPr>
            <p:ph idx="1"/>
          </p:nvPr>
        </p:nvSpPr>
        <p:spPr>
          <a:xfrm>
            <a:off x="685346" y="1678080"/>
            <a:ext cx="7765322" cy="3695136"/>
          </a:xfrm>
        </p:spPr>
        <p:txBody>
          <a:bodyPr>
            <a:normAutofit/>
          </a:bodyPr>
          <a:lstStyle/>
          <a:p>
            <a:r>
              <a:rPr lang="en-US" u="sng" dirty="0" smtClean="0">
                <a:solidFill>
                  <a:srgbClr val="FFFF00"/>
                </a:solidFill>
                <a:effectLst/>
              </a:rPr>
              <a:t>Environmental </a:t>
            </a:r>
            <a:r>
              <a:rPr lang="en-US" u="sng" dirty="0">
                <a:solidFill>
                  <a:srgbClr val="FFFF00"/>
                </a:solidFill>
                <a:effectLst/>
              </a:rPr>
              <a:t>protection</a:t>
            </a:r>
            <a:endParaRPr lang="en-US" dirty="0">
              <a:solidFill>
                <a:srgbClr val="FFFF00"/>
              </a:solidFill>
              <a:effectLst/>
            </a:endParaRPr>
          </a:p>
          <a:p>
            <a:pPr algn="just"/>
            <a:r>
              <a:rPr lang="en-US" dirty="0">
                <a:effectLst/>
              </a:rPr>
              <a:t>Lieutenant Edwynn Raxon Herrera participated in the seminar Ship-Arc for the implementation of a transnational Marine Spatial Planning in the Artic a changing environment. </a:t>
            </a:r>
            <a:r>
              <a:rPr lang="en-US" dirty="0" smtClean="0">
                <a:effectLst/>
              </a:rPr>
              <a:t>World </a:t>
            </a:r>
            <a:r>
              <a:rPr lang="en-US" dirty="0">
                <a:effectLst/>
              </a:rPr>
              <a:t>Maritime University, Malmo, Sweden.</a:t>
            </a:r>
          </a:p>
          <a:p>
            <a:endParaRPr lang="en-US" dirty="0"/>
          </a:p>
        </p:txBody>
      </p:sp>
      <p:sp>
        <p:nvSpPr>
          <p:cNvPr id="4" name="Slide Number Placeholder 3"/>
          <p:cNvSpPr>
            <a:spLocks noGrp="1"/>
          </p:cNvSpPr>
          <p:nvPr>
            <p:ph type="sldNum" sz="quarter" idx="12"/>
          </p:nvPr>
        </p:nvSpPr>
        <p:spPr/>
        <p:txBody>
          <a:bodyPr/>
          <a:lstStyle/>
          <a:p>
            <a:fld id="{CE4B182E-11F1-46DD-9EF3-A76CD65290F9}" type="slidenum">
              <a:rPr lang="es-GT" smtClean="0"/>
              <a:pPr/>
              <a:t>12</a:t>
            </a:fld>
            <a:endParaRPr lang="es-GT"/>
          </a:p>
        </p:txBody>
      </p:sp>
      <p:pic>
        <p:nvPicPr>
          <p:cNvPr id="921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5576" y="3861048"/>
            <a:ext cx="3594388" cy="2021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20" name="Picture 4" descr="https://scontent-mia1-1.xx.fbcdn.net/hphotos-xpl1/v/t1.0-9/11960012_10206223186152378_3226031542338774548_n.jpg?oh=df9bd07158f034cbecb09965aa786529&amp;oe=56E5830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10061" y="3861048"/>
            <a:ext cx="3594387" cy="2021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Imagen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7408" y="286461"/>
            <a:ext cx="1515262" cy="1212722"/>
          </a:xfrm>
          <a:prstGeom prst="rect">
            <a:avLst/>
          </a:prstGeom>
        </p:spPr>
      </p:pic>
    </p:spTree>
    <p:extLst>
      <p:ext uri="{BB962C8B-B14F-4D97-AF65-F5344CB8AC3E}">
        <p14:creationId xmlns:p14="http://schemas.microsoft.com/office/powerpoint/2010/main" val="29306455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287" y="523727"/>
            <a:ext cx="7765321" cy="1326321"/>
          </a:xfrm>
        </p:spPr>
        <p:txBody>
          <a:bodyPr>
            <a:normAutofit/>
          </a:bodyPr>
          <a:lstStyle/>
          <a:p>
            <a:r>
              <a:rPr lang="en-US" sz="2800" u="sng" dirty="0">
                <a:solidFill>
                  <a:srgbClr val="FFFF00"/>
                </a:solidFill>
              </a:rPr>
              <a:t>Geospatial </a:t>
            </a:r>
            <a:r>
              <a:rPr lang="en-US" sz="2800" u="sng" dirty="0" smtClean="0">
                <a:solidFill>
                  <a:srgbClr val="FFFF00"/>
                </a:solidFill>
              </a:rPr>
              <a:t>studies</a:t>
            </a:r>
            <a:endParaRPr lang="en-US" sz="2800" dirty="0">
              <a:solidFill>
                <a:srgbClr val="FFFF00"/>
              </a:solidFill>
            </a:endParaRPr>
          </a:p>
        </p:txBody>
      </p:sp>
      <p:sp>
        <p:nvSpPr>
          <p:cNvPr id="4" name="Marcador de número de diapositiva 3"/>
          <p:cNvSpPr>
            <a:spLocks noGrp="1"/>
          </p:cNvSpPr>
          <p:nvPr>
            <p:ph type="sldNum" sz="quarter" idx="12"/>
          </p:nvPr>
        </p:nvSpPr>
        <p:spPr/>
        <p:txBody>
          <a:bodyPr/>
          <a:lstStyle/>
          <a:p>
            <a:fld id="{CE4B182E-11F1-46DD-9EF3-A76CD65290F9}" type="slidenum">
              <a:rPr lang="es-GT" smtClean="0"/>
              <a:pPr/>
              <a:t>13</a:t>
            </a:fld>
            <a:endParaRPr lang="es-GT"/>
          </a:p>
        </p:txBody>
      </p:sp>
      <p:pic>
        <p:nvPicPr>
          <p:cNvPr id="18" name="Imagen 21" descr="C:\Users\Juan F. Santos\Desktop\Informe Final AMSA\Fotos\IMG-20150305-WA0050.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75856" y="3699115"/>
            <a:ext cx="2232248" cy="2538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517321" y="1700808"/>
            <a:ext cx="8136904" cy="1569660"/>
          </a:xfrm>
          <a:prstGeom prst="rect">
            <a:avLst/>
          </a:prstGeom>
          <a:noFill/>
        </p:spPr>
        <p:txBody>
          <a:bodyPr wrap="square" rtlCol="0">
            <a:spAutoFit/>
          </a:bodyPr>
          <a:lstStyle/>
          <a:p>
            <a:pPr algn="just"/>
            <a:r>
              <a:rPr lang="en-US" sz="2400" dirty="0" smtClean="0"/>
              <a:t>Geodesic </a:t>
            </a:r>
            <a:r>
              <a:rPr lang="en-US" sz="2400" dirty="0"/>
              <a:t>campaign </a:t>
            </a:r>
            <a:r>
              <a:rPr lang="en-US" sz="2400" dirty="0" smtClean="0"/>
              <a:t>with the </a:t>
            </a:r>
            <a:r>
              <a:rPr lang="en-US" sz="2400" dirty="0"/>
              <a:t>National Geographic Institute </a:t>
            </a:r>
            <a:r>
              <a:rPr lang="en-US" sz="2400" dirty="0" smtClean="0"/>
              <a:t> in </a:t>
            </a:r>
            <a:r>
              <a:rPr lang="en-US" sz="2400" dirty="0" err="1" smtClean="0"/>
              <a:t>Amatitlan</a:t>
            </a:r>
            <a:r>
              <a:rPr lang="en-US" sz="2400" dirty="0" smtClean="0"/>
              <a:t>, Atitlan lakes, with </a:t>
            </a:r>
            <a:r>
              <a:rPr lang="en-US" sz="2400" dirty="0"/>
              <a:t>the purpose of update the information of geodetic points in this area.</a:t>
            </a:r>
          </a:p>
          <a:p>
            <a:endParaRPr lang="en-US" sz="24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7505" y="3832448"/>
            <a:ext cx="3038466" cy="2404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Imagen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7408" y="286461"/>
            <a:ext cx="1515262" cy="1212722"/>
          </a:xfrm>
          <a:prstGeom prst="rect">
            <a:avLst/>
          </a:prstGeom>
        </p:spPr>
      </p:pic>
      <p:pic>
        <p:nvPicPr>
          <p:cNvPr id="11"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54645" y="3676184"/>
            <a:ext cx="3309843" cy="2417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324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116632"/>
            <a:ext cx="7765321" cy="1326321"/>
          </a:xfrm>
        </p:spPr>
        <p:txBody>
          <a:bodyPr>
            <a:normAutofit/>
          </a:bodyPr>
          <a:lstStyle/>
          <a:p>
            <a:r>
              <a:rPr lang="en-US" sz="2800" dirty="0" smtClean="0">
                <a:solidFill>
                  <a:srgbClr val="FFFF00"/>
                </a:solidFill>
              </a:rPr>
              <a:t>Projects for the next year</a:t>
            </a:r>
            <a:endParaRPr lang="es-GT" sz="2800" dirty="0">
              <a:solidFill>
                <a:srgbClr val="FFFF00"/>
              </a:solidFill>
            </a:endParaRPr>
          </a:p>
        </p:txBody>
      </p:sp>
      <p:sp>
        <p:nvSpPr>
          <p:cNvPr id="3" name="Marcador de contenido 2"/>
          <p:cNvSpPr>
            <a:spLocks noGrp="1"/>
          </p:cNvSpPr>
          <p:nvPr>
            <p:ph idx="1"/>
          </p:nvPr>
        </p:nvSpPr>
        <p:spPr>
          <a:xfrm>
            <a:off x="1125792" y="1052736"/>
            <a:ext cx="7406648" cy="3600400"/>
          </a:xfrm>
        </p:spPr>
        <p:txBody>
          <a:bodyPr>
            <a:normAutofit/>
          </a:bodyPr>
          <a:lstStyle/>
          <a:p>
            <a:r>
              <a:rPr lang="en-US" dirty="0"/>
              <a:t>Hydrographic Survey in the waters  </a:t>
            </a:r>
            <a:r>
              <a:rPr lang="en-US" dirty="0" smtClean="0"/>
              <a:t>of  interest.  For instance, Rio Dulce and Izabal lake.</a:t>
            </a:r>
          </a:p>
          <a:p>
            <a:endParaRPr lang="en-US" dirty="0"/>
          </a:p>
          <a:p>
            <a:r>
              <a:rPr lang="en-US" dirty="0" smtClean="0"/>
              <a:t>In the near future constant coordinate with hydrographic units of the national ports for monitoring </a:t>
            </a:r>
            <a:r>
              <a:rPr lang="en-US" dirty="0"/>
              <a:t>and upgrade </a:t>
            </a:r>
            <a:r>
              <a:rPr lang="en-US" dirty="0" smtClean="0"/>
              <a:t>bathymetric data</a:t>
            </a:r>
          </a:p>
          <a:p>
            <a:endParaRPr lang="es-GT" dirty="0"/>
          </a:p>
        </p:txBody>
      </p:sp>
      <p:sp>
        <p:nvSpPr>
          <p:cNvPr id="4" name="Marcador de número de diapositiva 3"/>
          <p:cNvSpPr>
            <a:spLocks noGrp="1"/>
          </p:cNvSpPr>
          <p:nvPr>
            <p:ph type="sldNum" sz="quarter" idx="12"/>
          </p:nvPr>
        </p:nvSpPr>
        <p:spPr/>
        <p:txBody>
          <a:bodyPr/>
          <a:lstStyle/>
          <a:p>
            <a:fld id="{CE4B182E-11F1-46DD-9EF3-A76CD65290F9}" type="slidenum">
              <a:rPr lang="es-GT" smtClean="0"/>
              <a:pPr/>
              <a:t>14</a:t>
            </a:fld>
            <a:endParaRPr lang="es-GT"/>
          </a:p>
        </p:txBody>
      </p:sp>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4149080"/>
            <a:ext cx="3413699"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6" name="Picture 2" descr="H:\MACHC 2015\Lista de puntos LAKE-IZABAL.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03848" y="4115876"/>
            <a:ext cx="3528392" cy="24920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04248" y="4033142"/>
            <a:ext cx="2160241" cy="263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345762"/>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rgbClr val="FFFF00"/>
                </a:solidFill>
                <a:effectLst/>
              </a:rPr>
              <a:t>Conclusions:</a:t>
            </a:r>
            <a:r>
              <a:rPr lang="en-US" dirty="0">
                <a:effectLst/>
              </a:rPr>
              <a:t/>
            </a:r>
            <a:br>
              <a:rPr lang="en-US" dirty="0">
                <a:effectLst/>
              </a:rPr>
            </a:br>
            <a:endParaRPr lang="en-US" dirty="0"/>
          </a:p>
        </p:txBody>
      </p:sp>
      <p:sp>
        <p:nvSpPr>
          <p:cNvPr id="3" name="Content Placeholder 2"/>
          <p:cNvSpPr>
            <a:spLocks noGrp="1"/>
          </p:cNvSpPr>
          <p:nvPr>
            <p:ph idx="1"/>
          </p:nvPr>
        </p:nvSpPr>
        <p:spPr>
          <a:xfrm>
            <a:off x="251520" y="1772816"/>
            <a:ext cx="8458654" cy="4501288"/>
          </a:xfrm>
        </p:spPr>
        <p:txBody>
          <a:bodyPr>
            <a:normAutofit fontScale="92500" lnSpcReduction="10000"/>
          </a:bodyPr>
          <a:lstStyle/>
          <a:p>
            <a:pPr algn="just"/>
            <a:r>
              <a:rPr lang="en-US" dirty="0">
                <a:effectLst/>
              </a:rPr>
              <a:t>Guatemala promotes research throughout the National Hydrographic and Oceanographic Commission, uniting human and material resources with the purpose of creating spatial data of the country. Moreover, other governmental institutions like universities and research institutions showed their interest in the work of the National Commission. </a:t>
            </a:r>
          </a:p>
          <a:p>
            <a:endParaRPr lang="en-US" dirty="0">
              <a:effectLst/>
            </a:endParaRPr>
          </a:p>
          <a:p>
            <a:pPr algn="just"/>
            <a:r>
              <a:rPr lang="en-US" dirty="0">
                <a:effectLst/>
              </a:rPr>
              <a:t>The Directorship of Maritime Affairs, the Geographic Institute and the Port Authorities are the three main components of the commission in hydrographic matters. Indeed, interagency cooperation is vital for Guatemala in order to achieve the international responsibilities. Besides that, our capabilities are growing with </a:t>
            </a:r>
            <a:r>
              <a:rPr lang="en-US" dirty="0" smtClean="0">
                <a:effectLst/>
              </a:rPr>
              <a:t>this cooperation and also with the </a:t>
            </a:r>
            <a:r>
              <a:rPr lang="en-US" dirty="0">
                <a:effectLst/>
              </a:rPr>
              <a:t>support of the MACHC.</a:t>
            </a:r>
          </a:p>
          <a:p>
            <a:pPr algn="just"/>
            <a:endParaRPr lang="en-US" dirty="0"/>
          </a:p>
        </p:txBody>
      </p:sp>
      <p:sp>
        <p:nvSpPr>
          <p:cNvPr id="4" name="Slide Number Placeholder 3"/>
          <p:cNvSpPr>
            <a:spLocks noGrp="1"/>
          </p:cNvSpPr>
          <p:nvPr>
            <p:ph type="sldNum" sz="quarter" idx="12"/>
          </p:nvPr>
        </p:nvSpPr>
        <p:spPr/>
        <p:txBody>
          <a:bodyPr/>
          <a:lstStyle/>
          <a:p>
            <a:fld id="{CE4B182E-11F1-46DD-9EF3-A76CD65290F9}" type="slidenum">
              <a:rPr lang="es-GT" smtClean="0"/>
              <a:pPr/>
              <a:t>15</a:t>
            </a:fld>
            <a:endParaRPr lang="es-GT"/>
          </a:p>
        </p:txBody>
      </p:sp>
    </p:spTree>
    <p:extLst>
      <p:ext uri="{BB962C8B-B14F-4D97-AF65-F5344CB8AC3E}">
        <p14:creationId xmlns:p14="http://schemas.microsoft.com/office/powerpoint/2010/main" val="3655113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32" y="3429000"/>
            <a:ext cx="457751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CE4B182E-11F1-46DD-9EF3-A76CD65290F9}" type="slidenum">
              <a:rPr lang="es-GT" smtClean="0"/>
              <a:pPr/>
              <a:t>16</a:t>
            </a:fld>
            <a:endParaRPr lang="es-GT"/>
          </a:p>
        </p:txBody>
      </p:sp>
      <p:sp>
        <p:nvSpPr>
          <p:cNvPr id="6" name="Text Box 2"/>
          <p:cNvSpPr txBox="1">
            <a:spLocks noChangeArrowheads="1"/>
          </p:cNvSpPr>
          <p:nvPr/>
        </p:nvSpPr>
        <p:spPr bwMode="auto">
          <a:xfrm>
            <a:off x="35496" y="1124744"/>
            <a:ext cx="43815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sz="5400" b="1" dirty="0" smtClean="0">
                <a:ln w="11430"/>
                <a:solidFill>
                  <a:srgbClr val="FFFF00"/>
                </a:solidFill>
                <a:effectLst>
                  <a:glow rad="63500">
                    <a:schemeClr val="accent2">
                      <a:satMod val="175000"/>
                      <a:alpha val="40000"/>
                    </a:schemeClr>
                  </a:glow>
                  <a:outerShdw blurRad="50800" dist="39000" dir="5460000" algn="tl">
                    <a:srgbClr val="000000">
                      <a:alpha val="38000"/>
                    </a:srgbClr>
                  </a:outerShdw>
                </a:effectLst>
              </a:rPr>
              <a:t>Thank you!!</a:t>
            </a:r>
            <a:endParaRPr lang="es-AR" sz="5400" b="1" dirty="0">
              <a:ln w="11430"/>
              <a:solidFill>
                <a:srgbClr val="FFFF00"/>
              </a:solidFill>
              <a:effectLst>
                <a:glow rad="63500">
                  <a:schemeClr val="accent2">
                    <a:satMod val="175000"/>
                    <a:alpha val="40000"/>
                  </a:schemeClr>
                </a:glow>
                <a:outerShdw blurRad="50800" dist="39000" dir="5460000" algn="tl">
                  <a:srgbClr val="000000">
                    <a:alpha val="38000"/>
                  </a:srgbClr>
                </a:outerShdw>
              </a:effectLst>
            </a:endParaRPr>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29258" y="-27384"/>
            <a:ext cx="4614742"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
          <p:cNvSpPr txBox="1">
            <a:spLocks noChangeArrowheads="1"/>
          </p:cNvSpPr>
          <p:nvPr/>
        </p:nvSpPr>
        <p:spPr bwMode="auto">
          <a:xfrm>
            <a:off x="4726933" y="4653136"/>
            <a:ext cx="43815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sz="4800" b="1" dirty="0" smtClean="0">
                <a:ln w="11430"/>
                <a:solidFill>
                  <a:srgbClr val="FFFF00"/>
                </a:solidFill>
                <a:effectLst>
                  <a:glow rad="63500">
                    <a:schemeClr val="accent2">
                      <a:satMod val="175000"/>
                      <a:alpha val="40000"/>
                    </a:schemeClr>
                  </a:glow>
                  <a:outerShdw blurRad="50800" dist="39000" dir="5460000" algn="tl">
                    <a:srgbClr val="000000">
                      <a:alpha val="38000"/>
                    </a:srgbClr>
                  </a:outerShdw>
                </a:effectLst>
              </a:rPr>
              <a:t>??</a:t>
            </a:r>
            <a:endParaRPr lang="es-AR" sz="5400" b="1" dirty="0">
              <a:ln w="11430"/>
              <a:solidFill>
                <a:srgbClr val="FFFF00"/>
              </a:solidFill>
              <a:effectLst>
                <a:glow rad="63500">
                  <a:schemeClr val="accent2">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381173280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4779" y="1700808"/>
            <a:ext cx="8229600" cy="2444904"/>
          </a:xfrm>
          <a:noFill/>
        </p:spPr>
        <p:txBody>
          <a:bodyPr>
            <a:normAutofit/>
          </a:bodyPr>
          <a:lstStyle/>
          <a:p>
            <a:pPr algn="just"/>
            <a:r>
              <a:rPr lang="es-GT" dirty="0" smtClean="0">
                <a:effectLst/>
              </a:rPr>
              <a:t>Dirección </a:t>
            </a:r>
            <a:r>
              <a:rPr lang="es-GT" dirty="0">
                <a:effectLst/>
              </a:rPr>
              <a:t>General de Asuntos </a:t>
            </a:r>
            <a:r>
              <a:rPr lang="es-GT" dirty="0" smtClean="0">
                <a:effectLst/>
              </a:rPr>
              <a:t>Marítimos </a:t>
            </a:r>
            <a:r>
              <a:rPr lang="es-GT" dirty="0">
                <a:effectLst/>
              </a:rPr>
              <a:t>y </a:t>
            </a:r>
            <a:r>
              <a:rPr lang="es-GT" dirty="0" smtClean="0">
                <a:effectLst/>
              </a:rPr>
              <a:t>Comisión </a:t>
            </a:r>
            <a:r>
              <a:rPr lang="es-GT" dirty="0">
                <a:effectLst/>
              </a:rPr>
              <a:t>Interinstitucional de </a:t>
            </a:r>
            <a:r>
              <a:rPr lang="es-GT" dirty="0" smtClean="0">
                <a:effectLst/>
              </a:rPr>
              <a:t>Investigación </a:t>
            </a:r>
            <a:r>
              <a:rPr lang="es-GT" dirty="0" err="1" smtClean="0">
                <a:effectLst/>
              </a:rPr>
              <a:t>Hidro</a:t>
            </a:r>
            <a:r>
              <a:rPr lang="es-GT" dirty="0" smtClean="0">
                <a:effectLst/>
              </a:rPr>
              <a:t> – oceanográfica (CIIHO).</a:t>
            </a:r>
            <a:endParaRPr lang="en-US" dirty="0">
              <a:effectLst/>
            </a:endParaRPr>
          </a:p>
          <a:p>
            <a:pPr algn="just"/>
            <a:r>
              <a:rPr lang="en-US" dirty="0">
                <a:effectLst/>
              </a:rPr>
              <a:t>Directorship of Maritime Affairs and National Commission of Hydrography and </a:t>
            </a:r>
            <a:r>
              <a:rPr lang="en-US" dirty="0" smtClean="0">
                <a:effectLst/>
              </a:rPr>
              <a:t>Oceanography (CIIHO).</a:t>
            </a:r>
            <a:endParaRPr lang="en-US" dirty="0">
              <a:effectLst/>
            </a:endParaRPr>
          </a:p>
        </p:txBody>
      </p:sp>
      <p:sp>
        <p:nvSpPr>
          <p:cNvPr id="7" name="Slide Number Placeholder 6"/>
          <p:cNvSpPr>
            <a:spLocks noGrp="1"/>
          </p:cNvSpPr>
          <p:nvPr>
            <p:ph type="sldNum" sz="quarter" idx="12"/>
          </p:nvPr>
        </p:nvSpPr>
        <p:spPr>
          <a:xfrm>
            <a:off x="8190965" y="6178260"/>
            <a:ext cx="413483" cy="365125"/>
          </a:xfrm>
        </p:spPr>
        <p:txBody>
          <a:bodyPr/>
          <a:lstStyle/>
          <a:p>
            <a:fld id="{CE4B182E-11F1-46DD-9EF3-A76CD65290F9}" type="slidenum">
              <a:rPr lang="es-GT" smtClean="0"/>
              <a:pPr/>
              <a:t>2</a:t>
            </a:fld>
            <a:endParaRPr lang="es-GT"/>
          </a:p>
        </p:txBody>
      </p:sp>
      <p:sp>
        <p:nvSpPr>
          <p:cNvPr id="4" name="3 Rectángulo"/>
          <p:cNvSpPr/>
          <p:nvPr/>
        </p:nvSpPr>
        <p:spPr>
          <a:xfrm>
            <a:off x="0" y="692696"/>
            <a:ext cx="9143999" cy="56400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lnSpc>
                <a:spcPct val="120000"/>
              </a:lnSpc>
              <a:spcBef>
                <a:spcPts val="1000"/>
              </a:spcBef>
            </a:pPr>
            <a:r>
              <a:rPr lang="en-US" sz="2800" b="1" dirty="0">
                <a:solidFill>
                  <a:srgbClr val="FFFF00"/>
                </a:solidFill>
              </a:rPr>
              <a:t>Hydrographic Office/Service:</a:t>
            </a:r>
            <a:endParaRPr lang="en-US" sz="2800" dirty="0">
              <a:solidFill>
                <a:srgbClr val="FFFF00"/>
              </a:solidFill>
            </a:endParaRPr>
          </a:p>
        </p:txBody>
      </p:sp>
      <p:pic>
        <p:nvPicPr>
          <p:cNvPr id="10" name="Imagen 14" descr="https://scontent-mia.xx.fbcdn.net/hphotos-xfp1/v/t1.0-9/10576991_930181393659354_6420362186048866193_n.jpg?oh=86466c0fe71e0c86c9635c85e81cee97&amp;oe=55C65455"/>
          <p:cNvPicPr/>
          <p:nvPr/>
        </p:nvPicPr>
        <p:blipFill>
          <a:blip r:embed="rId3" cstate="print">
            <a:extLst>
              <a:ext uri="{28A0092B-C50C-407E-A947-70E740481C1C}">
                <a14:useLocalDpi xmlns:a14="http://schemas.microsoft.com/office/drawing/2010/main"/>
              </a:ext>
            </a:extLst>
          </a:blip>
          <a:srcRect/>
          <a:stretch>
            <a:fillRect/>
          </a:stretch>
        </p:blipFill>
        <p:spPr bwMode="auto">
          <a:xfrm>
            <a:off x="2843807" y="3668906"/>
            <a:ext cx="3456384"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7408" y="286461"/>
            <a:ext cx="1515262" cy="1212722"/>
          </a:xfrm>
          <a:prstGeom prst="rect">
            <a:avLst/>
          </a:prstGeom>
        </p:spPr>
      </p:pic>
    </p:spTree>
    <p:extLst>
      <p:ext uri="{BB962C8B-B14F-4D97-AF65-F5344CB8AC3E}">
        <p14:creationId xmlns:p14="http://schemas.microsoft.com/office/powerpoint/2010/main" val="21935629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52210"/>
            <a:ext cx="8229600" cy="2588920"/>
          </a:xfrm>
        </p:spPr>
        <p:txBody>
          <a:bodyPr>
            <a:normAutofit fontScale="92500" lnSpcReduction="20000"/>
          </a:bodyPr>
          <a:lstStyle/>
          <a:p>
            <a:pPr algn="just"/>
            <a:r>
              <a:rPr lang="en-US" sz="2000" b="1" dirty="0"/>
              <a:t>Promote the link between </a:t>
            </a:r>
            <a:r>
              <a:rPr lang="en-US" sz="2000" b="1" dirty="0" smtClean="0"/>
              <a:t>hydrography </a:t>
            </a:r>
            <a:r>
              <a:rPr lang="en-US" sz="2000" b="1" dirty="0"/>
              <a:t>and </a:t>
            </a:r>
            <a:r>
              <a:rPr lang="en-US" sz="2000" b="1" dirty="0" smtClean="0"/>
              <a:t>oceanographic agencies both </a:t>
            </a:r>
            <a:r>
              <a:rPr lang="en-US" sz="2000" b="1" dirty="0"/>
              <a:t>national </a:t>
            </a:r>
            <a:r>
              <a:rPr lang="en-US" sz="2000" b="1" dirty="0" smtClean="0"/>
              <a:t>or international.</a:t>
            </a:r>
          </a:p>
          <a:p>
            <a:pPr algn="just"/>
            <a:r>
              <a:rPr lang="en-US" sz="2000" b="1" dirty="0"/>
              <a:t>F</a:t>
            </a:r>
            <a:r>
              <a:rPr lang="en-US" sz="2000" b="1" dirty="0" smtClean="0"/>
              <a:t>ollow </a:t>
            </a:r>
            <a:r>
              <a:rPr lang="en-US" sz="2000" b="1" dirty="0"/>
              <a:t>up on the commitments made by Guatemala </a:t>
            </a:r>
            <a:r>
              <a:rPr lang="en-US" sz="2000" b="1" dirty="0" smtClean="0"/>
              <a:t>as active part of the IHO</a:t>
            </a:r>
            <a:r>
              <a:rPr lang="en-US" b="1" dirty="0" smtClean="0"/>
              <a:t> </a:t>
            </a:r>
            <a:r>
              <a:rPr lang="en-US" sz="2000" b="1" dirty="0" smtClean="0"/>
              <a:t>&amp; the MACHC.</a:t>
            </a:r>
          </a:p>
          <a:p>
            <a:pPr algn="just"/>
            <a:r>
              <a:rPr lang="en-US" sz="2000" b="1" dirty="0" smtClean="0"/>
              <a:t>Perform &amp; supervise hydrographic surveys in national waters.</a:t>
            </a:r>
          </a:p>
          <a:p>
            <a:pPr algn="just"/>
            <a:r>
              <a:rPr lang="en-US" b="1" dirty="0" smtClean="0"/>
              <a:t>Coordinate research trough the </a:t>
            </a:r>
            <a:r>
              <a:rPr lang="en-US" sz="2000" b="1" dirty="0" smtClean="0"/>
              <a:t>national commission of Hydrography and oceanography, CIIHO</a:t>
            </a:r>
            <a:endParaRPr lang="es-GT" sz="2000" b="1" dirty="0"/>
          </a:p>
        </p:txBody>
      </p:sp>
      <p:sp>
        <p:nvSpPr>
          <p:cNvPr id="6" name="Slide Number Placeholder 5"/>
          <p:cNvSpPr>
            <a:spLocks noGrp="1"/>
          </p:cNvSpPr>
          <p:nvPr>
            <p:ph type="sldNum" sz="quarter" idx="12"/>
          </p:nvPr>
        </p:nvSpPr>
        <p:spPr/>
        <p:txBody>
          <a:bodyPr/>
          <a:lstStyle/>
          <a:p>
            <a:fld id="{CE4B182E-11F1-46DD-9EF3-A76CD65290F9}" type="slidenum">
              <a:rPr lang="es-GT" smtClean="0"/>
              <a:pPr/>
              <a:t>3</a:t>
            </a:fld>
            <a:endParaRPr lang="es-GT"/>
          </a:p>
        </p:txBody>
      </p:sp>
      <p:sp>
        <p:nvSpPr>
          <p:cNvPr id="4" name="3 Rectángulo"/>
          <p:cNvSpPr/>
          <p:nvPr/>
        </p:nvSpPr>
        <p:spPr>
          <a:xfrm>
            <a:off x="1403648" y="421213"/>
            <a:ext cx="7118113"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solidFill>
                  <a:srgbClr val="FFFF00"/>
                </a:solidFill>
                <a:effectLst>
                  <a:glow rad="63500">
                    <a:schemeClr val="accent2">
                      <a:satMod val="175000"/>
                      <a:alpha val="40000"/>
                    </a:schemeClr>
                  </a:glow>
                  <a:outerShdw blurRad="50800" dist="39000" dir="5460000" algn="tl">
                    <a:srgbClr val="000000">
                      <a:alpha val="38000"/>
                    </a:srgbClr>
                  </a:outerShdw>
                </a:effectLst>
              </a:rPr>
              <a:t>HYDROGRAPHY &amp; OCEANOGRAPHY  </a:t>
            </a:r>
          </a:p>
          <a:p>
            <a:pPr algn="ctr"/>
            <a:endParaRPr lang="es-ES" sz="2400" b="1" cap="none" spc="0" dirty="0">
              <a:ln w="11430"/>
              <a:solidFill>
                <a:srgbClr val="FFFF00"/>
              </a:solidFill>
              <a:effectLst>
                <a:glow rad="63500">
                  <a:schemeClr val="accent2">
                    <a:satMod val="175000"/>
                    <a:alpha val="40000"/>
                  </a:schemeClr>
                </a:glow>
                <a:outerShdw blurRad="50800" dist="39000" dir="5460000" algn="tl">
                  <a:srgbClr val="000000">
                    <a:alpha val="38000"/>
                  </a:srgbClr>
                </a:outerShdw>
              </a:effectLst>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7624" y="4052373"/>
            <a:ext cx="6794515" cy="2494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67915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06533" y="332656"/>
            <a:ext cx="7765321" cy="1326321"/>
          </a:xfrm>
        </p:spPr>
        <p:txBody>
          <a:bodyPr>
            <a:normAutofit/>
          </a:bodyPr>
          <a:lstStyle/>
          <a:p>
            <a:r>
              <a:rPr lang="en-US" sz="1800" dirty="0" smtClean="0">
                <a:solidFill>
                  <a:srgbClr val="FFFF00"/>
                </a:solidFill>
              </a:rPr>
              <a:t>National Commission of Hydrography and Oceanography (CIIHO)</a:t>
            </a:r>
            <a:endParaRPr lang="en-US" sz="1800" dirty="0">
              <a:solidFill>
                <a:srgbClr val="FFFF00"/>
              </a:solidFill>
            </a:endParaRPr>
          </a:p>
        </p:txBody>
      </p:sp>
      <p:sp>
        <p:nvSpPr>
          <p:cNvPr id="4" name="Marcador de contenido 3"/>
          <p:cNvSpPr>
            <a:spLocks noGrp="1"/>
          </p:cNvSpPr>
          <p:nvPr>
            <p:ph idx="1"/>
          </p:nvPr>
        </p:nvSpPr>
        <p:spPr>
          <a:xfrm>
            <a:off x="395536" y="1556792"/>
            <a:ext cx="8352928" cy="3695136"/>
          </a:xfrm>
        </p:spPr>
        <p:txBody>
          <a:bodyPr>
            <a:normAutofit/>
          </a:bodyPr>
          <a:lstStyle/>
          <a:p>
            <a:r>
              <a:rPr lang="en-US" sz="1800" dirty="0" smtClean="0"/>
              <a:t>Regulation law that it creates</a:t>
            </a:r>
            <a:r>
              <a:rPr lang="en-US" sz="1800" dirty="0"/>
              <a:t>, Government </a:t>
            </a:r>
            <a:r>
              <a:rPr lang="en-US" sz="1800" dirty="0" smtClean="0"/>
              <a:t>Agreement 254-85 the 24 March, 2012 (civilians and military scientist)</a:t>
            </a:r>
          </a:p>
          <a:p>
            <a:r>
              <a:rPr lang="en-US" sz="1800" dirty="0" smtClean="0"/>
              <a:t>Formed by</a:t>
            </a:r>
          </a:p>
          <a:p>
            <a:pPr lvl="1"/>
            <a:r>
              <a:rPr lang="en-US" sz="1600" dirty="0" smtClean="0"/>
              <a:t>Ministry of National Defense (Chairmanship)</a:t>
            </a:r>
          </a:p>
          <a:p>
            <a:pPr lvl="1"/>
            <a:r>
              <a:rPr lang="en-US" sz="1600" dirty="0" smtClean="0"/>
              <a:t>Ministry of </a:t>
            </a:r>
            <a:r>
              <a:rPr lang="en-US" sz="1600" dirty="0"/>
              <a:t>Communications </a:t>
            </a:r>
            <a:r>
              <a:rPr lang="en-US" sz="1600" dirty="0" smtClean="0"/>
              <a:t>(Ports and  Meteorological Institute)</a:t>
            </a:r>
          </a:p>
          <a:p>
            <a:pPr lvl="1"/>
            <a:r>
              <a:rPr lang="en-US" sz="1600" dirty="0" smtClean="0"/>
              <a:t>Ministry of Agriculture (Directorate of Fisheries)</a:t>
            </a:r>
          </a:p>
          <a:p>
            <a:pPr lvl="1"/>
            <a:r>
              <a:rPr lang="en-US" sz="1600" dirty="0" smtClean="0"/>
              <a:t>National Geographic Institute</a:t>
            </a:r>
          </a:p>
          <a:p>
            <a:pPr lvl="1"/>
            <a:r>
              <a:rPr lang="en-US" sz="1600" dirty="0" smtClean="0"/>
              <a:t>Ministry of Foreign Affairs (Directorship of International Limits and  Waters)</a:t>
            </a:r>
          </a:p>
          <a:p>
            <a:pPr lvl="1"/>
            <a:r>
              <a:rPr lang="en-US" sz="1600" dirty="0" smtClean="0"/>
              <a:t>Ministry </a:t>
            </a:r>
            <a:r>
              <a:rPr lang="en-US" sz="1600" dirty="0"/>
              <a:t>of Energy and Mines</a:t>
            </a:r>
            <a:endParaRPr lang="es-GT" sz="1600" dirty="0"/>
          </a:p>
        </p:txBody>
      </p:sp>
      <p:sp>
        <p:nvSpPr>
          <p:cNvPr id="2" name="Marcador de número de diapositiva 1"/>
          <p:cNvSpPr>
            <a:spLocks noGrp="1"/>
          </p:cNvSpPr>
          <p:nvPr>
            <p:ph type="sldNum" sz="quarter" idx="12"/>
          </p:nvPr>
        </p:nvSpPr>
        <p:spPr/>
        <p:txBody>
          <a:bodyPr/>
          <a:lstStyle/>
          <a:p>
            <a:fld id="{CE4B182E-11F1-46DD-9EF3-A76CD65290F9}" type="slidenum">
              <a:rPr lang="es-GT" smtClean="0"/>
              <a:pPr/>
              <a:t>4</a:t>
            </a:fld>
            <a:endParaRPr lang="es-GT"/>
          </a:p>
        </p:txBody>
      </p:sp>
      <p:pic>
        <p:nvPicPr>
          <p:cNvPr id="6" name="Imagen 12" descr="https://scontent-mia.xx.fbcdn.net/hphotos-xpa1/v/t1.0-9/10959843_930181340326026_3248817401338956864_n.jpg?oh=79969d24f24bf7cdee48296e1b73b4f4&amp;oe=55CAF515"/>
          <p:cNvPicPr/>
          <p:nvPr/>
        </p:nvPicPr>
        <p:blipFill rotWithShape="1">
          <a:blip r:embed="rId3" cstate="screen">
            <a:extLst>
              <a:ext uri="{28A0092B-C50C-407E-A947-70E740481C1C}">
                <a14:useLocalDpi xmlns:a14="http://schemas.microsoft.com/office/drawing/2010/main"/>
              </a:ext>
            </a:extLst>
          </a:blip>
          <a:srcRect/>
          <a:stretch/>
        </p:blipFill>
        <p:spPr bwMode="auto">
          <a:xfrm>
            <a:off x="4139148" y="4725144"/>
            <a:ext cx="4032448" cy="1893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756839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100" dirty="0">
                <a:solidFill>
                  <a:srgbClr val="FFFF00"/>
                </a:solidFill>
              </a:rPr>
              <a:t>Hydrographic </a:t>
            </a:r>
            <a:r>
              <a:rPr lang="en-US" sz="3100" dirty="0" smtClean="0">
                <a:solidFill>
                  <a:srgbClr val="FFFF00"/>
                </a:solidFill>
              </a:rPr>
              <a:t>Surveys </a:t>
            </a:r>
            <a:br>
              <a:rPr lang="en-US" sz="3100" dirty="0" smtClean="0">
                <a:solidFill>
                  <a:srgbClr val="FFFF00"/>
                </a:solidFill>
              </a:rPr>
            </a:br>
            <a:r>
              <a:rPr lang="en-US" sz="3100" dirty="0" smtClean="0">
                <a:solidFill>
                  <a:srgbClr val="FFFF00"/>
                </a:solidFill>
              </a:rPr>
              <a:t>in </a:t>
            </a:r>
            <a:r>
              <a:rPr lang="en-US" sz="3100" dirty="0">
                <a:solidFill>
                  <a:srgbClr val="FFFF00"/>
                </a:solidFill>
              </a:rPr>
              <a:t>Ports </a:t>
            </a:r>
            <a:r>
              <a:rPr lang="en-US" sz="3100" dirty="0" smtClean="0">
                <a:solidFill>
                  <a:srgbClr val="FFFF00"/>
                </a:solidFill>
              </a:rPr>
              <a:t>of </a:t>
            </a:r>
            <a:r>
              <a:rPr lang="en-US" sz="3100" dirty="0" err="1" smtClean="0">
                <a:solidFill>
                  <a:srgbClr val="FFFF00"/>
                </a:solidFill>
              </a:rPr>
              <a:t>guatemala</a:t>
            </a:r>
            <a:r>
              <a:rPr lang="en-US" sz="3600" dirty="0"/>
              <a:t/>
            </a:r>
            <a:br>
              <a:rPr lang="en-US" sz="3600" dirty="0"/>
            </a:br>
            <a:endParaRPr lang="en-US" dirty="0"/>
          </a:p>
        </p:txBody>
      </p:sp>
      <p:sp>
        <p:nvSpPr>
          <p:cNvPr id="11" name="Content Placeholder 10"/>
          <p:cNvSpPr>
            <a:spLocks noGrp="1"/>
          </p:cNvSpPr>
          <p:nvPr>
            <p:ph idx="1"/>
          </p:nvPr>
        </p:nvSpPr>
        <p:spPr>
          <a:xfrm>
            <a:off x="1117394" y="1556792"/>
            <a:ext cx="6766974" cy="1512168"/>
          </a:xfrm>
        </p:spPr>
        <p:txBody>
          <a:bodyPr>
            <a:normAutofit fontScale="92500"/>
          </a:bodyPr>
          <a:lstStyle/>
          <a:p>
            <a:pPr algn="just"/>
            <a:r>
              <a:rPr lang="en-US" dirty="0" smtClean="0"/>
              <a:t>Before </a:t>
            </a:r>
            <a:r>
              <a:rPr lang="en-US" dirty="0"/>
              <a:t>and after d</a:t>
            </a:r>
            <a:r>
              <a:rPr lang="en-US" dirty="0" smtClean="0"/>
              <a:t>redging operations in the main areas of the ports, navigational channel in  Ports of the country. </a:t>
            </a:r>
          </a:p>
          <a:p>
            <a:pPr algn="just"/>
            <a:r>
              <a:rPr lang="en-US" dirty="0" smtClean="0"/>
              <a:t>When need to check any section in Ports o interiors area.</a:t>
            </a:r>
            <a:endParaRPr lang="en-US" dirty="0"/>
          </a:p>
        </p:txBody>
      </p:sp>
      <p:sp>
        <p:nvSpPr>
          <p:cNvPr id="2" name="Marcador de número de diapositiva 1"/>
          <p:cNvSpPr>
            <a:spLocks noGrp="1"/>
          </p:cNvSpPr>
          <p:nvPr>
            <p:ph type="sldNum" sz="quarter" idx="12"/>
          </p:nvPr>
        </p:nvSpPr>
        <p:spPr/>
        <p:txBody>
          <a:bodyPr/>
          <a:lstStyle/>
          <a:p>
            <a:fld id="{CE4B182E-11F1-46DD-9EF3-A76CD65290F9}" type="slidenum">
              <a:rPr lang="es-GT" smtClean="0"/>
              <a:pPr/>
              <a:t>5</a:t>
            </a:fld>
            <a:endParaRPr lang="es-GT"/>
          </a:p>
        </p:txBody>
      </p:sp>
      <p:pic>
        <p:nvPicPr>
          <p:cNvPr id="9" name="Imagen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259278"/>
            <a:ext cx="1131346" cy="113134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5536" y="3277909"/>
            <a:ext cx="2233414" cy="3247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96594" y="3277909"/>
            <a:ext cx="3539902" cy="3247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843808" y="3277909"/>
            <a:ext cx="2428193" cy="3247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29227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853" y="476672"/>
            <a:ext cx="4680520" cy="1326321"/>
          </a:xfrm>
        </p:spPr>
        <p:txBody>
          <a:bodyPr>
            <a:normAutofit/>
          </a:bodyPr>
          <a:lstStyle/>
          <a:p>
            <a:r>
              <a:rPr lang="en-US" sz="2800" dirty="0" smtClean="0">
                <a:solidFill>
                  <a:srgbClr val="FFFF00"/>
                </a:solidFill>
              </a:rPr>
              <a:t>Surveys in 2015</a:t>
            </a:r>
            <a:br>
              <a:rPr lang="en-US" sz="2800" dirty="0" smtClean="0">
                <a:solidFill>
                  <a:srgbClr val="FFFF00"/>
                </a:solidFill>
              </a:rPr>
            </a:br>
            <a:r>
              <a:rPr lang="en-US" sz="2400" dirty="0" err="1" smtClean="0">
                <a:solidFill>
                  <a:srgbClr val="FFFF00"/>
                </a:solidFill>
              </a:rPr>
              <a:t>Amatitlan</a:t>
            </a:r>
            <a:r>
              <a:rPr lang="en-US" sz="2400" dirty="0" smtClean="0">
                <a:solidFill>
                  <a:srgbClr val="FFFF00"/>
                </a:solidFill>
              </a:rPr>
              <a:t> Lake </a:t>
            </a:r>
            <a:endParaRPr lang="en-US" sz="2400" dirty="0">
              <a:solidFill>
                <a:srgbClr val="FFFF00"/>
              </a:solidFill>
            </a:endParaRPr>
          </a:p>
        </p:txBody>
      </p:sp>
      <p:sp>
        <p:nvSpPr>
          <p:cNvPr id="4" name="Slide Number Placeholder 3"/>
          <p:cNvSpPr>
            <a:spLocks noGrp="1"/>
          </p:cNvSpPr>
          <p:nvPr>
            <p:ph type="sldNum" sz="quarter" idx="12"/>
          </p:nvPr>
        </p:nvSpPr>
        <p:spPr/>
        <p:txBody>
          <a:bodyPr/>
          <a:lstStyle/>
          <a:p>
            <a:fld id="{CE4B182E-11F1-46DD-9EF3-A76CD65290F9}" type="slidenum">
              <a:rPr lang="es-GT" smtClean="0"/>
              <a:pPr/>
              <a:t>6</a:t>
            </a:fld>
            <a:endParaRPr lang="es-GT"/>
          </a:p>
        </p:txBody>
      </p:sp>
      <p:pic>
        <p:nvPicPr>
          <p:cNvPr id="8" name="Imagen 4" descr="C:\Users\JUANF~1.SAN\AppData\Local\Temp\IMG_0579.JPG"/>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6585492" y="49878"/>
            <a:ext cx="2160240" cy="2437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3" descr="C:\Users\JUANF~1.SAN\AppData\Local\Temp\IMG_0597.JPG"/>
          <p:cNvPicPr/>
          <p:nvPr/>
        </p:nvPicPr>
        <p:blipFill rotWithShape="1">
          <a:blip r:embed="rId4" cstate="screen">
            <a:extLst>
              <a:ext uri="{28A0092B-C50C-407E-A947-70E740481C1C}">
                <a14:useLocalDpi xmlns:a14="http://schemas.microsoft.com/office/drawing/2010/main"/>
              </a:ext>
            </a:extLst>
          </a:blip>
          <a:srcRect/>
          <a:stretch/>
        </p:blipFill>
        <p:spPr bwMode="auto">
          <a:xfrm>
            <a:off x="6446729" y="2625826"/>
            <a:ext cx="2419589" cy="1883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25" descr="C:\Users\Juan F. Santos\Desktop\fotos SS\20140813_113505.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46729" y="4841035"/>
            <a:ext cx="2437766" cy="1828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611560" y="2550383"/>
            <a:ext cx="5184576" cy="2246769"/>
          </a:xfrm>
          <a:prstGeom prst="rect">
            <a:avLst/>
          </a:prstGeom>
          <a:noFill/>
        </p:spPr>
        <p:txBody>
          <a:bodyPr wrap="square" rtlCol="0">
            <a:spAutoFit/>
          </a:bodyPr>
          <a:lstStyle/>
          <a:p>
            <a:pPr marL="342900" indent="-342900">
              <a:buFont typeface="+mj-lt"/>
              <a:buAutoNum type="arabicPeriod"/>
            </a:pPr>
            <a:r>
              <a:rPr lang="en-US" sz="2800" dirty="0" smtClean="0"/>
              <a:t>Geographic  Institute</a:t>
            </a:r>
          </a:p>
          <a:p>
            <a:pPr marL="342900" indent="-342900">
              <a:buFont typeface="+mj-lt"/>
              <a:buAutoNum type="arabicPeriod"/>
            </a:pPr>
            <a:r>
              <a:rPr lang="en-US" sz="2800" dirty="0" smtClean="0"/>
              <a:t>Quetzal Port</a:t>
            </a:r>
          </a:p>
          <a:p>
            <a:pPr marL="342900" indent="-342900">
              <a:buFont typeface="+mj-lt"/>
              <a:buAutoNum type="arabicPeriod"/>
            </a:pPr>
            <a:r>
              <a:rPr lang="en-US" sz="2800" dirty="0" smtClean="0"/>
              <a:t>Lake Authority (Ministry of Natural Resources)</a:t>
            </a:r>
          </a:p>
          <a:p>
            <a:pPr marL="342900" indent="-342900">
              <a:buFont typeface="+mj-lt"/>
              <a:buAutoNum type="arabicPeriod"/>
            </a:pPr>
            <a:r>
              <a:rPr lang="en-US" sz="2800" dirty="0" smtClean="0"/>
              <a:t>DIGEMAR.</a:t>
            </a:r>
            <a:endParaRPr lang="en-US" sz="2800" dirty="0"/>
          </a:p>
        </p:txBody>
      </p:sp>
    </p:spTree>
    <p:extLst>
      <p:ext uri="{BB962C8B-B14F-4D97-AF65-F5344CB8AC3E}">
        <p14:creationId xmlns:p14="http://schemas.microsoft.com/office/powerpoint/2010/main" val="3062820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86455"/>
            <a:ext cx="7765321" cy="1326321"/>
          </a:xfrm>
        </p:spPr>
        <p:txBody>
          <a:bodyPr>
            <a:normAutofit/>
          </a:bodyPr>
          <a:lstStyle/>
          <a:p>
            <a:r>
              <a:rPr lang="es-GT" sz="2800" dirty="0" err="1" smtClean="0">
                <a:solidFill>
                  <a:srgbClr val="FFFF00"/>
                </a:solidFill>
              </a:rPr>
              <a:t>Amatitlan</a:t>
            </a:r>
            <a:r>
              <a:rPr lang="es-GT" sz="2800" dirty="0" smtClean="0">
                <a:solidFill>
                  <a:srgbClr val="FFFF00"/>
                </a:solidFill>
              </a:rPr>
              <a:t> Lake </a:t>
            </a:r>
            <a:r>
              <a:rPr lang="es-GT" sz="2800" dirty="0" err="1" smtClean="0">
                <a:solidFill>
                  <a:srgbClr val="FFFF00"/>
                </a:solidFill>
              </a:rPr>
              <a:t>Sourvey</a:t>
            </a:r>
            <a:endParaRPr lang="en-US" sz="2800" dirty="0">
              <a:solidFill>
                <a:srgbClr val="FFFF00"/>
              </a:solidFill>
            </a:endParaRPr>
          </a:p>
        </p:txBody>
      </p:sp>
      <p:sp>
        <p:nvSpPr>
          <p:cNvPr id="4" name="Slide Number Placeholder 3"/>
          <p:cNvSpPr>
            <a:spLocks noGrp="1"/>
          </p:cNvSpPr>
          <p:nvPr>
            <p:ph type="sldNum" sz="quarter" idx="12"/>
          </p:nvPr>
        </p:nvSpPr>
        <p:spPr/>
        <p:txBody>
          <a:bodyPr/>
          <a:lstStyle/>
          <a:p>
            <a:fld id="{CE4B182E-11F1-46DD-9EF3-A76CD65290F9}" type="slidenum">
              <a:rPr lang="es-GT" smtClean="0"/>
              <a:pPr/>
              <a:t>7</a:t>
            </a:fld>
            <a:endParaRPr lang="es-GT"/>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1766941"/>
            <a:ext cx="7010946" cy="4470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82689" y="1549871"/>
            <a:ext cx="4876800" cy="4543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91680" y="1676217"/>
            <a:ext cx="6094263" cy="4273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91974" y="1622925"/>
            <a:ext cx="5529829" cy="4038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9" name="Imagen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37408" y="286461"/>
            <a:ext cx="1515262" cy="1212722"/>
          </a:xfrm>
          <a:prstGeom prst="rect">
            <a:avLst/>
          </a:prstGeom>
        </p:spPr>
      </p:pic>
    </p:spTree>
    <p:extLst>
      <p:ext uri="{BB962C8B-B14F-4D97-AF65-F5344CB8AC3E}">
        <p14:creationId xmlns:p14="http://schemas.microsoft.com/office/powerpoint/2010/main" val="5440088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7170"/>
                                        </p:tgtEl>
                                        <p:attrNameLst>
                                          <p:attrName>ppt_x</p:attrName>
                                        </p:attrNameLst>
                                      </p:cBhvr>
                                      <p:tavLst>
                                        <p:tav tm="0">
                                          <p:val>
                                            <p:strVal val="ppt_x"/>
                                          </p:val>
                                        </p:tav>
                                        <p:tav tm="100000">
                                          <p:val>
                                            <p:strVal val="ppt_x"/>
                                          </p:val>
                                        </p:tav>
                                      </p:tavLst>
                                    </p:anim>
                                    <p:anim calcmode="lin" valueType="num">
                                      <p:cBhvr additive="base">
                                        <p:cTn id="12" dur="500"/>
                                        <p:tgtEl>
                                          <p:spTgt spid="7170"/>
                                        </p:tgtEl>
                                        <p:attrNameLst>
                                          <p:attrName>ppt_y</p:attrName>
                                        </p:attrNameLst>
                                      </p:cBhvr>
                                      <p:tavLst>
                                        <p:tav tm="0">
                                          <p:val>
                                            <p:strVal val="ppt_y"/>
                                          </p:val>
                                        </p:tav>
                                        <p:tav tm="100000">
                                          <p:val>
                                            <p:strVal val="1+ppt_h/2"/>
                                          </p:val>
                                        </p:tav>
                                      </p:tavLst>
                                    </p:anim>
                                    <p:set>
                                      <p:cBhvr>
                                        <p:cTn id="13" dur="1" fill="hold">
                                          <p:stCondLst>
                                            <p:cond delay="499"/>
                                          </p:stCondLst>
                                        </p:cTn>
                                        <p:tgtEl>
                                          <p:spTgt spid="7170"/>
                                        </p:tgtEl>
                                        <p:attrNameLst>
                                          <p:attrName>style.visibility</p:attrName>
                                        </p:attrNameLst>
                                      </p:cBhvr>
                                      <p:to>
                                        <p:strVal val="hidden"/>
                                      </p:to>
                                    </p:se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par>
                                <p:cTn id="23" presetID="14" presetClass="entr" presetSubtype="10" fill="hold" nodeType="withEffect">
                                  <p:stCondLst>
                                    <p:cond delay="0"/>
                                  </p:stCondLst>
                                  <p:childTnLst>
                                    <p:set>
                                      <p:cBhvr>
                                        <p:cTn id="24" dur="1" fill="hold">
                                          <p:stCondLst>
                                            <p:cond delay="0"/>
                                          </p:stCondLst>
                                        </p:cTn>
                                        <p:tgtEl>
                                          <p:spTgt spid="7172"/>
                                        </p:tgtEl>
                                        <p:attrNameLst>
                                          <p:attrName>style.visibility</p:attrName>
                                        </p:attrNameLst>
                                      </p:cBhvr>
                                      <p:to>
                                        <p:strVal val="visible"/>
                                      </p:to>
                                    </p:set>
                                    <p:animEffect transition="in" filter="randombar(horizontal)">
                                      <p:cBhvr>
                                        <p:cTn id="25" dur="500"/>
                                        <p:tgtEl>
                                          <p:spTgt spid="717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7172"/>
                                        </p:tgtEl>
                                        <p:attrNameLst>
                                          <p:attrName>ppt_x</p:attrName>
                                        </p:attrNameLst>
                                      </p:cBhvr>
                                      <p:tavLst>
                                        <p:tav tm="0">
                                          <p:val>
                                            <p:strVal val="ppt_x"/>
                                          </p:val>
                                        </p:tav>
                                        <p:tav tm="100000">
                                          <p:val>
                                            <p:strVal val="ppt_x"/>
                                          </p:val>
                                        </p:tav>
                                      </p:tavLst>
                                    </p:anim>
                                    <p:anim calcmode="lin" valueType="num">
                                      <p:cBhvr additive="base">
                                        <p:cTn id="30" dur="500"/>
                                        <p:tgtEl>
                                          <p:spTgt spid="7172"/>
                                        </p:tgtEl>
                                        <p:attrNameLst>
                                          <p:attrName>ppt_y</p:attrName>
                                        </p:attrNameLst>
                                      </p:cBhvr>
                                      <p:tavLst>
                                        <p:tav tm="0">
                                          <p:val>
                                            <p:strVal val="ppt_y"/>
                                          </p:val>
                                        </p:tav>
                                        <p:tav tm="100000">
                                          <p:val>
                                            <p:strVal val="1+ppt_h/2"/>
                                          </p:val>
                                        </p:tav>
                                      </p:tavLst>
                                    </p:anim>
                                    <p:set>
                                      <p:cBhvr>
                                        <p:cTn id="31" dur="1" fill="hold">
                                          <p:stCondLst>
                                            <p:cond delay="499"/>
                                          </p:stCondLst>
                                        </p:cTn>
                                        <p:tgtEl>
                                          <p:spTgt spid="7172"/>
                                        </p:tgtEl>
                                        <p:attrNameLst>
                                          <p:attrName>style.visibility</p:attrName>
                                        </p:attrNameLst>
                                      </p:cBhvr>
                                      <p:to>
                                        <p:strVal val="hidden"/>
                                      </p:to>
                                    </p:set>
                                  </p:childTnLst>
                                </p:cTn>
                              </p:par>
                              <p:par>
                                <p:cTn id="32" presetID="14" presetClass="entr" presetSubtype="10" fill="hold" nodeType="withEffect">
                                  <p:stCondLst>
                                    <p:cond delay="0"/>
                                  </p:stCondLst>
                                  <p:childTnLst>
                                    <p:set>
                                      <p:cBhvr>
                                        <p:cTn id="33" dur="1" fill="hold">
                                          <p:stCondLst>
                                            <p:cond delay="0"/>
                                          </p:stCondLst>
                                        </p:cTn>
                                        <p:tgtEl>
                                          <p:spTgt spid="7173"/>
                                        </p:tgtEl>
                                        <p:attrNameLst>
                                          <p:attrName>style.visibility</p:attrName>
                                        </p:attrNameLst>
                                      </p:cBhvr>
                                      <p:to>
                                        <p:strVal val="visible"/>
                                      </p:to>
                                    </p:set>
                                    <p:animEffect transition="in" filter="randombar(horizontal)">
                                      <p:cBhvr>
                                        <p:cTn id="34"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404664"/>
            <a:ext cx="7765321" cy="1326321"/>
          </a:xfrm>
        </p:spPr>
        <p:txBody>
          <a:bodyPr/>
          <a:lstStyle/>
          <a:p>
            <a:pPr lvl="0"/>
            <a:r>
              <a:rPr lang="en-US" sz="2800" dirty="0">
                <a:solidFill>
                  <a:srgbClr val="FFFF00"/>
                </a:solidFill>
                <a:effectLst/>
              </a:rPr>
              <a:t>New charts and updates:</a:t>
            </a:r>
            <a:r>
              <a:rPr lang="en-US" dirty="0">
                <a:effectLst/>
              </a:rPr>
              <a:t/>
            </a:r>
            <a:br>
              <a:rPr lang="en-US" dirty="0">
                <a:effectLst/>
              </a:rPr>
            </a:br>
            <a:endParaRPr lang="en-US" dirty="0"/>
          </a:p>
        </p:txBody>
      </p:sp>
      <p:sp>
        <p:nvSpPr>
          <p:cNvPr id="3" name="Content Placeholder 2"/>
          <p:cNvSpPr>
            <a:spLocks noGrp="1"/>
          </p:cNvSpPr>
          <p:nvPr>
            <p:ph idx="1"/>
          </p:nvPr>
        </p:nvSpPr>
        <p:spPr>
          <a:xfrm>
            <a:off x="395536" y="1124744"/>
            <a:ext cx="7920880" cy="3695136"/>
          </a:xfrm>
        </p:spPr>
        <p:txBody>
          <a:bodyPr>
            <a:normAutofit/>
          </a:bodyPr>
          <a:lstStyle/>
          <a:p>
            <a:pPr algn="just"/>
            <a:r>
              <a:rPr lang="en-US" dirty="0" smtClean="0">
                <a:effectLst/>
              </a:rPr>
              <a:t>Guatemala </a:t>
            </a:r>
            <a:r>
              <a:rPr lang="en-US" dirty="0">
                <a:effectLst/>
              </a:rPr>
              <a:t>doesn’t have resources for the production of nautical charts. However, in the past US promulgated new charts and updates of Guatemalan Waters. </a:t>
            </a:r>
            <a:r>
              <a:rPr lang="en-US" dirty="0" smtClean="0">
                <a:effectLst/>
              </a:rPr>
              <a:t>Consequently, </a:t>
            </a:r>
            <a:r>
              <a:rPr lang="en-US" dirty="0">
                <a:effectLst/>
              </a:rPr>
              <a:t>the Directorship of Maritime Affairs is trying to </a:t>
            </a:r>
            <a:r>
              <a:rPr lang="en-US" dirty="0" smtClean="0">
                <a:effectLst/>
              </a:rPr>
              <a:t>sign </a:t>
            </a:r>
            <a:r>
              <a:rPr lang="en-US" dirty="0">
                <a:effectLst/>
              </a:rPr>
              <a:t>the agreement with the United Kingdom Hydrographic Office (UKHO)</a:t>
            </a:r>
          </a:p>
          <a:p>
            <a:pPr algn="just"/>
            <a:r>
              <a:rPr lang="en-US" dirty="0">
                <a:effectLst/>
              </a:rPr>
              <a:t>Moreover, with the help of the National Geographic Institute and the National Hydrographic and Oceanographic Commission was developed the map of the Atitlan Lake for scientific purposes in order to support future research in this area.</a:t>
            </a:r>
            <a:endParaRPr lang="en-US" dirty="0"/>
          </a:p>
        </p:txBody>
      </p:sp>
      <p:sp>
        <p:nvSpPr>
          <p:cNvPr id="4" name="Slide Number Placeholder 3"/>
          <p:cNvSpPr>
            <a:spLocks noGrp="1"/>
          </p:cNvSpPr>
          <p:nvPr>
            <p:ph type="sldNum" sz="quarter" idx="12"/>
          </p:nvPr>
        </p:nvSpPr>
        <p:spPr/>
        <p:txBody>
          <a:bodyPr/>
          <a:lstStyle/>
          <a:p>
            <a:fld id="{CE4B182E-11F1-46DD-9EF3-A76CD65290F9}" type="slidenum">
              <a:rPr lang="es-GT" smtClean="0"/>
              <a:pPr/>
              <a:t>8</a:t>
            </a:fld>
            <a:endParaRPr lang="es-GT"/>
          </a:p>
        </p:txBody>
      </p:sp>
      <p:pic>
        <p:nvPicPr>
          <p:cNvPr id="6" name="Imagen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04853" y="188640"/>
            <a:ext cx="1187627" cy="950503"/>
          </a:xfrm>
          <a:prstGeom prst="rect">
            <a:avLst/>
          </a:prstGeom>
        </p:spPr>
      </p:pic>
      <p:pic>
        <p:nvPicPr>
          <p:cNvPr id="7" name="Imagen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1880" y="4653136"/>
            <a:ext cx="2700528"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929045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525952"/>
            <a:ext cx="7765322" cy="3695136"/>
          </a:xfrm>
        </p:spPr>
        <p:txBody>
          <a:bodyPr>
            <a:normAutofit fontScale="77500" lnSpcReduction="20000"/>
          </a:bodyPr>
          <a:lstStyle/>
          <a:p>
            <a:pPr lvl="0"/>
            <a:r>
              <a:rPr lang="en-US" b="1" dirty="0" smtClean="0">
                <a:solidFill>
                  <a:srgbClr val="FFFF00"/>
                </a:solidFill>
                <a:effectLst/>
              </a:rPr>
              <a:t>Publications</a:t>
            </a:r>
            <a:r>
              <a:rPr lang="en-US" b="1" dirty="0">
                <a:solidFill>
                  <a:srgbClr val="FFFF00"/>
                </a:solidFill>
                <a:effectLst/>
              </a:rPr>
              <a:t>:</a:t>
            </a:r>
            <a:endParaRPr lang="en-US" dirty="0">
              <a:solidFill>
                <a:srgbClr val="FFFF00"/>
              </a:solidFill>
              <a:effectLst/>
            </a:endParaRPr>
          </a:p>
          <a:p>
            <a:pPr algn="just"/>
            <a:r>
              <a:rPr lang="en-US" dirty="0" smtClean="0">
                <a:effectLst/>
              </a:rPr>
              <a:t>Chart No. 28164 approaches to </a:t>
            </a:r>
            <a:r>
              <a:rPr lang="en-US" dirty="0" err="1" smtClean="0">
                <a:effectLst/>
              </a:rPr>
              <a:t>Pto</a:t>
            </a:r>
            <a:r>
              <a:rPr lang="en-US" dirty="0" smtClean="0">
                <a:effectLst/>
              </a:rPr>
              <a:t>. </a:t>
            </a:r>
            <a:r>
              <a:rPr lang="en-US" dirty="0" err="1" smtClean="0">
                <a:effectLst/>
              </a:rPr>
              <a:t>Barios</a:t>
            </a:r>
            <a:r>
              <a:rPr lang="en-US" dirty="0" smtClean="0">
                <a:effectLst/>
              </a:rPr>
              <a:t> y Santo </a:t>
            </a:r>
            <a:r>
              <a:rPr lang="en-US" dirty="0" err="1" smtClean="0">
                <a:effectLst/>
              </a:rPr>
              <a:t>Tomás</a:t>
            </a:r>
            <a:r>
              <a:rPr lang="en-US" dirty="0" smtClean="0">
                <a:effectLst/>
              </a:rPr>
              <a:t> de </a:t>
            </a:r>
            <a:r>
              <a:rPr lang="en-US" dirty="0" err="1" smtClean="0">
                <a:effectLst/>
              </a:rPr>
              <a:t>Castilla</a:t>
            </a:r>
            <a:r>
              <a:rPr lang="en-US" dirty="0" smtClean="0">
                <a:effectLst/>
              </a:rPr>
              <a:t>  (2013)</a:t>
            </a:r>
          </a:p>
          <a:p>
            <a:pPr algn="just"/>
            <a:endParaRPr lang="en-US" dirty="0">
              <a:effectLst/>
            </a:endParaRPr>
          </a:p>
          <a:p>
            <a:pPr algn="just"/>
            <a:r>
              <a:rPr lang="en-US" dirty="0" smtClean="0">
                <a:effectLst/>
              </a:rPr>
              <a:t>Chart No. 28165 </a:t>
            </a:r>
            <a:r>
              <a:rPr lang="en-US" dirty="0" err="1" smtClean="0">
                <a:effectLst/>
              </a:rPr>
              <a:t>Pto</a:t>
            </a:r>
            <a:r>
              <a:rPr lang="en-US" dirty="0" smtClean="0">
                <a:effectLst/>
              </a:rPr>
              <a:t>. Santo </a:t>
            </a:r>
            <a:r>
              <a:rPr lang="en-US" dirty="0" err="1" smtClean="0">
                <a:effectLst/>
              </a:rPr>
              <a:t>Tomás</a:t>
            </a:r>
            <a:r>
              <a:rPr lang="en-US" dirty="0" smtClean="0">
                <a:effectLst/>
              </a:rPr>
              <a:t> de </a:t>
            </a:r>
            <a:r>
              <a:rPr lang="en-US" dirty="0" err="1" smtClean="0">
                <a:effectLst/>
              </a:rPr>
              <a:t>Castilla</a:t>
            </a:r>
            <a:r>
              <a:rPr lang="en-US" dirty="0" smtClean="0">
                <a:effectLst/>
              </a:rPr>
              <a:t> y Puerto Barrios</a:t>
            </a:r>
          </a:p>
          <a:p>
            <a:pPr algn="just"/>
            <a:r>
              <a:rPr lang="en-US" dirty="0" smtClean="0">
                <a:effectLst/>
              </a:rPr>
              <a:t>Digital Nautical Chart DNC 14 Central America / Caribbean Sea in coordinate with  U.S. </a:t>
            </a:r>
            <a:r>
              <a:rPr lang="en-US" dirty="0">
                <a:effectLst/>
              </a:rPr>
              <a:t>promulgate nautical publications of Guatemalan Waters</a:t>
            </a:r>
          </a:p>
          <a:p>
            <a:pPr lvl="0"/>
            <a:r>
              <a:rPr lang="en-US" b="1" dirty="0">
                <a:solidFill>
                  <a:srgbClr val="FFFF00"/>
                </a:solidFill>
                <a:effectLst/>
              </a:rPr>
              <a:t>MSI:</a:t>
            </a:r>
            <a:endParaRPr lang="en-US" dirty="0">
              <a:solidFill>
                <a:srgbClr val="FFFF00"/>
              </a:solidFill>
              <a:effectLst/>
            </a:endParaRPr>
          </a:p>
          <a:p>
            <a:pPr algn="just"/>
            <a:r>
              <a:rPr lang="en-US" dirty="0">
                <a:effectLst/>
              </a:rPr>
              <a:t>NGA (</a:t>
            </a:r>
            <a:r>
              <a:rPr lang="en-US" dirty="0" smtClean="0">
                <a:effectLst/>
              </a:rPr>
              <a:t>US</a:t>
            </a:r>
            <a:r>
              <a:rPr lang="en-US" dirty="0">
                <a:effectLst/>
              </a:rPr>
              <a:t>)</a:t>
            </a:r>
            <a:r>
              <a:rPr lang="en-US" dirty="0" smtClean="0">
                <a:effectLst/>
              </a:rPr>
              <a:t>, </a:t>
            </a:r>
            <a:r>
              <a:rPr lang="en-US" dirty="0">
                <a:effectLst/>
              </a:rPr>
              <a:t>the Directorship of Maritime Affairs has direct communication with this agency in order to share maritime safety information.</a:t>
            </a:r>
          </a:p>
          <a:p>
            <a:endParaRPr lang="en-US" dirty="0"/>
          </a:p>
        </p:txBody>
      </p:sp>
      <p:sp>
        <p:nvSpPr>
          <p:cNvPr id="4" name="Slide Number Placeholder 3"/>
          <p:cNvSpPr>
            <a:spLocks noGrp="1"/>
          </p:cNvSpPr>
          <p:nvPr>
            <p:ph type="sldNum" sz="quarter" idx="12"/>
          </p:nvPr>
        </p:nvSpPr>
        <p:spPr/>
        <p:txBody>
          <a:bodyPr/>
          <a:lstStyle/>
          <a:p>
            <a:fld id="{CE4B182E-11F1-46DD-9EF3-A76CD65290F9}" type="slidenum">
              <a:rPr lang="es-GT" smtClean="0"/>
              <a:pPr/>
              <a:t>9</a:t>
            </a:fld>
            <a:endParaRPr lang="es-GT"/>
          </a:p>
        </p:txBody>
      </p:sp>
      <p:pic>
        <p:nvPicPr>
          <p:cNvPr id="6" name="Imagen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3242" y="5600654"/>
            <a:ext cx="1515262" cy="1212722"/>
          </a:xfrm>
          <a:prstGeom prst="rect">
            <a:avLst/>
          </a:prstGeom>
        </p:spPr>
      </p:pic>
      <p:pic>
        <p:nvPicPr>
          <p:cNvPr id="5" name="4 Image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9792" y="4077072"/>
            <a:ext cx="3707904" cy="2780928"/>
          </a:xfrm>
          <a:prstGeom prst="rect">
            <a:avLst/>
          </a:prstGeom>
        </p:spPr>
      </p:pic>
    </p:spTree>
    <p:extLst>
      <p:ext uri="{BB962C8B-B14F-4D97-AF65-F5344CB8AC3E}">
        <p14:creationId xmlns:p14="http://schemas.microsoft.com/office/powerpoint/2010/main" val="14340753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Damasco</Template>
  <TotalTime>3166</TotalTime>
  <Words>1975</Words>
  <Application>Microsoft Office PowerPoint</Application>
  <PresentationFormat>On-screen Show (4:3)</PresentationFormat>
  <Paragraphs>188</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Damask</vt:lpstr>
      <vt:lpstr>PowerPoint Presentation</vt:lpstr>
      <vt:lpstr>PowerPoint Presentation</vt:lpstr>
      <vt:lpstr>PowerPoint Presentation</vt:lpstr>
      <vt:lpstr>National Commission of Hydrography and Oceanography (CIIHO)</vt:lpstr>
      <vt:lpstr>Hydrographic Surveys  in Ports of guatemala </vt:lpstr>
      <vt:lpstr>Surveys in 2015 Amatitlan Lake </vt:lpstr>
      <vt:lpstr>Amatitlan Lake Sourvey</vt:lpstr>
      <vt:lpstr>New charts and updates: </vt:lpstr>
      <vt:lpstr>PowerPoint Presentation</vt:lpstr>
      <vt:lpstr>IHO PUBLICATION C-55 </vt:lpstr>
      <vt:lpstr>Capacity Building</vt:lpstr>
      <vt:lpstr>Other activities: </vt:lpstr>
      <vt:lpstr>Geospatial studies</vt:lpstr>
      <vt:lpstr>Projects for the next year</vt:lpstr>
      <vt:lpstr>Conclusions: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MARITIME AFFAIRS DIRECTORSHIP MINISTRY OF DEFENSE</dc:title>
  <dc:creator>Usuario</dc:creator>
  <cp:lastModifiedBy>Alberto P. Costa Neves</cp:lastModifiedBy>
  <cp:revision>140</cp:revision>
  <dcterms:created xsi:type="dcterms:W3CDTF">2012-07-05T17:37:52Z</dcterms:created>
  <dcterms:modified xsi:type="dcterms:W3CDTF">2016-01-14T12:29:33Z</dcterms:modified>
</cp:coreProperties>
</file>