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8" r:id="rId3"/>
    <p:sldId id="277" r:id="rId4"/>
    <p:sldId id="270" r:id="rId5"/>
    <p:sldId id="280" r:id="rId6"/>
    <p:sldId id="275" r:id="rId7"/>
    <p:sldId id="276" r:id="rId8"/>
    <p:sldId id="281" r:id="rId9"/>
    <p:sldId id="279" r:id="rId10"/>
  </p:sldIdLst>
  <p:sldSz cx="9144000" cy="6858000" type="screen4x3"/>
  <p:notesSz cx="6778625" cy="94789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7"/>
    <a:srgbClr val="000000"/>
    <a:srgbClr val="55286E"/>
    <a:srgbClr val="FFFFFF"/>
    <a:srgbClr val="0E3B6E"/>
    <a:srgbClr val="00423C"/>
    <a:srgbClr val="CC33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233" autoAdjust="0"/>
    <p:restoredTop sz="94580" autoAdjust="0"/>
  </p:normalViewPr>
  <p:slideViewPr>
    <p:cSldViewPr>
      <p:cViewPr>
        <p:scale>
          <a:sx n="100" d="100"/>
          <a:sy n="100" d="100"/>
        </p:scale>
        <p:origin x="-129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2288" y="449263"/>
            <a:ext cx="57467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288" y="114300"/>
            <a:ext cx="29368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26 October 2010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2288" y="9004300"/>
            <a:ext cx="58959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77000" y="9004300"/>
            <a:ext cx="2238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54B3AE5B-FE84-44B5-B407-CDF62749BB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6390" name="Picture 19" descr="Def_p_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975" y="0"/>
            <a:ext cx="8826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4677569" y="2804319"/>
            <a:ext cx="3830638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4675187" y="6567488"/>
            <a:ext cx="38322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2288" y="450850"/>
            <a:ext cx="57467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0700" y="114300"/>
            <a:ext cx="29368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26 October 2010</a:t>
            </a:r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93821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2288" y="4675188"/>
            <a:ext cx="4627562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het opmaakprofiel van de modeltekst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0700" y="9004300"/>
            <a:ext cx="59721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78588" y="9004300"/>
            <a:ext cx="225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982BA233-6D06-423C-B56F-7D498AADCC9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5368" name="Picture 18" descr="Def_p_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975" y="0"/>
            <a:ext cx="8826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4677569" y="2804319"/>
            <a:ext cx="3830638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4675187" y="6567488"/>
            <a:ext cx="38322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38869591_Bonaire_Flamingo_Beach_12_08_39N_68_16_35W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492500" y="-19050"/>
            <a:ext cx="9167813" cy="6877050"/>
          </a:xfrm>
          <a:prstGeom prst="rect">
            <a:avLst/>
          </a:prstGeom>
          <a:noFill/>
        </p:spPr>
      </p:pic>
      <p:sp>
        <p:nvSpPr>
          <p:cNvPr id="5" name="Rectangle 18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E61A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6" name="Rectangle 157"/>
          <p:cNvSpPr>
            <a:spLocks noChangeArrowheads="1"/>
          </p:cNvSpPr>
          <p:nvPr/>
        </p:nvSpPr>
        <p:spPr bwMode="auto">
          <a:xfrm>
            <a:off x="4933950" y="2474913"/>
            <a:ext cx="35988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7" name="shpDatum"/>
          <p:cNvSpPr>
            <a:spLocks noChangeArrowheads="1"/>
          </p:cNvSpPr>
          <p:nvPr/>
        </p:nvSpPr>
        <p:spPr bwMode="auto">
          <a:xfrm>
            <a:off x="4913313" y="6397625"/>
            <a:ext cx="403542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nl-NL" sz="1200">
                <a:solidFill>
                  <a:schemeClr val="bg1"/>
                </a:solidFill>
              </a:rPr>
              <a:t>MACHC16, December 2015</a:t>
            </a:r>
          </a:p>
        </p:txBody>
      </p:sp>
      <p:sp>
        <p:nvSpPr>
          <p:cNvPr id="8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9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" name="RubriceringEnMerking"/>
          <p:cNvSpPr txBox="1">
            <a:spLocks noChangeArrowheads="1"/>
          </p:cNvSpPr>
          <p:nvPr/>
        </p:nvSpPr>
        <p:spPr bwMode="auto">
          <a:xfrm rot="16200000">
            <a:off x="5897563" y="3182938"/>
            <a:ext cx="6302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100" b="1">
              <a:solidFill>
                <a:schemeClr val="bg1"/>
              </a:solidFill>
            </a:endParaRPr>
          </a:p>
        </p:txBody>
      </p:sp>
      <p:pic>
        <p:nvPicPr>
          <p:cNvPr id="11" name="Picture 202" descr="Ke_Marine_Logo_Engel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veBenaming"/>
          <p:cNvSpPr txBox="1">
            <a:spLocks noChangeArrowheads="1"/>
          </p:cNvSpPr>
          <p:nvPr userDrawn="1"/>
        </p:nvSpPr>
        <p:spPr bwMode="auto">
          <a:xfrm>
            <a:off x="4913313" y="1071563"/>
            <a:ext cx="38877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 anchor="b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200" dirty="0">
                <a:solidFill>
                  <a:schemeClr val="bg1"/>
                </a:solidFill>
              </a:rPr>
              <a:t>Hydrographic Service</a:t>
            </a:r>
          </a:p>
        </p:txBody>
      </p:sp>
      <p:sp>
        <p:nvSpPr>
          <p:cNvPr id="13" name="Afdeling"/>
          <p:cNvSpPr txBox="1">
            <a:spLocks noChangeArrowheads="1"/>
          </p:cNvSpPr>
          <p:nvPr userDrawn="1"/>
        </p:nvSpPr>
        <p:spPr bwMode="auto">
          <a:xfrm>
            <a:off x="4932363" y="5746750"/>
            <a:ext cx="38862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endParaRPr lang="nl-NL" sz="1100">
              <a:solidFill>
                <a:schemeClr val="bg1"/>
              </a:solidFill>
            </a:endParaRPr>
          </a:p>
        </p:txBody>
      </p:sp>
      <p:sp>
        <p:nvSpPr>
          <p:cNvPr id="14" name="Auteur"/>
          <p:cNvSpPr txBox="1">
            <a:spLocks noChangeArrowheads="1"/>
          </p:cNvSpPr>
          <p:nvPr userDrawn="1"/>
        </p:nvSpPr>
        <p:spPr bwMode="auto">
          <a:xfrm>
            <a:off x="4933950" y="6196013"/>
            <a:ext cx="3886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200" dirty="0">
                <a:solidFill>
                  <a:schemeClr val="bg1"/>
                </a:solidFill>
              </a:rPr>
              <a:t>Leendert Dorst</a:t>
            </a:r>
          </a:p>
        </p:txBody>
      </p:sp>
      <p:sp>
        <p:nvSpPr>
          <p:cNvPr id="7368" name="Rectangle 200"/>
          <p:cNvSpPr>
            <a:spLocks noGrp="1" noChangeArrowheads="1"/>
          </p:cNvSpPr>
          <p:nvPr>
            <p:ph type="ctrTitle"/>
          </p:nvPr>
        </p:nvSpPr>
        <p:spPr>
          <a:xfrm>
            <a:off x="4933950" y="1700213"/>
            <a:ext cx="3598863" cy="889000"/>
          </a:xfrm>
        </p:spPr>
        <p:txBody>
          <a:bodyPr lIns="90000" tIns="45720" rIns="90000" bIns="4572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7379" name="Rectangle 211"/>
          <p:cNvSpPr>
            <a:spLocks noGrp="1" noChangeArrowheads="1"/>
          </p:cNvSpPr>
          <p:nvPr>
            <p:ph type="subTitle" idx="1"/>
          </p:nvPr>
        </p:nvSpPr>
        <p:spPr>
          <a:xfrm>
            <a:off x="4933950" y="2781300"/>
            <a:ext cx="3598863" cy="2447925"/>
          </a:xfrm>
        </p:spPr>
        <p:txBody>
          <a:bodyPr lIns="91440" tIns="45720" rIns="91440" bIns="4572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1265238"/>
            <a:ext cx="1943100" cy="4754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65238"/>
            <a:ext cx="5678488" cy="4754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96875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96875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773238"/>
            <a:ext cx="7772400" cy="4246562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7" name="Rectangle 46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09600" y="1773238"/>
            <a:ext cx="77724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 </a:t>
            </a:r>
          </a:p>
          <a:p>
            <a:pPr lvl="2"/>
            <a:r>
              <a:rPr lang="en-US" smtClean="0"/>
              <a:t> </a:t>
            </a:r>
          </a:p>
          <a:p>
            <a:pPr lvl="3"/>
            <a:r>
              <a:rPr lang="en-US" smtClean="0"/>
              <a:t> </a:t>
            </a:r>
          </a:p>
          <a:p>
            <a:pPr lvl="4"/>
            <a:r>
              <a:rPr lang="en-US" smtClean="0"/>
              <a:t> </a:t>
            </a:r>
          </a:p>
        </p:txBody>
      </p:sp>
      <p:sp>
        <p:nvSpPr>
          <p:cNvPr id="109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65238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 smtClean="0"/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19050" y="6330950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90C9E5C4-3C4B-4DC8-BB58-281EAA9C4E48}" type="slidenum">
              <a:rPr lang="nl-NL" sz="1000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‹nr.›</a:t>
            </a:fld>
            <a:endParaRPr lang="nl-NL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01" name="shpDatum"/>
          <p:cNvSpPr>
            <a:spLocks noChangeArrowheads="1"/>
          </p:cNvSpPr>
          <p:nvPr/>
        </p:nvSpPr>
        <p:spPr bwMode="auto">
          <a:xfrm>
            <a:off x="5724525" y="6640513"/>
            <a:ext cx="341947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nl-NL" sz="1200">
                <a:solidFill>
                  <a:schemeClr val="bg1"/>
                </a:solidFill>
              </a:rPr>
              <a:t>MACHC16, December 2015</a:t>
            </a:r>
          </a:p>
        </p:txBody>
      </p:sp>
      <p:sp>
        <p:nvSpPr>
          <p:cNvPr id="1109" name="TitelSlide2"/>
          <p:cNvSpPr txBox="1">
            <a:spLocks noChangeArrowheads="1"/>
          </p:cNvSpPr>
          <p:nvPr/>
        </p:nvSpPr>
        <p:spPr bwMode="auto">
          <a:xfrm>
            <a:off x="19050" y="6618288"/>
            <a:ext cx="400685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National report Kingdom of the Netherlands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113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18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16" name="RubriceringEnMerking"/>
          <p:cNvSpPr txBox="1">
            <a:spLocks noChangeArrowheads="1"/>
          </p:cNvSpPr>
          <p:nvPr/>
        </p:nvSpPr>
        <p:spPr bwMode="auto">
          <a:xfrm rot="-5400000">
            <a:off x="5903119" y="3177382"/>
            <a:ext cx="63023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100" b="1">
              <a:solidFill>
                <a:schemeClr val="bg1"/>
              </a:solidFill>
            </a:endParaRPr>
          </a:p>
        </p:txBody>
      </p:sp>
      <p:pic>
        <p:nvPicPr>
          <p:cNvPr id="1036" name="LogoMarine" descr="K_Marine_Logo_Powerpoint_pos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35463" y="0"/>
            <a:ext cx="43973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2pPr>
      <a:lvl3pPr marL="660400" indent="2540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–"/>
        <a:defRPr sz="2200">
          <a:solidFill>
            <a:srgbClr val="000000"/>
          </a:solidFill>
          <a:latin typeface="+mn-lt"/>
        </a:defRPr>
      </a:lvl3pPr>
      <a:lvl4pPr marL="1166813" indent="-17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›"/>
        <a:defRPr sz="2200">
          <a:solidFill>
            <a:srgbClr val="000000"/>
          </a:solidFill>
          <a:latin typeface="+mn-lt"/>
        </a:defRPr>
      </a:lvl4pPr>
      <a:lvl5pPr marL="1346200" indent="4826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5pPr>
      <a:lvl6pPr marL="18034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6pPr>
      <a:lvl7pPr marL="22606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pTitel"/>
          <p:cNvSpPr>
            <a:spLocks noGrp="1" noChangeArrowheads="1"/>
          </p:cNvSpPr>
          <p:nvPr>
            <p:ph type="ctrTitle"/>
          </p:nvPr>
        </p:nvSpPr>
        <p:spPr>
          <a:xfrm>
            <a:off x="4679950" y="2270125"/>
            <a:ext cx="4464050" cy="1384300"/>
          </a:xfrm>
        </p:spPr>
        <p:txBody>
          <a:bodyPr/>
          <a:lstStyle/>
          <a:p>
            <a:pPr algn="ctr"/>
            <a:r>
              <a:rPr lang="en-US" sz="2800" smtClean="0"/>
              <a:t>National report of</a:t>
            </a:r>
            <a:br>
              <a:rPr lang="en-US" sz="2800" smtClean="0"/>
            </a:br>
            <a:r>
              <a:rPr lang="en-US" sz="2800" smtClean="0"/>
              <a:t>the Kingdom of </a:t>
            </a:r>
            <a:br>
              <a:rPr lang="en-US" sz="2800" smtClean="0"/>
            </a:br>
            <a:r>
              <a:rPr lang="en-US" sz="2800" smtClean="0"/>
              <a:t>the Netherlands</a:t>
            </a:r>
            <a:endParaRPr lang="nl-NL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1555750"/>
            <a:ext cx="786447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468313" y="1125538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A quick recap: responsibilities of NLHO in Caribbean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16238" y="4281488"/>
            <a:ext cx="2519362" cy="1022350"/>
            <a:chOff x="2915816" y="4281588"/>
            <a:chExt cx="2520280" cy="1022685"/>
          </a:xfrm>
        </p:grpSpPr>
        <p:sp>
          <p:nvSpPr>
            <p:cNvPr id="18439" name="Rectangle 4"/>
            <p:cNvSpPr>
              <a:spLocks noChangeArrowheads="1"/>
            </p:cNvSpPr>
            <p:nvPr/>
          </p:nvSpPr>
          <p:spPr bwMode="auto">
            <a:xfrm>
              <a:off x="2915816" y="4281588"/>
              <a:ext cx="2520280" cy="1019620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>
                <a:spcBef>
                  <a:spcPct val="50000"/>
                </a:spcBef>
              </a:pPr>
              <a:endParaRPr lang="nl-NL">
                <a:solidFill>
                  <a:srgbClr val="FF0000"/>
                </a:solidFill>
              </a:endParaRPr>
            </a:p>
          </p:txBody>
        </p:sp>
        <p:sp>
          <p:nvSpPr>
            <p:cNvPr id="18440" name="TextBox 5"/>
            <p:cNvSpPr txBox="1">
              <a:spLocks noChangeArrowheads="1"/>
            </p:cNvSpPr>
            <p:nvPr/>
          </p:nvSpPr>
          <p:spPr bwMode="auto">
            <a:xfrm>
              <a:off x="2915816" y="4873386"/>
              <a:ext cx="242672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>
                  <a:solidFill>
                    <a:srgbClr val="FF0000"/>
                  </a:solidFill>
                </a:rPr>
                <a:t>leeward islands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580063" y="2924175"/>
            <a:ext cx="2646362" cy="1081088"/>
            <a:chOff x="5580112" y="2924943"/>
            <a:chExt cx="2647044" cy="1080121"/>
          </a:xfrm>
        </p:grpSpPr>
        <p:sp>
          <p:nvSpPr>
            <p:cNvPr id="18437" name="Rectangle 7"/>
            <p:cNvSpPr>
              <a:spLocks noChangeArrowheads="1"/>
            </p:cNvSpPr>
            <p:nvPr/>
          </p:nvSpPr>
          <p:spPr bwMode="auto">
            <a:xfrm>
              <a:off x="5580112" y="2924943"/>
              <a:ext cx="2592288" cy="1080121"/>
            </a:xfrm>
            <a:prstGeom prst="rect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>
                <a:spcBef>
                  <a:spcPct val="50000"/>
                </a:spcBef>
              </a:pPr>
              <a:endParaRPr lang="nl-NL"/>
            </a:p>
          </p:txBody>
        </p:sp>
        <p:sp>
          <p:nvSpPr>
            <p:cNvPr id="18438" name="TextBox 8"/>
            <p:cNvSpPr txBox="1">
              <a:spLocks noChangeArrowheads="1"/>
            </p:cNvSpPr>
            <p:nvPr/>
          </p:nvSpPr>
          <p:spPr bwMode="auto">
            <a:xfrm>
              <a:off x="5613492" y="3548751"/>
              <a:ext cx="26136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>
                  <a:solidFill>
                    <a:srgbClr val="00B050"/>
                  </a:solidFill>
                </a:rPr>
                <a:t>windward islands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468313" y="1125538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A quick recap: responsibilities of NLHO in Caribbean</a:t>
            </a:r>
          </a:p>
        </p:txBody>
      </p:sp>
      <p:pic>
        <p:nvPicPr>
          <p:cNvPr id="1945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55750"/>
            <a:ext cx="6840537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9388" y="2924175"/>
            <a:ext cx="3240087" cy="3190875"/>
            <a:chOff x="179512" y="2924943"/>
            <a:chExt cx="3240360" cy="3190204"/>
          </a:xfrm>
        </p:grpSpPr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179512" y="2924943"/>
              <a:ext cx="3240360" cy="3190204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>
                <a:spcBef>
                  <a:spcPct val="50000"/>
                </a:spcBef>
              </a:pPr>
              <a:endParaRPr lang="nl-NL">
                <a:solidFill>
                  <a:srgbClr val="FF0000"/>
                </a:solidFill>
              </a:endParaRPr>
            </a:p>
          </p:txBody>
        </p:sp>
        <p:sp>
          <p:nvSpPr>
            <p:cNvPr id="19464" name="TextBox 8"/>
            <p:cNvSpPr txBox="1">
              <a:spLocks noChangeArrowheads="1"/>
            </p:cNvSpPr>
            <p:nvPr/>
          </p:nvSpPr>
          <p:spPr bwMode="auto">
            <a:xfrm>
              <a:off x="179512" y="5661247"/>
              <a:ext cx="23651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>
                  <a:solidFill>
                    <a:srgbClr val="FF0000"/>
                  </a:solidFill>
                </a:rPr>
                <a:t>leeward islands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108325" y="3076575"/>
            <a:ext cx="3048000" cy="3038475"/>
            <a:chOff x="3109082" y="3077342"/>
            <a:chExt cx="3047094" cy="3037805"/>
          </a:xfrm>
        </p:grpSpPr>
        <p:sp>
          <p:nvSpPr>
            <p:cNvPr id="19461" name="Rectangle 9"/>
            <p:cNvSpPr>
              <a:spLocks noChangeArrowheads="1"/>
            </p:cNvSpPr>
            <p:nvPr/>
          </p:nvSpPr>
          <p:spPr bwMode="auto">
            <a:xfrm>
              <a:off x="3109082" y="3077342"/>
              <a:ext cx="3047094" cy="3037805"/>
            </a:xfrm>
            <a:prstGeom prst="rect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>
                <a:spcBef>
                  <a:spcPct val="50000"/>
                </a:spcBef>
              </a:pPr>
              <a:endParaRPr lang="nl-NL"/>
            </a:p>
          </p:txBody>
        </p:sp>
        <p:sp>
          <p:nvSpPr>
            <p:cNvPr id="19462" name="TextBox 11"/>
            <p:cNvSpPr txBox="1">
              <a:spLocks noChangeArrowheads="1"/>
            </p:cNvSpPr>
            <p:nvPr/>
          </p:nvSpPr>
          <p:spPr bwMode="auto">
            <a:xfrm>
              <a:off x="3542512" y="5661247"/>
              <a:ext cx="26136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>
                  <a:solidFill>
                    <a:srgbClr val="00B050"/>
                  </a:solidFill>
                </a:rPr>
                <a:t>windward islands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8"/>
          <p:cNvSpPr txBox="1">
            <a:spLocks noChangeArrowheads="1"/>
          </p:cNvSpPr>
          <p:nvPr/>
        </p:nvSpPr>
        <p:spPr bwMode="auto">
          <a:xfrm>
            <a:off x="539750" y="1052513"/>
            <a:ext cx="812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Agreement on new Caribbean all-purpose boundary</a:t>
            </a:r>
          </a:p>
        </p:txBody>
      </p:sp>
      <p:pic>
        <p:nvPicPr>
          <p:cNvPr id="20482" name="Picture 4" descr="kaartje_bovenwinds_201504_EN_12_24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484313"/>
            <a:ext cx="451961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265238"/>
            <a:ext cx="5545137" cy="365125"/>
          </a:xfrm>
        </p:spPr>
        <p:txBody>
          <a:bodyPr/>
          <a:lstStyle/>
          <a:p>
            <a:pPr algn="ctr"/>
            <a:r>
              <a:rPr lang="en-US" sz="2400" smtClean="0"/>
              <a:t>Survey policy 2015</a:t>
            </a:r>
            <a:endParaRPr lang="nl-NL" sz="2400" smtClean="0"/>
          </a:p>
        </p:txBody>
      </p:sp>
      <p:pic>
        <p:nvPicPr>
          <p:cNvPr id="21506" name="Picture 5" descr="West bovenwin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4038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West benedenwin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0288" y="1125538"/>
            <a:ext cx="303371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-557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059113" y="4437063"/>
            <a:ext cx="332105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Resurvey frequencies:</a:t>
            </a:r>
          </a:p>
          <a:p>
            <a:pPr algn="ctr"/>
            <a:r>
              <a:rPr lang="en-US"/>
              <a:t>4 years (Cat.1) </a:t>
            </a:r>
          </a:p>
          <a:p>
            <a:pPr algn="ctr"/>
            <a:r>
              <a:rPr lang="en-US"/>
              <a:t>12 years (Cat. 2) </a:t>
            </a:r>
          </a:p>
          <a:p>
            <a:pPr algn="ctr"/>
            <a:r>
              <a:rPr lang="en-US"/>
              <a:t>24 years (Cat. 3) </a:t>
            </a:r>
          </a:p>
          <a:p>
            <a:pPr algn="ctr"/>
            <a:r>
              <a:rPr lang="en-US"/>
              <a:t>50 years (Cat. 4)</a:t>
            </a:r>
            <a:r>
              <a:rPr lang="nl-NL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Mh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420938"/>
            <a:ext cx="4824413" cy="2613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331913" y="1147763"/>
            <a:ext cx="6338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Survey capacity for deployment in 2016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68313" y="5157788"/>
            <a:ext cx="7931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Portable system, to be used on any ship of opportunity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11188" y="2060575"/>
            <a:ext cx="76327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i="1"/>
              <a:t>Leeward Islands (Aruba, Curaçao, Bonaire)</a:t>
            </a:r>
            <a:endParaRPr lang="nl-NL" sz="2000"/>
          </a:p>
          <a:p>
            <a:r>
              <a:rPr lang="nl-NL" sz="2000"/>
              <a:t>Adequately surveyed (&lt;200m / &gt;200m): 8% / 33%</a:t>
            </a:r>
          </a:p>
          <a:p>
            <a:r>
              <a:rPr lang="nl-NL" sz="2000"/>
              <a:t>Required re-survey (&lt;200m / &gt;200m): </a:t>
            </a:r>
            <a:r>
              <a:rPr lang="nl-NL" sz="2000">
                <a:solidFill>
                  <a:schemeClr val="tx2"/>
                </a:solidFill>
              </a:rPr>
              <a:t>92% / 67%</a:t>
            </a:r>
          </a:p>
          <a:p>
            <a:r>
              <a:rPr lang="nl-NL" sz="2000"/>
              <a:t>Never systematically surveyed (&lt;200m / &gt;200m): 0 / 0</a:t>
            </a:r>
          </a:p>
          <a:p>
            <a:r>
              <a:rPr lang="nl-NL" sz="2000"/>
              <a:t> </a:t>
            </a:r>
          </a:p>
          <a:p>
            <a:r>
              <a:rPr lang="nl-NL" sz="2000" i="1"/>
              <a:t>Windward Islands (Sint Maarten, Saba, Sint Eustatius) </a:t>
            </a:r>
            <a:endParaRPr lang="nl-NL" sz="2000"/>
          </a:p>
          <a:p>
            <a:r>
              <a:rPr lang="nl-NL" sz="2000"/>
              <a:t>Adequately surveyed (&lt;200m / &gt;200m): 79% / 96%</a:t>
            </a:r>
          </a:p>
          <a:p>
            <a:r>
              <a:rPr lang="nl-NL" sz="2000"/>
              <a:t>Required re-survey (&lt;200m / &gt;200m): 21% / 04%</a:t>
            </a:r>
          </a:p>
          <a:p>
            <a:r>
              <a:rPr lang="nl-NL" sz="2000"/>
              <a:t>Never systematically surveyed (&lt;200m / &gt;200m): 0 / 0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547813" y="1125538"/>
            <a:ext cx="608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C-55 status of hydrographic surveying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265238"/>
            <a:ext cx="7772400" cy="365125"/>
          </a:xfrm>
        </p:spPr>
        <p:txBody>
          <a:bodyPr/>
          <a:lstStyle/>
          <a:p>
            <a:pPr algn="ctr"/>
            <a:r>
              <a:rPr lang="en-US" sz="2400" smtClean="0"/>
              <a:t>Bilateral arrangement with Suriname</a:t>
            </a:r>
            <a:endParaRPr lang="nl-NL" sz="2400" smtClean="0"/>
          </a:p>
        </p:txBody>
      </p:sp>
      <p:sp>
        <p:nvSpPr>
          <p:cNvPr id="24578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11188" y="3068638"/>
            <a:ext cx="7772400" cy="1368425"/>
          </a:xfrm>
        </p:spPr>
        <p:txBody>
          <a:bodyPr/>
          <a:lstStyle/>
          <a:p>
            <a:r>
              <a:rPr lang="en-US" smtClean="0"/>
              <a:t>Termination per September 2016</a:t>
            </a:r>
          </a:p>
          <a:p>
            <a:r>
              <a:rPr lang="en-US" smtClean="0"/>
              <a:t>Increased capacity &amp; new Bilat with UKHO</a:t>
            </a:r>
          </a:p>
          <a:p>
            <a:r>
              <a:rPr lang="en-US" smtClean="0"/>
              <a:t>Thanks to MAS for good cooperation</a:t>
            </a:r>
            <a:endParaRPr lang="nl-NL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7638" y="2708275"/>
            <a:ext cx="871378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nl-NL"/>
              <a:t>Satisfactory status for surveying and nautical charting in the MACHC area. </a:t>
            </a:r>
          </a:p>
          <a:p>
            <a:pPr marL="342900" indent="-342900">
              <a:buFont typeface="Arial" charset="0"/>
              <a:buChar char="•"/>
            </a:pPr>
            <a:r>
              <a:rPr lang="nl-NL"/>
              <a:t>The 2016 survey campaign will improve the status of surveying of the Leeward Islands. </a:t>
            </a:r>
          </a:p>
          <a:p>
            <a:pPr marL="342900" indent="-342900">
              <a:buFont typeface="Arial" charset="0"/>
              <a:buChar char="•"/>
            </a:pPr>
            <a:r>
              <a:rPr lang="nl-NL"/>
              <a:t>Continued efforts to establish maritime boundaries</a:t>
            </a: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3779838" y="1152525"/>
            <a:ext cx="183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eEN1">
  <a:themeElements>
    <a:clrScheme name="marineEN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0E61AA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7D2"/>
      </a:accent5>
      <a:accent6>
        <a:srgbClr val="8BB9C0"/>
      </a:accent6>
      <a:hlink>
        <a:srgbClr val="004228"/>
      </a:hlink>
      <a:folHlink>
        <a:srgbClr val="E17000"/>
      </a:folHlink>
    </a:clrScheme>
    <a:fontScheme name="marineEN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arineEN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0E61AA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AB7D2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181</Words>
  <Application>Microsoft Office PowerPoint</Application>
  <PresentationFormat>Diavoorstelling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Ontwerpsjabloon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Verdana</vt:lpstr>
      <vt:lpstr>Arial</vt:lpstr>
      <vt:lpstr>marineEN1</vt:lpstr>
      <vt:lpstr>marineEN1</vt:lpstr>
      <vt:lpstr>National report of the Kingdom of  the Netherlands</vt:lpstr>
      <vt:lpstr>Dia 2</vt:lpstr>
      <vt:lpstr>Dia 3</vt:lpstr>
      <vt:lpstr>Dia 4</vt:lpstr>
      <vt:lpstr>Survey policy 2015</vt:lpstr>
      <vt:lpstr>Dia 6</vt:lpstr>
      <vt:lpstr>Dia 7</vt:lpstr>
      <vt:lpstr>Bilateral arrangement with Suriname</vt:lpstr>
      <vt:lpstr>Dia 9</vt:lpstr>
    </vt:vector>
  </TitlesOfParts>
  <Company>Ministerie van Defensie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ud0h4b5</dc:creator>
  <cp:lastModifiedBy>Hydr0079</cp:lastModifiedBy>
  <cp:revision>101</cp:revision>
  <cp:lastPrinted>2002-08-12T10:42:52Z</cp:lastPrinted>
  <dcterms:created xsi:type="dcterms:W3CDTF">2010-02-03T15:06:20Z</dcterms:created>
  <dcterms:modified xsi:type="dcterms:W3CDTF">2015-12-03T11:10:38Z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uteur">
    <vt:lpwstr>L.L. Dorst</vt:lpwstr>
  </property>
  <property fmtid="{D5CDD505-2E9C-101B-9397-08002B2CF9AE}" pid="3" name="_Functie">
    <vt:lpwstr/>
  </property>
  <property fmtid="{D5CDD505-2E9C-101B-9397-08002B2CF9AE}" pid="4" name="_Titel">
    <vt:lpwstr>AN ALGORITHMIC SOLUTION </vt:lpwstr>
  </property>
  <property fmtid="{D5CDD505-2E9C-101B-9397-08002B2CF9AE}" pid="5" name="_SubTitel">
    <vt:lpwstr>TO THE RANDOMNESS OF EQUITABLE BOUNDARY LINES</vt:lpwstr>
  </property>
  <property fmtid="{D5CDD505-2E9C-101B-9397-08002B2CF9AE}" pid="6" name="_RvEBenaming">
    <vt:lpwstr>Hydrographic Service</vt:lpwstr>
  </property>
  <property fmtid="{D5CDD505-2E9C-101B-9397-08002B2CF9AE}" pid="7" name="_Afdeling">
    <vt:lpwstr/>
  </property>
  <property fmtid="{D5CDD505-2E9C-101B-9397-08002B2CF9AE}" pid="8" name="_Merking">
    <vt:lpwstr/>
  </property>
  <property fmtid="{D5CDD505-2E9C-101B-9397-08002B2CF9AE}" pid="9" name="_Rubricering">
    <vt:lpwstr/>
  </property>
  <property fmtid="{D5CDD505-2E9C-101B-9397-08002B2CF9AE}" pid="10" name="_Beleidsterrein">
    <vt:lpwstr>2</vt:lpwstr>
  </property>
  <property fmtid="{D5CDD505-2E9C-101B-9397-08002B2CF9AE}" pid="11" name="_LogoTaal">
    <vt:lpwstr>2</vt:lpwstr>
  </property>
  <property fmtid="{D5CDD505-2E9C-101B-9397-08002B2CF9AE}" pid="12" name="_RubriceringTaal">
    <vt:lpwstr>2</vt:lpwstr>
  </property>
  <property fmtid="{D5CDD505-2E9C-101B-9397-08002B2CF9AE}" pid="13" name="_PresentatieType">
    <vt:lpwstr>1</vt:lpwstr>
  </property>
</Properties>
</file>