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4"/>
  </p:notesMasterIdLst>
  <p:handoutMasterIdLst>
    <p:handoutMasterId r:id="rId15"/>
  </p:handoutMasterIdLst>
  <p:sldIdLst>
    <p:sldId id="257" r:id="rId2"/>
    <p:sldId id="699" r:id="rId3"/>
    <p:sldId id="698" r:id="rId4"/>
    <p:sldId id="685" r:id="rId5"/>
    <p:sldId id="696" r:id="rId6"/>
    <p:sldId id="697" r:id="rId7"/>
    <p:sldId id="700" r:id="rId8"/>
    <p:sldId id="701" r:id="rId9"/>
    <p:sldId id="702" r:id="rId10"/>
    <p:sldId id="703" r:id="rId11"/>
    <p:sldId id="704" r:id="rId12"/>
    <p:sldId id="669" r:id="rId13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2A68C4"/>
    <a:srgbClr val="000000"/>
    <a:srgbClr val="969696"/>
    <a:srgbClr val="DDDDDD"/>
    <a:srgbClr val="C0C0C0"/>
    <a:srgbClr val="D20000"/>
    <a:srgbClr val="5DD5FF"/>
    <a:srgbClr val="FF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2" autoAdjust="0"/>
    <p:restoredTop sz="95382" autoAdjust="0"/>
  </p:normalViewPr>
  <p:slideViewPr>
    <p:cSldViewPr>
      <p:cViewPr varScale="1">
        <p:scale>
          <a:sx n="70" d="100"/>
          <a:sy n="70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80" d="100"/>
          <a:sy n="80" d="100"/>
        </p:scale>
        <p:origin x="-1164" y="-72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8313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8313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6888" cy="468313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de-DE" smtClean="0"/>
              <a:t>Version 8; 28 Feb 2011; 4:15 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902700"/>
            <a:ext cx="3036888" cy="468313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pPr>
              <a:defRPr/>
            </a:pPr>
            <a:fld id="{C6878B7C-64D5-4BD0-854C-06DA01149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355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2" rIns="91418" bIns="45712" numCol="1" anchor="t" anchorCtr="0" compatLnSpc="1">
            <a:prstTxWarp prst="textNoShape">
              <a:avLst/>
            </a:prstTxWarp>
          </a:bodyPr>
          <a:lstStyle>
            <a:lvl1pPr defTabSz="91687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2" rIns="91418" bIns="45712" numCol="1" anchor="t" anchorCtr="0" compatLnSpc="1">
            <a:prstTxWarp prst="textNoShape">
              <a:avLst/>
            </a:prstTxWarp>
          </a:bodyPr>
          <a:lstStyle>
            <a:lvl1pPr algn="r" defTabSz="91687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0088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51350"/>
            <a:ext cx="56007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2" rIns="91418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9525"/>
            <a:ext cx="30384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2" rIns="91418" bIns="45712" numCol="1" anchor="b" anchorCtr="0" compatLnSpc="1">
            <a:prstTxWarp prst="textNoShape">
              <a:avLst/>
            </a:prstTxWarp>
          </a:bodyPr>
          <a:lstStyle>
            <a:lvl1pPr defTabSz="91687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Version 8; 28 Feb 2011; 4:15 PM</a:t>
            </a: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99525"/>
            <a:ext cx="30384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2" rIns="91418" bIns="45712" numCol="1" anchor="b" anchorCtr="0" compatLnSpc="1">
            <a:prstTxWarp prst="textNoShape">
              <a:avLst/>
            </a:prstTxWarp>
          </a:bodyPr>
          <a:lstStyle>
            <a:lvl1pPr algn="r" defTabSz="91687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E73594-047C-4EB5-A1F0-4F2EB1057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919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E2BB158-5CA1-48B9-887B-7F3641BA4541}" type="slidenum">
              <a:rPr lang="en-US" smtClean="0"/>
              <a:pPr defTabSz="915988"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Version 8; 28 Feb 2011; 4:15 PM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Version 8; 28 Feb 2011; 4:15 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E73594-047C-4EB5-A1F0-4F2EB105773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Version 8; 28 Feb 2011; 4:15 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E73594-047C-4EB5-A1F0-4F2EB10577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2F10F71A-F40B-4ACC-B34F-CC08083DD6DA}" type="slidenum">
              <a:rPr lang="en-US" smtClean="0"/>
              <a:pPr defTabSz="915988"/>
              <a:t>12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425" indent="-2254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Version 8; 28 Feb 2011; 4:15 PM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Version 8; 28 Feb 2011; 4:15 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E73594-047C-4EB5-A1F0-4F2EB105773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Version 8; 28 Feb 2011; 4:15 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E73594-047C-4EB5-A1F0-4F2EB10577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Version 8; 28 Feb 2011; 4:15 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E73594-047C-4EB5-A1F0-4F2EB10577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Version 8; 28 Feb 2011; 4:15 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E73594-047C-4EB5-A1F0-4F2EB10577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Version 8; 28 Feb 2011; 4:15 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E73594-047C-4EB5-A1F0-4F2EB105773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Version 8; 28 Feb 2011; 4:15 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E73594-047C-4EB5-A1F0-4F2EB105773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Version 8; 28 Feb 2011; 4:15 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E73594-047C-4EB5-A1F0-4F2EB10577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Version 8; 28 Feb 2011; 4:15 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E73594-047C-4EB5-A1F0-4F2EB10577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E84153-C6C0-4DF5-9F3D-FB946EADFAF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back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B47139-778F-4B51-B4E6-D64A5C5D9C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9ACB1-A2CA-4B5D-9E02-C1BD73C6B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 descr="cover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32038"/>
            <a:ext cx="8229600" cy="40687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76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C7283286-CD7B-4B7F-9981-AE1369D126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6" name="Picture 5" descr="pg2banner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92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4" r:id="rId2"/>
    <p:sldLayoutId id="2147483865" r:id="rId3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40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aseline="0">
          <a:solidFill>
            <a:schemeClr val="tx1"/>
          </a:solidFill>
          <a:effectLst/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effectLst/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aseline="0">
          <a:solidFill>
            <a:schemeClr val="tx1"/>
          </a:solidFill>
          <a:effectLst/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aseline="0">
          <a:solidFill>
            <a:schemeClr val="tx1"/>
          </a:solidFill>
          <a:effectLst/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4.jpeg"/><Relationship Id="rId7" Type="http://schemas.openxmlformats.org/officeDocument/2006/relationships/hyperlink" Target="../../../../../../betoffice01/Global_Navigation/Briefings_&amp;_Org_Charts/Division_and_Office_Briefings/PVM/PVM_Overview/US55141_01_Batumi_22AUG.pdf" TargetMode="Externa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670675" y="152400"/>
            <a:ext cx="232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UNCLASSIFIED</a:t>
            </a:r>
            <a:endParaRPr lang="en-US" sz="1200" b="1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7000" y="6597134"/>
            <a:ext cx="307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09800" y="1762972"/>
            <a:ext cx="7094220" cy="166602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5379A0"/>
                </a:solidFill>
                <a:effectLst/>
                <a:uLnTx/>
                <a:uFillTx/>
                <a:latin typeface="Helvetica LT Std" pitchFamily="34" charset="0"/>
                <a:ea typeface="+mj-ea"/>
                <a:cs typeface="+mj-cs"/>
              </a:rPr>
              <a:t>Haiti / US Internship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379A0"/>
                </a:solidFill>
                <a:effectLst/>
                <a:uLnTx/>
                <a:uFillTx/>
                <a:latin typeface="Helvetica LT Std" pitchFamily="34" charset="0"/>
                <a:ea typeface="+mj-ea"/>
                <a:cs typeface="+mj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379A0"/>
                </a:solidFill>
                <a:effectLst/>
                <a:uLnTx/>
                <a:uFillTx/>
                <a:latin typeface="Helvetica LT Std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379A0"/>
                </a:solidFill>
                <a:effectLst/>
                <a:uLnTx/>
                <a:uFillTx/>
                <a:latin typeface="Helvetica LT Std" pitchFamily="34" charset="0"/>
                <a:ea typeface="+mj-ea"/>
                <a:cs typeface="+mj-cs"/>
              </a:rPr>
              <a:t>Jim Rogers</a:t>
            </a:r>
          </a:p>
          <a:p>
            <a:pPr lvl="0">
              <a:defRPr/>
            </a:pPr>
            <a:r>
              <a:rPr lang="en-US" kern="0" noProof="0" dirty="0" smtClean="0">
                <a:solidFill>
                  <a:srgbClr val="5379A0"/>
                </a:solidFill>
                <a:latin typeface="Helvetica LT Std" pitchFamily="34" charset="0"/>
                <a:ea typeface="+mj-ea"/>
                <a:cs typeface="+mj-cs"/>
              </a:rPr>
              <a:t>Technical Executive</a:t>
            </a:r>
          </a:p>
          <a:p>
            <a:pPr marL="0" lvl="3">
              <a:defRPr/>
            </a:pPr>
            <a:r>
              <a:rPr lang="en-US" dirty="0" smtClean="0">
                <a:solidFill>
                  <a:srgbClr val="5379A0"/>
                </a:solidFill>
                <a:latin typeface="Helvetica LT Std"/>
              </a:rPr>
              <a:t>NGA Maritime </a:t>
            </a:r>
            <a:r>
              <a:rPr lang="en-US" dirty="0" smtClean="0">
                <a:solidFill>
                  <a:srgbClr val="5379A0"/>
                </a:solidFill>
                <a:latin typeface="Helvetica LT Std"/>
              </a:rPr>
              <a:t>Safety Office</a:t>
            </a:r>
          </a:p>
          <a:p>
            <a:pPr marL="0" lvl="3">
              <a:defRPr/>
            </a:pPr>
            <a:r>
              <a:rPr lang="en-US" dirty="0" smtClean="0">
                <a:solidFill>
                  <a:srgbClr val="5379A0"/>
                </a:solidFill>
                <a:latin typeface="Helvetica LT Std"/>
              </a:rPr>
              <a:t>07 DEC 2015</a:t>
            </a:r>
            <a:endParaRPr lang="en-US" dirty="0" smtClean="0">
              <a:solidFill>
                <a:srgbClr val="5379A0"/>
              </a:solidFill>
              <a:latin typeface="Helvetica LT Std"/>
            </a:endParaRPr>
          </a:p>
          <a:p>
            <a:pPr marL="0" lvl="3">
              <a:defRPr/>
            </a:pPr>
            <a:endParaRPr lang="en-US" dirty="0" smtClean="0">
              <a:solidFill>
                <a:srgbClr val="5379A0"/>
              </a:solidFill>
              <a:latin typeface="Helvetica LT Std"/>
            </a:endParaRPr>
          </a:p>
          <a:p>
            <a:pPr lvl="0">
              <a:defRPr/>
            </a:pPr>
            <a:endParaRPr lang="en-US" kern="0" noProof="0" dirty="0" smtClean="0">
              <a:solidFill>
                <a:srgbClr val="5379A0"/>
              </a:solidFill>
              <a:latin typeface="Helvetica LT Std" pitchFamily="34" charset="0"/>
              <a:ea typeface="+mj-ea"/>
              <a:cs typeface="+mj-cs"/>
            </a:endParaRPr>
          </a:p>
          <a:p>
            <a:pPr lvl="0"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379A0"/>
              </a:solidFill>
              <a:effectLst/>
              <a:uLnTx/>
              <a:uFillTx/>
              <a:latin typeface="Helvetica LT Std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733800"/>
            <a:ext cx="1304544" cy="1255776"/>
          </a:xfrm>
          <a:prstGeom prst="rect">
            <a:avLst/>
          </a:prstGeom>
        </p:spPr>
      </p:pic>
      <p:pic>
        <p:nvPicPr>
          <p:cNvPr id="3074" name="Picture 2" descr="u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12668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Flag of Hait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05224"/>
            <a:ext cx="1343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3719" y="6539696"/>
            <a:ext cx="232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/>
              <a:t>UNCLASSIFIED</a:t>
            </a:r>
            <a:endParaRPr lang="en-US" sz="12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34200" y="424934"/>
            <a:ext cx="2082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3719" y="1828798"/>
            <a:ext cx="3894882" cy="4346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MSI Discussion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Visit with CAPT Brian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Connon</a:t>
            </a: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/ John Lowell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SEMANAH / NOAA / NGA / CNMOC Meeting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28650"/>
            <a:ext cx="8229600" cy="1143000"/>
          </a:xfrm>
          <a:noFill/>
        </p:spPr>
        <p:txBody>
          <a:bodyPr/>
          <a:lstStyle/>
          <a:p>
            <a:r>
              <a:rPr lang="en-US" sz="3200" dirty="0" smtClean="0"/>
              <a:t>Haiti / US Internship NGA Visit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02428"/>
            <a:ext cx="5257800" cy="3755572"/>
          </a:xfrm>
          <a:prstGeom prst="rect">
            <a:avLst/>
          </a:prstGeom>
        </p:spPr>
      </p:pic>
      <p:pic>
        <p:nvPicPr>
          <p:cNvPr id="18" name="Picture 6" descr="C:\Documents and Settings\dominike\Desktop\wwnws_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1447799"/>
            <a:ext cx="2501900" cy="1893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96418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3719" y="6539696"/>
            <a:ext cx="232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/>
              <a:t>UNCLASSIFIED</a:t>
            </a:r>
            <a:endParaRPr lang="en-US" sz="12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34200" y="424934"/>
            <a:ext cx="2082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28650"/>
            <a:ext cx="8229600" cy="1143000"/>
          </a:xfrm>
          <a:noFill/>
        </p:spPr>
        <p:txBody>
          <a:bodyPr/>
          <a:lstStyle/>
          <a:p>
            <a:r>
              <a:rPr lang="en-US" sz="3200" dirty="0" smtClean="0"/>
              <a:t>Haiti / US Internship NGA Visit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580681" cy="3271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73" y="3638838"/>
            <a:ext cx="4506827" cy="32191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3271482" cy="23367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81" y="4319468"/>
            <a:ext cx="3366852" cy="24048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901139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70675" y="152400"/>
            <a:ext cx="232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UNCLASSIFIED</a:t>
            </a:r>
            <a:endParaRPr lang="en-US" sz="1200" b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7000" y="6597134"/>
            <a:ext cx="307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UNCLASSIFIED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3719" y="6539696"/>
            <a:ext cx="232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/>
              <a:t>UNCLASSIFIED</a:t>
            </a:r>
            <a:endParaRPr lang="en-US" sz="12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34200" y="424934"/>
            <a:ext cx="2082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600200"/>
            <a:ext cx="8686800" cy="434657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Service Maritime et de Navigation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d’Haiti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(SEMANAH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National Oceanic and Atmospheric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Administration 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NOAA) –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Office of Coast Survey (OCS)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National Geospatial-Intelligence Agency (NGA) – Maritime Safety Office (MSO)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Commander, Naval Meteorology and Oceanography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Command 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CNMOC)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28650"/>
            <a:ext cx="8229600" cy="1143000"/>
          </a:xfrm>
          <a:noFill/>
        </p:spPr>
        <p:txBody>
          <a:bodyPr/>
          <a:lstStyle/>
          <a:p>
            <a:r>
              <a:rPr lang="en-US" sz="3200" dirty="0" smtClean="0"/>
              <a:t>Haiti / US Internship Partners</a:t>
            </a:r>
            <a:endParaRPr lang="en-US" sz="3200" dirty="0"/>
          </a:p>
        </p:txBody>
      </p:sp>
      <p:grpSp>
        <p:nvGrpSpPr>
          <p:cNvPr id="2" name="Group 179"/>
          <p:cNvGrpSpPr>
            <a:grpSpLocks/>
          </p:cNvGrpSpPr>
          <p:nvPr/>
        </p:nvGrpSpPr>
        <p:grpSpPr bwMode="auto">
          <a:xfrm>
            <a:off x="3434506" y="5479154"/>
            <a:ext cx="3368675" cy="1168400"/>
            <a:chOff x="0" y="0"/>
            <a:chExt cx="3370521" cy="1169581"/>
          </a:xfrm>
        </p:grpSpPr>
        <p:pic>
          <p:nvPicPr>
            <p:cNvPr id="178" name="Picture 1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940" y="85060"/>
              <a:ext cx="1169581" cy="103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16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32"/>
            <a:stretch>
              <a:fillRect/>
            </a:stretch>
          </p:blipFill>
          <p:spPr bwMode="auto">
            <a:xfrm>
              <a:off x="0" y="0"/>
              <a:ext cx="2200940" cy="116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588836"/>
            <a:ext cx="1043193" cy="10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418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3719" y="6539696"/>
            <a:ext cx="232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/>
              <a:t>UNCLASSIFIED</a:t>
            </a:r>
            <a:endParaRPr lang="en-US" sz="12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34200" y="424934"/>
            <a:ext cx="2082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28650"/>
            <a:ext cx="8229600" cy="1143000"/>
          </a:xfrm>
          <a:noFill/>
        </p:spPr>
        <p:txBody>
          <a:bodyPr/>
          <a:lstStyle/>
          <a:p>
            <a:r>
              <a:rPr lang="en-US" sz="3200" dirty="0" smtClean="0"/>
              <a:t>Haiti / US Internship Locations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372475" cy="459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864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3719" y="6539696"/>
            <a:ext cx="232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/>
              <a:t>UNCLASSIFIED</a:t>
            </a:r>
            <a:endParaRPr lang="en-US" sz="12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34200" y="424934"/>
            <a:ext cx="2082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600200"/>
            <a:ext cx="8686800" cy="4346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 OCT 2015 – Arrive in the US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Solomons</a:t>
            </a: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MD)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13-16 OCT 2015 – NOAA Bay Hydro II Vessel Orientation / Equipment Familiarization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19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OCT 2015 – Bay Hydro II transits to Philadelphia, PA for Survey Operations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20-22</a:t>
            </a: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OCT 2015 – Bay Hydro II Survey Operations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23 OCT 2015 – Bay Hydro II transits back to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Solomons</a:t>
            </a: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MD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26-29 OCT 2015 – Data Processing / Analysis / Survey Report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28650"/>
            <a:ext cx="8229600" cy="1143000"/>
          </a:xfrm>
          <a:noFill/>
        </p:spPr>
        <p:txBody>
          <a:bodyPr/>
          <a:lstStyle/>
          <a:p>
            <a:r>
              <a:rPr lang="en-US" sz="3200" dirty="0" smtClean="0"/>
              <a:t>Haiti / US Internship Timeline</a:t>
            </a:r>
            <a:endParaRPr lang="en-US" sz="32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3719" y="6539696"/>
            <a:ext cx="232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/>
              <a:t>UNCLASSIFIED</a:t>
            </a:r>
            <a:endParaRPr lang="en-US" sz="12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34200" y="424934"/>
            <a:ext cx="2082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524000"/>
            <a:ext cx="8686800" cy="4346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 OCT 2015 – Depart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Solomons</a:t>
            </a: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MD for Washington, DC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02-03 NOV 2015 – Visit NOAA’s Office of Coast Survey - Survey data processing / Quality Control / Marine Chart Division visit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04 NOV 2015 – NGA Maritime Safety Office Visit – Pubs / Bathy / NTM’s / SNC / DNC / ENC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05 NOV 2015 – WWNWS Visit / MSI Discussion / Visit with CAPT Brian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Connon</a:t>
            </a: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/ John Lowell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06 NOV 2015 – Meetings with CNMOC / NOAA / NGA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28650"/>
            <a:ext cx="8229600" cy="1143000"/>
          </a:xfrm>
          <a:noFill/>
        </p:spPr>
        <p:txBody>
          <a:bodyPr/>
          <a:lstStyle/>
          <a:p>
            <a:r>
              <a:rPr lang="en-US" sz="3200" dirty="0" smtClean="0"/>
              <a:t>Haiti / US Internship Timeline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152148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3719" y="6539696"/>
            <a:ext cx="232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/>
              <a:t>UNCLASSIFIED</a:t>
            </a:r>
            <a:endParaRPr lang="en-US" sz="12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34200" y="424934"/>
            <a:ext cx="2082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28650"/>
            <a:ext cx="8229600" cy="1143000"/>
          </a:xfrm>
          <a:noFill/>
        </p:spPr>
        <p:txBody>
          <a:bodyPr/>
          <a:lstStyle/>
          <a:p>
            <a:r>
              <a:rPr lang="en-US" sz="3200" dirty="0" smtClean="0"/>
              <a:t>Haiti / US Internship Survey Area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398"/>
            <a:ext cx="6629400" cy="4553999"/>
          </a:xfrm>
          <a:prstGeom prst="rect">
            <a:avLst/>
          </a:prstGeom>
        </p:spPr>
      </p:pic>
      <p:pic>
        <p:nvPicPr>
          <p:cNvPr id="7" name="Picture 12" descr="survey-vess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00800" y="4679662"/>
            <a:ext cx="2557107" cy="20447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78855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3719" y="6539696"/>
            <a:ext cx="232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/>
              <a:t>UNCLASSIFIED</a:t>
            </a:r>
            <a:endParaRPr lang="en-US" sz="12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34200" y="424934"/>
            <a:ext cx="2082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3719" y="1828798"/>
            <a:ext cx="4335630" cy="4346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Orientation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Equipment Familiarization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Hydrographic Survey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Data Processing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Analysis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Hydrographic Survey Report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28650"/>
            <a:ext cx="8229600" cy="1143000"/>
          </a:xfrm>
          <a:noFill/>
        </p:spPr>
        <p:txBody>
          <a:bodyPr/>
          <a:lstStyle/>
          <a:p>
            <a:r>
              <a:rPr lang="en-US" sz="3200" dirty="0" smtClean="0"/>
              <a:t>Haiti / US Internship Survey Activities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67" y="2133599"/>
            <a:ext cx="4982633" cy="3736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236689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3719" y="6539696"/>
            <a:ext cx="232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/>
              <a:t>UNCLASSIFIED</a:t>
            </a:r>
            <a:endParaRPr lang="en-US" sz="12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34200" y="424934"/>
            <a:ext cx="2082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3718" y="1828798"/>
            <a:ext cx="8771681" cy="4346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Hydrographic Surveys Division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Final Processing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Quality Control / Quality Assurance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Marine Chart Division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Updating Charts with new Surveys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28650"/>
            <a:ext cx="8229600" cy="1143000"/>
          </a:xfrm>
          <a:noFill/>
        </p:spPr>
        <p:txBody>
          <a:bodyPr/>
          <a:lstStyle/>
          <a:p>
            <a:r>
              <a:rPr lang="en-US" sz="3200" dirty="0" smtClean="0"/>
              <a:t>Haiti / US Internship NOAA Visit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981448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3719" y="6539696"/>
            <a:ext cx="232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/>
              <a:t>UNCLASSIFIED</a:t>
            </a:r>
            <a:endParaRPr lang="en-US" sz="12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34200" y="424934"/>
            <a:ext cx="2082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3718" y="1828798"/>
            <a:ext cx="5799881" cy="4346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Publications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Maritime Source Assessment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Bathymetry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Notice to Mariners (NTM)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Standard Nautical Charts (SNC)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Digital Nautical Charts (DNC)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Electronic Nautical Charts (ENC)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World Wide Navigational Warning Service (WWNWS)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28650"/>
            <a:ext cx="8229600" cy="1143000"/>
          </a:xfrm>
          <a:noFill/>
        </p:spPr>
        <p:txBody>
          <a:bodyPr/>
          <a:lstStyle/>
          <a:p>
            <a:r>
              <a:rPr lang="en-US" sz="3200" dirty="0" smtClean="0"/>
              <a:t>Haiti / US Internship NGA Visit</a:t>
            </a:r>
            <a:endParaRPr lang="en-US" sz="3200" dirty="0"/>
          </a:p>
        </p:txBody>
      </p:sp>
      <p:pic>
        <p:nvPicPr>
          <p:cNvPr id="13" name="Picture 12" descr="TU295_thumbnail.jpg"/>
          <p:cNvPicPr>
            <a:picLocks noChangeAspect="1"/>
          </p:cNvPicPr>
          <p:nvPr/>
        </p:nvPicPr>
        <p:blipFill>
          <a:blip r:embed="rId3" cstate="print">
            <a:lum bright="-11000" contrast="-32000"/>
          </a:blip>
          <a:srcRect/>
          <a:stretch>
            <a:fillRect/>
          </a:stretch>
        </p:blipFill>
        <p:spPr bwMode="auto">
          <a:xfrm>
            <a:off x="5680216" y="1527829"/>
            <a:ext cx="2667000" cy="1881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6531910" y="2754139"/>
            <a:ext cx="2478088" cy="1952625"/>
            <a:chOff x="4199" y="396"/>
            <a:chExt cx="1561" cy="1230"/>
          </a:xfrm>
        </p:grpSpPr>
        <p:pic>
          <p:nvPicPr>
            <p:cNvPr id="8" name="Picture 8" descr="chilentm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5060" y="681"/>
              <a:ext cx="700" cy="94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4199" y="396"/>
              <a:ext cx="1090" cy="1184"/>
              <a:chOff x="4199" y="396"/>
              <a:chExt cx="1090" cy="1184"/>
            </a:xfrm>
          </p:grpSpPr>
          <p:pic>
            <p:nvPicPr>
              <p:cNvPr id="10" name="Picture 10" descr="argentinantm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12000" contrast="24000"/>
              </a:blip>
              <a:srcRect/>
              <a:stretch>
                <a:fillRect/>
              </a:stretch>
            </p:blipFill>
            <p:spPr bwMode="auto">
              <a:xfrm>
                <a:off x="4603" y="582"/>
                <a:ext cx="686" cy="99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11" name="Picture 11" descr="ecuadorntm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12000" contrast="24000"/>
              </a:blip>
              <a:srcRect/>
              <a:stretch>
                <a:fillRect/>
              </a:stretch>
            </p:blipFill>
            <p:spPr bwMode="auto">
              <a:xfrm>
                <a:off x="4199" y="396"/>
                <a:ext cx="649" cy="88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14" name="Picture 10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4968161"/>
            <a:ext cx="3047999" cy="1847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5" descr="NTM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1510" y="3897139"/>
            <a:ext cx="990600" cy="131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1" descr="h1048276-F3"/>
          <p:cNvPicPr>
            <a:picLocks noChangeAspect="1" noChangeArrowheads="1"/>
          </p:cNvPicPr>
          <p:nvPr/>
        </p:nvPicPr>
        <p:blipFill>
          <a:blip r:embed="rId10" cstate="print"/>
          <a:srcRect l="4688" t="16251" r="20625" b="12500"/>
          <a:stretch>
            <a:fillRect/>
          </a:stretch>
        </p:blipFill>
        <p:spPr bwMode="auto">
          <a:xfrm>
            <a:off x="5122532" y="5724236"/>
            <a:ext cx="1870711" cy="1133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3" descr="C:\Documents and Settings\dominike\Desktop\History Booth\High Res Maritime Booth Pics\Pub14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79" y="1020740"/>
            <a:ext cx="1017588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Bowditch20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29" y="2235026"/>
            <a:ext cx="12255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5753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New_gray_version">
  <a:themeElements>
    <a:clrScheme name="New_gray_versio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New_gray_vers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75A1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75A1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Arial" charset="0"/>
          </a:defRPr>
        </a:defPPr>
      </a:lstStyle>
    </a:lnDef>
  </a:objectDefaults>
  <a:extraClrSchemeLst>
    <a:extraClrScheme>
      <a:clrScheme name="New_gray_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gray_vers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gray_vers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gray_vers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gray_vers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gray_vers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gray_vers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gray_vers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gray_vers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gray_vers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gray_vers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gray_vers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gray_vers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gray_vers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11583</TotalTime>
  <Words>495</Words>
  <Application>Microsoft Office PowerPoint</Application>
  <PresentationFormat>On-screen Show (4:3)</PresentationFormat>
  <Paragraphs>111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2_New_gray_version</vt:lpstr>
      <vt:lpstr>PowerPoint Presentation</vt:lpstr>
      <vt:lpstr>Haiti / US Internship Partners</vt:lpstr>
      <vt:lpstr>Haiti / US Internship Locations</vt:lpstr>
      <vt:lpstr>Haiti / US Internship Timeline</vt:lpstr>
      <vt:lpstr>Haiti / US Internship Timeline</vt:lpstr>
      <vt:lpstr>Haiti / US Internship Survey Area</vt:lpstr>
      <vt:lpstr>Haiti / US Internship Survey Activities</vt:lpstr>
      <vt:lpstr>Haiti / US Internship NOAA Visit</vt:lpstr>
      <vt:lpstr>Haiti / US Internship NGA Visit</vt:lpstr>
      <vt:lpstr>Haiti / US Internship NGA Visit</vt:lpstr>
      <vt:lpstr>Haiti / US Internship NGA Visit</vt:lpstr>
      <vt:lpstr>PowerPoint Presentation</vt:lpstr>
    </vt:vector>
  </TitlesOfParts>
  <Company>NGA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NGA</dc:creator>
  <cp:lastModifiedBy>Jim_Rogers_Jr2</cp:lastModifiedBy>
  <cp:revision>795</cp:revision>
  <dcterms:created xsi:type="dcterms:W3CDTF">2008-02-20T17:42:20Z</dcterms:created>
  <dcterms:modified xsi:type="dcterms:W3CDTF">2015-11-28T16:02:42Z</dcterms:modified>
</cp:coreProperties>
</file>