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16" r:id="rId2"/>
    <p:sldMasterId id="2147483714" r:id="rId3"/>
  </p:sldMasterIdLst>
  <p:notesMasterIdLst>
    <p:notesMasterId r:id="rId12"/>
  </p:notesMasterIdLst>
  <p:sldIdLst>
    <p:sldId id="258" r:id="rId4"/>
    <p:sldId id="308" r:id="rId5"/>
    <p:sldId id="309" r:id="rId6"/>
    <p:sldId id="310" r:id="rId7"/>
    <p:sldId id="312" r:id="rId8"/>
    <p:sldId id="311" r:id="rId9"/>
    <p:sldId id="314" r:id="rId10"/>
    <p:sldId id="313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9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9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9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9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9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9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9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9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9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00"/>
    <a:srgbClr val="000000"/>
    <a:srgbClr val="1306BA"/>
    <a:srgbClr val="09315B"/>
    <a:srgbClr val="00163B"/>
    <a:srgbClr val="FFFFFF"/>
    <a:srgbClr val="C8D1D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7" autoAdjust="0"/>
    <p:restoredTop sz="97079" autoAdjust="0"/>
  </p:normalViewPr>
  <p:slideViewPr>
    <p:cSldViewPr>
      <p:cViewPr varScale="1">
        <p:scale>
          <a:sx n="109" d="100"/>
          <a:sy n="109" d="100"/>
        </p:scale>
        <p:origin x="-17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>
              <a:defRPr/>
            </a:pPr>
            <a:fld id="{2AB4E720-6871-47F9-BD94-8E0D5C725F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6008688"/>
            <a:ext cx="9144000" cy="863600"/>
          </a:xfrm>
          <a:prstGeom prst="rect">
            <a:avLst/>
          </a:prstGeom>
          <a:solidFill>
            <a:srgbClr val="09315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ea typeface="ＭＳ Ｐゴシック" charset="-128"/>
            </a:endParaRPr>
          </a:p>
        </p:txBody>
      </p:sp>
      <p:pic>
        <p:nvPicPr>
          <p:cNvPr id="3" name="Picture 4" descr="UKHO_RGB_AW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549275"/>
            <a:ext cx="31210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2122488" y="2565400"/>
            <a:ext cx="665797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US"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Main heading at Arial 40pt</a:t>
            </a: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2122488" y="3286125"/>
            <a:ext cx="665797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25000"/>
              </a:lnSpc>
              <a:spcBef>
                <a:spcPct val="20000"/>
              </a:spcBef>
              <a:buClr>
                <a:srgbClr val="C8D1D5"/>
              </a:buClr>
              <a:buFont typeface="Wingdings" pitchFamily="2" charset="2"/>
              <a:buNone/>
              <a:defRPr/>
            </a:pPr>
            <a:r>
              <a:rPr lang="en-US"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Sub heading at Arial 32pt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395288" y="6237288"/>
            <a:ext cx="84248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 anchor="b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1800">
                <a:latin typeface="Arial" pitchFamily="34" charset="0"/>
                <a:ea typeface="ＭＳ Ｐゴシック" pitchFamily="34" charset="-128"/>
              </a:rPr>
              <a:t>Department Name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1463" y="414338"/>
            <a:ext cx="2054225" cy="6110287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4338"/>
            <a:ext cx="6011863" cy="6110287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AD750-0347-4786-8FD8-12ED37906F53}" type="datetimeFigureOut">
              <a:rPr lang="en-GB"/>
              <a:pPr>
                <a:defRPr/>
              </a:pPr>
              <a:t>10/12/2015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9A3CA-E8F2-4025-8549-FC8DA95456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91F51-CBBF-471F-860B-911C48F0DE71}" type="datetimeFigureOut">
              <a:rPr lang="en-GB"/>
              <a:pPr>
                <a:defRPr/>
              </a:pPr>
              <a:t>10/12/2015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EDE56-B32C-410A-BECF-B31F1E25B0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D4452-33FC-41AD-AB44-537416CAFD63}" type="datetimeFigureOut">
              <a:rPr lang="en-GB"/>
              <a:pPr>
                <a:defRPr/>
              </a:pPr>
              <a:t>10/12/2015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C5740-8C31-4310-843D-0D34786324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FE772-4AEA-43CF-AEAE-6267C7210B30}" type="datetimeFigureOut">
              <a:rPr lang="en-GB"/>
              <a:pPr>
                <a:defRPr/>
              </a:pPr>
              <a:t>10/12/2015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13FD0-BBAA-4C91-9EBE-AE5B79313E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6CF39-3078-4C6A-93A7-1AC8E6800AB4}" type="datetimeFigureOut">
              <a:rPr lang="en-GB"/>
              <a:pPr>
                <a:defRPr/>
              </a:pPr>
              <a:t>10/12/2015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114D0-D13E-4E28-933B-4DEB3C5C1F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09B78-B4F7-47BA-BFA7-556D7EF299CF}" type="datetimeFigureOut">
              <a:rPr lang="en-GB"/>
              <a:pPr>
                <a:defRPr/>
              </a:pPr>
              <a:t>10/12/2015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1DF95-A391-4904-844F-49EBACA05A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6008688"/>
            <a:ext cx="9144000" cy="863600"/>
          </a:xfrm>
          <a:prstGeom prst="rect">
            <a:avLst/>
          </a:prstGeom>
          <a:solidFill>
            <a:srgbClr val="09315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ea typeface="ＭＳ Ｐゴシック" charset="-128"/>
            </a:endParaRPr>
          </a:p>
        </p:txBody>
      </p:sp>
      <p:pic>
        <p:nvPicPr>
          <p:cNvPr id="5" name="Picture 4" descr="UKHO_RGB_AW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549275"/>
            <a:ext cx="31210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6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22488" y="2565400"/>
            <a:ext cx="6657975" cy="719138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2488" y="3286125"/>
            <a:ext cx="6657975" cy="719138"/>
          </a:xfrm>
        </p:spPr>
        <p:txBody>
          <a:bodyPr/>
          <a:lstStyle>
            <a:lvl1pPr marL="0" indent="0">
              <a:buFont typeface="Wingdings" charset="0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59D6F-E4E1-4DCC-AACA-7DC9DF50FA5A}" type="datetimeFigureOut">
              <a:rPr lang="en-GB"/>
              <a:pPr>
                <a:defRPr/>
              </a:pPr>
              <a:t>10/12/2015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22A4B-72D4-4D29-8EB0-E7072D0384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B4702-4A9A-47D9-8891-EAE67E8892BB}" type="datetimeFigureOut">
              <a:rPr lang="en-GB"/>
              <a:pPr>
                <a:defRPr/>
              </a:pPr>
              <a:t>10/12/2015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F0052-839F-400F-BAF4-494DCAE709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46159-DDDB-45BD-A534-C8761B7D60B1}" type="datetimeFigureOut">
              <a:rPr lang="en-GB"/>
              <a:pPr>
                <a:defRPr/>
              </a:pPr>
              <a:t>10/12/2015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E2CFE-9DF1-40DD-8482-7BE1142EDB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46EDD-845B-41AF-B049-17AF12A66CAB}" type="datetimeFigureOut">
              <a:rPr lang="en-GB"/>
              <a:pPr>
                <a:defRPr/>
              </a:pPr>
              <a:t>10/12/2015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F6759-A891-46A6-9CF1-DFD0BB88FB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56328-665B-4665-B5D4-81CCF4864808}" type="datetimeFigureOut">
              <a:rPr lang="en-GB"/>
              <a:pPr>
                <a:defRPr/>
              </a:pPr>
              <a:t>10/12/2015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47415-A1DB-4244-BBB8-ABDACC13D4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225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557338"/>
            <a:ext cx="4033838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UKHO_RGB_AW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04813"/>
            <a:ext cx="1728788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468313" y="1484313"/>
            <a:ext cx="820737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0" hangingPunct="0">
              <a:lnSpc>
                <a:spcPct val="125000"/>
              </a:lnSpc>
              <a:spcBef>
                <a:spcPct val="20000"/>
              </a:spcBef>
              <a:buClr>
                <a:srgbClr val="E3DEED"/>
              </a:buClr>
              <a:buFont typeface="Wingdings" pitchFamily="2" charset="2"/>
              <a:buChar char="n"/>
              <a:defRPr/>
            </a:pPr>
            <a:r>
              <a:rPr lang="en-US"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Sub heading at Arial 32pt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1463" y="333375"/>
            <a:ext cx="2054225" cy="6191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11863" cy="6191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225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557338"/>
            <a:ext cx="4033838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14338"/>
            <a:ext cx="8207375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18488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MS PGothic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MS PGothic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MS PGothic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MS PGothic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447675" indent="-447675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C8D1D5"/>
        </a:buClr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312738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C8D1D5"/>
        </a:buClr>
        <a:buFont typeface="Arial" charset="0"/>
        <a:buChar char="●"/>
        <a:defRPr sz="2000">
          <a:solidFill>
            <a:schemeClr val="tx1"/>
          </a:solidFill>
          <a:latin typeface="+mn-lt"/>
          <a:ea typeface="Arial" charset="0"/>
          <a:cs typeface="+mn-cs"/>
        </a:defRPr>
      </a:lvl2pPr>
      <a:lvl3pPr marL="952500" indent="-188913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chemeClr val="tx1"/>
        </a:buClr>
        <a:buFont typeface="Courier New" pitchFamily="49" charset="0"/>
        <a:buChar char="­"/>
        <a:defRPr>
          <a:solidFill>
            <a:schemeClr val="tx1"/>
          </a:solidFill>
          <a:latin typeface="+mn-lt"/>
          <a:ea typeface="Arial" charset="0"/>
          <a:cs typeface="+mn-cs"/>
        </a:defRPr>
      </a:lvl3pPr>
      <a:lvl4pPr marL="1652588" indent="-2286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Arial" charset="0"/>
        <a:buChar char="●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60575" indent="-2286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7775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4975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32175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9375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F2EAE036-FAD7-47D7-8758-001E6053657F}" type="datetimeFigureOut">
              <a:rPr lang="en-GB"/>
              <a:pPr>
                <a:defRPr/>
              </a:pPr>
              <a:t>10/12/2015</a:t>
            </a:fld>
            <a:endParaRPr lang="en-GB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55347A71-C0E0-4E2B-9476-138F3F9858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UKHO_RGB_AW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39750" y="404813"/>
            <a:ext cx="1728788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1413" y="333375"/>
            <a:ext cx="6264275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18488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26629" name="Rectangle 5"/>
          <p:cNvSpPr>
            <a:spLocks noChangeAspect="1"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09315B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bIns="0" anchor="ctr"/>
          <a:lstStyle/>
          <a:p>
            <a:pPr>
              <a:defRPr/>
            </a:pPr>
            <a:endParaRPr lang="en-GB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9pPr>
    </p:titleStyle>
    <p:bodyStyle>
      <a:lvl1pPr marL="447675" indent="-447675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85A4D1"/>
        </a:buClr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312738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85A4D1"/>
        </a:buClr>
        <a:buFont typeface="Arial" charset="0"/>
        <a:buChar char="●"/>
        <a:defRPr sz="2000">
          <a:solidFill>
            <a:schemeClr val="tx1"/>
          </a:solidFill>
          <a:latin typeface="+mn-lt"/>
          <a:ea typeface="Arial" pitchFamily="34" charset="0"/>
          <a:cs typeface="+mn-cs"/>
        </a:defRPr>
      </a:lvl2pPr>
      <a:lvl3pPr marL="952500" indent="-188913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85A4D1"/>
        </a:buClr>
        <a:buFont typeface="Courier New" pitchFamily="49" charset="0"/>
        <a:buChar char="­"/>
        <a:defRPr>
          <a:solidFill>
            <a:schemeClr val="tx1"/>
          </a:solidFill>
          <a:latin typeface="+mn-lt"/>
          <a:ea typeface="Arial" pitchFamily="34" charset="0"/>
          <a:cs typeface="+mn-cs"/>
        </a:defRPr>
      </a:lvl3pPr>
      <a:lvl4pPr marL="1652588" indent="-2286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Arial" charset="0"/>
        <a:buChar char="●"/>
        <a:defRPr sz="2000">
          <a:solidFill>
            <a:schemeClr val="tx1"/>
          </a:solidFill>
          <a:latin typeface="+mn-lt"/>
          <a:ea typeface="Arial" pitchFamily="34" charset="0"/>
          <a:cs typeface="+mn-cs"/>
        </a:defRPr>
      </a:lvl4pPr>
      <a:lvl5pPr marL="2060575" indent="-2286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Arial" pitchFamily="34" charset="0"/>
          <a:cs typeface="+mn-cs"/>
        </a:defRPr>
      </a:lvl5pPr>
      <a:lvl6pPr marL="2517775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Arial" pitchFamily="34" charset="0"/>
          <a:cs typeface="+mn-cs"/>
        </a:defRPr>
      </a:lvl6pPr>
      <a:lvl7pPr marL="2974975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Arial" pitchFamily="34" charset="0"/>
          <a:cs typeface="+mn-cs"/>
        </a:defRPr>
      </a:lvl7pPr>
      <a:lvl8pPr marL="3432175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Arial" pitchFamily="34" charset="0"/>
          <a:cs typeface="+mn-cs"/>
        </a:defRPr>
      </a:lvl8pPr>
      <a:lvl9pPr marL="3889375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Arial" pitchFamily="34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00113" y="4076700"/>
            <a:ext cx="7920037" cy="719138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Report to the 16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MACHC from the 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 Risk Assessment Meeting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717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941888"/>
            <a:ext cx="8532812" cy="7191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Sam Harper – UKHO International Hydrographic Projects Manager</a:t>
            </a:r>
          </a:p>
        </p:txBody>
      </p:sp>
      <p:sp>
        <p:nvSpPr>
          <p:cNvPr id="7172" name="Text Box 14"/>
          <p:cNvSpPr txBox="1">
            <a:spLocks noChangeArrowheads="1"/>
          </p:cNvSpPr>
          <p:nvPr/>
        </p:nvSpPr>
        <p:spPr bwMode="auto">
          <a:xfrm>
            <a:off x="395288" y="6237288"/>
            <a:ext cx="84248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 anchor="b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800" dirty="0"/>
              <a:t>UKHO </a:t>
            </a:r>
            <a:r>
              <a:rPr lang="en-GB" sz="1800" dirty="0" smtClean="0"/>
              <a:t>– External Engagement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25513" y="1557338"/>
            <a:ext cx="7750943" cy="4176712"/>
          </a:xfrm>
        </p:spPr>
        <p:txBody>
          <a:bodyPr/>
          <a:lstStyle/>
          <a:p>
            <a:pPr marL="0" indent="0" eaLnBrk="1" hangingPunct="1"/>
            <a:r>
              <a:rPr lang="en-US" sz="1900" b="0" dirty="0" smtClean="0"/>
              <a:t> At MACHC 15, </a:t>
            </a:r>
            <a:r>
              <a:rPr lang="en-US" sz="1900" b="0" smtClean="0"/>
              <a:t>action </a:t>
            </a:r>
            <a:r>
              <a:rPr lang="en-US" sz="1900" b="0" smtClean="0"/>
              <a:t>7.2.1 </a:t>
            </a:r>
            <a:r>
              <a:rPr lang="en-US" sz="1900" b="0" dirty="0" smtClean="0"/>
              <a:t>placed </a:t>
            </a:r>
            <a:r>
              <a:rPr lang="en-US" sz="1900" b="0" dirty="0" smtClean="0"/>
              <a:t>upon UK to:</a:t>
            </a:r>
          </a:p>
          <a:p>
            <a:pPr marL="314325" lvl="1" indent="0" eaLnBrk="1" hangingPunct="1"/>
            <a:r>
              <a:rPr lang="en-US" sz="1500" b="0" dirty="0" smtClean="0"/>
              <a:t> Form a correspondence group </a:t>
            </a:r>
            <a:r>
              <a:rPr lang="en-US" sz="1500" b="0" dirty="0" smtClean="0"/>
              <a:t>in order to develop a risk assessment tool</a:t>
            </a:r>
            <a:endParaRPr lang="en-US" sz="1500" b="0" dirty="0" smtClean="0"/>
          </a:p>
          <a:p>
            <a:pPr marL="314325" lvl="1" indent="0" eaLnBrk="1" hangingPunct="1">
              <a:buNone/>
            </a:pPr>
            <a:endParaRPr lang="en-US" sz="1500" dirty="0" smtClean="0"/>
          </a:p>
          <a:p>
            <a:pPr marL="0" indent="0" eaLnBrk="1" hangingPunct="1"/>
            <a:r>
              <a:rPr lang="en-US" sz="1900" b="0" dirty="0" smtClean="0"/>
              <a:t> UKHO tried three times over the course of 2015 to coordinate such a group…….and failed!</a:t>
            </a:r>
          </a:p>
          <a:p>
            <a:pPr marL="314325" lvl="1" indent="0" eaLnBrk="1" hangingPunct="1"/>
            <a:r>
              <a:rPr lang="en-US" sz="1500" b="0" dirty="0" smtClean="0"/>
              <a:t> </a:t>
            </a:r>
            <a:r>
              <a:rPr lang="en-US" sz="1500" dirty="0" smtClean="0"/>
              <a:t>Unclear as to the extent of the global community</a:t>
            </a:r>
            <a:endParaRPr lang="en-US" sz="1500" b="0" dirty="0" smtClean="0"/>
          </a:p>
          <a:p>
            <a:pPr marL="314325" lvl="1" indent="0" eaLnBrk="1" hangingPunct="1"/>
            <a:r>
              <a:rPr lang="en-US" sz="1500" dirty="0" smtClean="0"/>
              <a:t> Time zones very difficult</a:t>
            </a:r>
          </a:p>
          <a:p>
            <a:pPr marL="314325" lvl="1" indent="0" eaLnBrk="1" hangingPunct="1"/>
            <a:r>
              <a:rPr lang="en-US" sz="1500" b="0" dirty="0" smtClean="0"/>
              <a:t> No plans for a face to face inaugural meeting</a:t>
            </a:r>
          </a:p>
          <a:p>
            <a:pPr marL="314325" lvl="1" indent="0" eaLnBrk="1" hangingPunct="1"/>
            <a:r>
              <a:rPr lang="en-US" sz="1500" dirty="0" smtClean="0"/>
              <a:t> Subject matter very complex</a:t>
            </a:r>
          </a:p>
          <a:p>
            <a:pPr marL="314325" lvl="1" indent="0" eaLnBrk="1" hangingPunct="1"/>
            <a:r>
              <a:rPr lang="en-US" sz="1500" b="0" dirty="0" smtClean="0"/>
              <a:t> Lack of a clear objective</a:t>
            </a:r>
          </a:p>
          <a:p>
            <a:pPr marL="0" indent="0" eaLnBrk="1" hangingPunct="1">
              <a:buNone/>
            </a:pPr>
            <a:r>
              <a:rPr lang="en-US" sz="1900" b="0" dirty="0" smtClean="0"/>
              <a:t>In order that the sentiment of the action was fulfilled, UKHO convened the risk assessment meeting alongside the MACHC</a:t>
            </a:r>
          </a:p>
          <a:p>
            <a:pPr marL="0" indent="0" eaLnBrk="1" hangingPunct="1"/>
            <a:endParaRPr lang="en-US" sz="1900" b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sz="1600" dirty="0" smtClean="0"/>
          </a:p>
          <a:p>
            <a:pPr marL="0" indent="0" eaLnBrk="1" hangingPunct="1"/>
            <a:endParaRPr lang="en-US" sz="1800" b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sz="1800" b="0" dirty="0" smtClean="0"/>
          </a:p>
        </p:txBody>
      </p:sp>
      <p:sp>
        <p:nvSpPr>
          <p:cNvPr id="8195" name="Rectangle 12"/>
          <p:cNvSpPr>
            <a:spLocks noChangeArrowheads="1"/>
          </p:cNvSpPr>
          <p:nvPr/>
        </p:nvSpPr>
        <p:spPr bwMode="auto">
          <a:xfrm>
            <a:off x="2195513" y="404813"/>
            <a:ext cx="511333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Background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1" y="1557338"/>
            <a:ext cx="8064896" cy="417671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Series of presentations followed by group discussion</a:t>
            </a:r>
          </a:p>
          <a:p>
            <a:pPr marL="314325" lvl="1" indent="0" eaLnBrk="1" hangingPunct="1"/>
            <a:endParaRPr lang="en-US" sz="1500" b="0" dirty="0" smtClean="0"/>
          </a:p>
          <a:p>
            <a:pPr marL="0" indent="0" eaLnBrk="1" hangingPunct="1"/>
            <a:endParaRPr lang="en-US" sz="1900" b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sz="1600" dirty="0" smtClean="0"/>
          </a:p>
          <a:p>
            <a:pPr marL="0" indent="0" eaLnBrk="1" hangingPunct="1"/>
            <a:endParaRPr lang="en-US" sz="1800" b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sz="1800" b="0" dirty="0" smtClean="0"/>
          </a:p>
        </p:txBody>
      </p:sp>
      <p:sp>
        <p:nvSpPr>
          <p:cNvPr id="8195" name="Rectangle 12"/>
          <p:cNvSpPr>
            <a:spLocks noChangeArrowheads="1"/>
          </p:cNvSpPr>
          <p:nvPr/>
        </p:nvSpPr>
        <p:spPr bwMode="auto">
          <a:xfrm>
            <a:off x="2195513" y="404813"/>
            <a:ext cx="511333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Meeting Format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560" y="2276872"/>
          <a:ext cx="7992888" cy="3367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8"/>
                <a:gridCol w="216024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Topic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Speaker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Calibri"/>
                          <a:cs typeface="Times New Roman"/>
                        </a:rPr>
                        <a:t>UKHO Risk Based Survey Prioritisation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i="1">
                          <a:latin typeface="Calibri"/>
                          <a:ea typeface="Calibri"/>
                          <a:cs typeface="Times New Roman"/>
                        </a:rPr>
                        <a:t>Sam Harper - UKHO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Chart Adequacy Evaluation Methodology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i="1">
                          <a:latin typeface="Calibri"/>
                          <a:ea typeface="Calibri"/>
                          <a:cs typeface="Times New Roman"/>
                        </a:rPr>
                        <a:t>Anthony Klemm - NOAA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Risk-based improvement of the survey policy for the Netherlands Continental Shelves in the North Sea and Caribbean Sea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i="1">
                          <a:latin typeface="Calibri"/>
                          <a:ea typeface="Calibri"/>
                          <a:cs typeface="Times New Roman"/>
                        </a:rPr>
                        <a:t>Leendert Dorst - RNLN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Similarities and differences with the work by the Resurvey Working Group of the North Sea Hydrographic Commission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i="1">
                          <a:latin typeface="Calibri"/>
                          <a:ea typeface="Calibri"/>
                          <a:cs typeface="Times New Roman"/>
                        </a:rPr>
                        <a:t>Leendert Dorst – RNLN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Calibri"/>
                          <a:cs typeface="Times New Roman"/>
                        </a:rPr>
                        <a:t>IALA Waterways Risk Assessment Tool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i="1">
                          <a:latin typeface="Calibri"/>
                          <a:ea typeface="Calibri"/>
                          <a:cs typeface="Times New Roman"/>
                        </a:rPr>
                        <a:t>Stephen Bennett - IALA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Plans for a Caribbean Risk Assessment project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i="1">
                          <a:latin typeface="Calibri"/>
                          <a:ea typeface="Calibri"/>
                          <a:cs typeface="Times New Roman"/>
                        </a:rPr>
                        <a:t>Keith Miller - UWI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Weight matrix tuning in risk assessment methods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i="1">
                          <a:latin typeface="Calibri"/>
                          <a:ea typeface="Calibri"/>
                          <a:cs typeface="Times New Roman"/>
                        </a:rPr>
                        <a:t>Nicolas Seube - CIDCO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Multi criteria decision aid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latin typeface="Calibri"/>
                          <a:ea typeface="Calibri"/>
                          <a:cs typeface="Times New Roman"/>
                        </a:rPr>
                        <a:t>Laurent </a:t>
                      </a:r>
                      <a:r>
                        <a:rPr lang="en-GB" sz="1100" i="1" dirty="0" err="1">
                          <a:latin typeface="Calibri"/>
                          <a:ea typeface="Calibri"/>
                          <a:cs typeface="Times New Roman"/>
                        </a:rPr>
                        <a:t>Kerleguer</a:t>
                      </a:r>
                      <a:r>
                        <a:rPr lang="en-GB" sz="1100" i="1" dirty="0">
                          <a:latin typeface="Calibri"/>
                          <a:ea typeface="Calibri"/>
                          <a:cs typeface="Times New Roman"/>
                        </a:rPr>
                        <a:t> - SHOM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395288" y="6237288"/>
            <a:ext cx="84248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 anchor="b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dirty="0" smtClean="0"/>
              <a:t>Key aim to answer the question: how should this work be continued?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25513" y="1557338"/>
            <a:ext cx="7750943" cy="4176712"/>
          </a:xfrm>
        </p:spPr>
        <p:txBody>
          <a:bodyPr/>
          <a:lstStyle/>
          <a:p>
            <a:pPr marL="0" indent="0" eaLnBrk="1" hangingPunct="1"/>
            <a:r>
              <a:rPr lang="en-US" sz="1900" b="0" dirty="0" smtClean="0"/>
              <a:t> Assessing risk is a fundamental responsibility of decision makers, including hydrographic professionals</a:t>
            </a:r>
          </a:p>
          <a:p>
            <a:pPr marL="0" indent="0" eaLnBrk="1" hangingPunct="1"/>
            <a:r>
              <a:rPr lang="en-US" sz="1900" b="0" dirty="0" smtClean="0"/>
              <a:t> Many different approaches being taken</a:t>
            </a:r>
          </a:p>
          <a:p>
            <a:pPr marL="0" indent="0" eaLnBrk="1" hangingPunct="1"/>
            <a:r>
              <a:rPr lang="en-US" sz="1900" b="0" dirty="0" smtClean="0"/>
              <a:t> One size does not fit all situations</a:t>
            </a:r>
          </a:p>
          <a:p>
            <a:pPr marL="0" indent="0" eaLnBrk="1" hangingPunct="1"/>
            <a:r>
              <a:rPr lang="en-US" sz="1900" b="0" dirty="0" smtClean="0"/>
              <a:t> Each coastal state is responsible for identifying their own policy and procedures</a:t>
            </a:r>
          </a:p>
          <a:p>
            <a:pPr marL="0" indent="0" eaLnBrk="1" hangingPunct="1"/>
            <a:r>
              <a:rPr lang="en-US" sz="1900" b="0" dirty="0" smtClean="0"/>
              <a:t>There is inconsistency in the way some terminology is being used</a:t>
            </a:r>
          </a:p>
          <a:p>
            <a:pPr marL="0" indent="0" eaLnBrk="1" hangingPunct="1"/>
            <a:r>
              <a:rPr lang="en-US" sz="1900" b="0" dirty="0" smtClean="0"/>
              <a:t> The general principles of risk are being used to inform survey </a:t>
            </a:r>
            <a:r>
              <a:rPr lang="en-US" sz="1900" b="0" dirty="0" err="1" smtClean="0"/>
              <a:t>prioritisation</a:t>
            </a:r>
            <a:r>
              <a:rPr lang="en-US" sz="1900" b="0" dirty="0" smtClean="0"/>
              <a:t>, chart adequacy/modernity and waterway management/traffic management amongst other things</a:t>
            </a:r>
          </a:p>
          <a:p>
            <a:pPr marL="0" indent="0" eaLnBrk="1" hangingPunct="1">
              <a:buNone/>
            </a:pPr>
            <a:endParaRPr lang="en-US" sz="1900" b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sz="1600" dirty="0" smtClean="0"/>
          </a:p>
          <a:p>
            <a:pPr marL="0" indent="0" eaLnBrk="1" hangingPunct="1"/>
            <a:endParaRPr lang="en-US" sz="1800" b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sz="1800" b="0" dirty="0" smtClean="0"/>
          </a:p>
        </p:txBody>
      </p:sp>
      <p:sp>
        <p:nvSpPr>
          <p:cNvPr id="8195" name="Rectangle 12"/>
          <p:cNvSpPr>
            <a:spLocks noChangeArrowheads="1"/>
          </p:cNvSpPr>
          <p:nvPr/>
        </p:nvSpPr>
        <p:spPr bwMode="auto">
          <a:xfrm>
            <a:off x="2195513" y="404813"/>
            <a:ext cx="511333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Observations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25513" y="1557338"/>
            <a:ext cx="7750943" cy="4176712"/>
          </a:xfrm>
        </p:spPr>
        <p:txBody>
          <a:bodyPr/>
          <a:lstStyle/>
          <a:p>
            <a:pPr marL="0" indent="0" eaLnBrk="1" hangingPunct="1"/>
            <a:r>
              <a:rPr lang="en-US" sz="1900" b="0" dirty="0" smtClean="0"/>
              <a:t> Some of the key data sources required are incomplete, expensive or difficult to handle</a:t>
            </a:r>
          </a:p>
          <a:p>
            <a:pPr marL="0" indent="0" eaLnBrk="1" hangingPunct="1"/>
            <a:r>
              <a:rPr lang="en-US" sz="1900" b="0" dirty="0" smtClean="0"/>
              <a:t> Care must be taken to understand what these tools </a:t>
            </a:r>
            <a:r>
              <a:rPr lang="en-US" sz="1900" b="0" u="sng" dirty="0" smtClean="0"/>
              <a:t>do not</a:t>
            </a:r>
            <a:r>
              <a:rPr lang="en-US" sz="1900" b="0" dirty="0" smtClean="0"/>
              <a:t> show</a:t>
            </a:r>
            <a:endParaRPr lang="en-US" sz="1500" dirty="0" smtClean="0"/>
          </a:p>
          <a:p>
            <a:pPr marL="0" indent="0" eaLnBrk="1" hangingPunct="1"/>
            <a:r>
              <a:rPr lang="en-US" sz="1900" b="0" dirty="0" smtClean="0"/>
              <a:t> Where importance weighting of inputs is employed, it should be acknowledged that this can represent a qualitative input into a quantitative process </a:t>
            </a:r>
          </a:p>
          <a:p>
            <a:pPr marL="0" indent="0" eaLnBrk="1" hangingPunct="1"/>
            <a:r>
              <a:rPr lang="en-US" sz="1900" b="0" dirty="0" smtClean="0"/>
              <a:t> Examples of collaborative activities were given – UWI involvement in the Pacific Regional Navigation Initiative</a:t>
            </a:r>
          </a:p>
          <a:p>
            <a:pPr marL="0" indent="0" eaLnBrk="1" hangingPunct="1"/>
            <a:r>
              <a:rPr lang="en-US" sz="1900" b="0" dirty="0" smtClean="0"/>
              <a:t> General feeling that the topics discussed were of interest and the sharing of information was useful</a:t>
            </a:r>
            <a:endParaRPr lang="en-US" sz="1500" dirty="0" smtClean="0"/>
          </a:p>
          <a:p>
            <a:pPr marL="0" indent="0" eaLnBrk="1" hangingPunct="1">
              <a:buNone/>
            </a:pPr>
            <a:endParaRPr lang="en-US" sz="1900" b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sz="1600" dirty="0" smtClean="0"/>
          </a:p>
          <a:p>
            <a:pPr marL="0" indent="0" eaLnBrk="1" hangingPunct="1"/>
            <a:endParaRPr lang="en-US" sz="1800" b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sz="1800" b="0" dirty="0" smtClean="0"/>
          </a:p>
        </p:txBody>
      </p:sp>
      <p:sp>
        <p:nvSpPr>
          <p:cNvPr id="8195" name="Rectangle 12"/>
          <p:cNvSpPr>
            <a:spLocks noChangeArrowheads="1"/>
          </p:cNvSpPr>
          <p:nvPr/>
        </p:nvSpPr>
        <p:spPr bwMode="auto">
          <a:xfrm>
            <a:off x="2195513" y="404813"/>
            <a:ext cx="511333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Observations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25513" y="1557338"/>
            <a:ext cx="8218487" cy="4176712"/>
          </a:xfrm>
        </p:spPr>
        <p:txBody>
          <a:bodyPr/>
          <a:lstStyle/>
          <a:p>
            <a:pPr marL="0" indent="0" eaLnBrk="1" hangingPunct="1"/>
            <a:r>
              <a:rPr lang="en-US" sz="1900" b="0" dirty="0" smtClean="0"/>
              <a:t> Several options were discussed:</a:t>
            </a:r>
          </a:p>
          <a:p>
            <a:pPr marL="314325" lvl="1" indent="0" eaLnBrk="1" hangingPunct="1"/>
            <a:r>
              <a:rPr lang="en-US" sz="1500" dirty="0" smtClean="0"/>
              <a:t> New subordinate working group created</a:t>
            </a:r>
          </a:p>
          <a:p>
            <a:pPr marL="314325" lvl="1" indent="0" eaLnBrk="1" hangingPunct="1"/>
            <a:r>
              <a:rPr lang="en-US" sz="1500" b="0" dirty="0" smtClean="0"/>
              <a:t> Seminar/workshop held alongside future MACHCs</a:t>
            </a:r>
          </a:p>
          <a:p>
            <a:pPr marL="314325" lvl="1" indent="0" eaLnBrk="1" hangingPunct="1"/>
            <a:r>
              <a:rPr lang="en-US" sz="1500" dirty="0" smtClean="0"/>
              <a:t> Members of the MACHC offer papers as and when there are developments</a:t>
            </a:r>
          </a:p>
          <a:p>
            <a:pPr marL="314325" lvl="1" indent="0" eaLnBrk="1" hangingPunct="1"/>
            <a:r>
              <a:rPr lang="en-US" sz="1500" b="0" dirty="0" smtClean="0"/>
              <a:t> </a:t>
            </a:r>
            <a:r>
              <a:rPr lang="en-US" sz="1500" dirty="0" smtClean="0"/>
              <a:t>Best practice or fundamental  principles developed for IHO members</a:t>
            </a:r>
          </a:p>
          <a:p>
            <a:pPr marL="314325" lvl="1" indent="0" eaLnBrk="1" hangingPunct="1"/>
            <a:r>
              <a:rPr lang="en-US" sz="1500" b="0" dirty="0" smtClean="0"/>
              <a:t> Issue raised at IRCC</a:t>
            </a:r>
          </a:p>
          <a:p>
            <a:pPr marL="314325" lvl="1" indent="0" eaLnBrk="1" hangingPunct="1">
              <a:buNone/>
            </a:pPr>
            <a:endParaRPr lang="en-US" sz="1500" b="0" dirty="0" smtClean="0"/>
          </a:p>
          <a:p>
            <a:pPr marL="0" indent="0" eaLnBrk="1" hangingPunct="1">
              <a:buNone/>
            </a:pPr>
            <a:r>
              <a:rPr lang="en-US" sz="1900" b="0" dirty="0" smtClean="0"/>
              <a:t>However, the same issue arose…</a:t>
            </a:r>
            <a:r>
              <a:rPr lang="en-US" sz="1900" dirty="0" smtClean="0"/>
              <a:t>what is it that we want to achieve?</a:t>
            </a:r>
          </a:p>
          <a:p>
            <a:pPr marL="0" indent="0" eaLnBrk="1" hangingPunct="1">
              <a:buNone/>
            </a:pPr>
            <a:r>
              <a:rPr lang="en-US" sz="1900" b="0" dirty="0" smtClean="0"/>
              <a:t>The answer depends on what is driving our interest in risk assessment methodologies:</a:t>
            </a:r>
          </a:p>
          <a:p>
            <a:pPr marL="314325" lvl="1" indent="0" eaLnBrk="1" hangingPunct="1"/>
            <a:r>
              <a:rPr lang="en-US" sz="1500" dirty="0" smtClean="0"/>
              <a:t> Informing national hydrographic priorities</a:t>
            </a:r>
          </a:p>
          <a:p>
            <a:pPr marL="314325" lvl="1" indent="0" eaLnBrk="1" hangingPunct="1"/>
            <a:r>
              <a:rPr lang="en-US" sz="1500" dirty="0" smtClean="0"/>
              <a:t> Capacity building</a:t>
            </a:r>
          </a:p>
          <a:p>
            <a:pPr marL="0" indent="0" eaLnBrk="1" hangingPunct="1">
              <a:buNone/>
            </a:pPr>
            <a:endParaRPr lang="en-US" sz="1900" b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sz="1600" dirty="0" smtClean="0"/>
          </a:p>
          <a:p>
            <a:pPr marL="0" indent="0" eaLnBrk="1" hangingPunct="1"/>
            <a:endParaRPr lang="en-US" sz="1800" b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sz="1800" b="0" dirty="0" smtClean="0"/>
          </a:p>
        </p:txBody>
      </p:sp>
      <p:sp>
        <p:nvSpPr>
          <p:cNvPr id="8195" name="Rectangle 12"/>
          <p:cNvSpPr>
            <a:spLocks noChangeArrowheads="1"/>
          </p:cNvSpPr>
          <p:nvPr/>
        </p:nvSpPr>
        <p:spPr bwMode="auto">
          <a:xfrm>
            <a:off x="2195513" y="404813"/>
            <a:ext cx="5113337" cy="1151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Options for the Way Ahead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25513" y="1557338"/>
            <a:ext cx="8218487" cy="4176712"/>
          </a:xfrm>
        </p:spPr>
        <p:txBody>
          <a:bodyPr/>
          <a:lstStyle/>
          <a:p>
            <a:pPr marL="0" indent="0" eaLnBrk="1" hangingPunct="1">
              <a:buNone/>
            </a:pPr>
            <a:endParaRPr lang="en-US" sz="1900" dirty="0" smtClean="0"/>
          </a:p>
          <a:p>
            <a:pPr marL="0" indent="0" eaLnBrk="1" hangingPunct="1">
              <a:buNone/>
            </a:pPr>
            <a:r>
              <a:rPr lang="en-US" sz="1900" dirty="0" smtClean="0"/>
              <a:t>The 16</a:t>
            </a:r>
            <a:r>
              <a:rPr lang="en-US" sz="1900" baseline="30000" dirty="0" smtClean="0"/>
              <a:t>th</a:t>
            </a:r>
            <a:r>
              <a:rPr lang="en-US" sz="1900" dirty="0" smtClean="0"/>
              <a:t> MACHC participants are requested to:</a:t>
            </a:r>
          </a:p>
          <a:p>
            <a:pPr marL="0" indent="0" eaLnBrk="1" hangingPunct="1">
              <a:buNone/>
            </a:pPr>
            <a:endParaRPr lang="en-US" sz="1900" b="0" dirty="0" smtClean="0"/>
          </a:p>
          <a:p>
            <a:pPr marL="0" indent="0" eaLnBrk="1" hangingPunct="1"/>
            <a:r>
              <a:rPr lang="en-US" sz="1900" b="0" dirty="0" smtClean="0"/>
              <a:t> Note the observations of this report</a:t>
            </a:r>
          </a:p>
          <a:p>
            <a:pPr marL="0" indent="0" eaLnBrk="1" hangingPunct="1"/>
            <a:endParaRPr lang="en-US" sz="1900" b="0" dirty="0" smtClean="0"/>
          </a:p>
          <a:p>
            <a:pPr marL="0" indent="0" eaLnBrk="1" hangingPunct="1"/>
            <a:r>
              <a:rPr lang="en-US" sz="1900" b="0" dirty="0" smtClean="0"/>
              <a:t> Consider the relevance of this subject to the MACHC region</a:t>
            </a:r>
          </a:p>
          <a:p>
            <a:pPr marL="0" indent="0" eaLnBrk="1" hangingPunct="1">
              <a:buNone/>
            </a:pPr>
            <a:endParaRPr lang="en-US" sz="1900" b="0" dirty="0" smtClean="0"/>
          </a:p>
          <a:p>
            <a:pPr marL="0" indent="0" eaLnBrk="1" hangingPunct="1"/>
            <a:r>
              <a:rPr lang="en-US" sz="1900" b="0" dirty="0" smtClean="0"/>
              <a:t> Consider the options for progressing this work</a:t>
            </a:r>
            <a:endParaRPr lang="en-US" sz="1500" dirty="0" smtClean="0"/>
          </a:p>
          <a:p>
            <a:pPr marL="0" indent="0" eaLnBrk="1" hangingPunct="1">
              <a:buNone/>
            </a:pPr>
            <a:endParaRPr lang="en-US" sz="1900" b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sz="1600" dirty="0" smtClean="0"/>
          </a:p>
          <a:p>
            <a:pPr marL="0" indent="0" eaLnBrk="1" hangingPunct="1"/>
            <a:endParaRPr lang="en-US" sz="1800" b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sz="1800" b="0" dirty="0" smtClean="0"/>
          </a:p>
        </p:txBody>
      </p:sp>
      <p:sp>
        <p:nvSpPr>
          <p:cNvPr id="8195" name="Rectangle 12"/>
          <p:cNvSpPr>
            <a:spLocks noChangeArrowheads="1"/>
          </p:cNvSpPr>
          <p:nvPr/>
        </p:nvSpPr>
        <p:spPr bwMode="auto">
          <a:xfrm>
            <a:off x="2195513" y="404813"/>
            <a:ext cx="5113337" cy="1151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Summary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2"/>
          <p:cNvSpPr>
            <a:spLocks noChangeArrowheads="1"/>
          </p:cNvSpPr>
          <p:nvPr/>
        </p:nvSpPr>
        <p:spPr bwMode="auto">
          <a:xfrm>
            <a:off x="971600" y="1052736"/>
            <a:ext cx="7416824" cy="3600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Thank you to all who presented and attended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apter page">
  <a:themeElements>
    <a:clrScheme name="Chapter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apter page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900" b="1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900" b="1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Chapter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New Corporate template 2013">
  <a:themeElements>
    <a:clrScheme name="New Corporate template 201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ew Corporate template 2013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 Corporate template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Corporate template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Corporate template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Corporate template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Corporate template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Corporate template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Corporate template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Corporate template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Corporate template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Corporate template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Corporate template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Corporate template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6144</TotalTime>
  <Words>541</Words>
  <Application>Microsoft Office PowerPoint</Application>
  <PresentationFormat>On-screen Show (4:3)</PresentationFormat>
  <Paragraphs>83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Chapter page</vt:lpstr>
      <vt:lpstr>Custom Design</vt:lpstr>
      <vt:lpstr>New Corporate template 2013</vt:lpstr>
      <vt:lpstr>Report to the 16th MACHC from the 1st Risk Assessment Meeting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 PowerPoint (White) Template</dc:title>
  <dc:creator>Harper Sam</dc:creator>
  <cp:lastModifiedBy>Sam Harper</cp:lastModifiedBy>
  <cp:revision>352</cp:revision>
  <dcterms:created xsi:type="dcterms:W3CDTF">2006-03-29T23:21:30Z</dcterms:created>
  <dcterms:modified xsi:type="dcterms:W3CDTF">2015-12-10T18:47:48Z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atL1">
    <vt:lpwstr>ManagementAndCommunication</vt:lpwstr>
  </property>
  <property fmtid="{D5CDD505-2E9C-101B-9397-08002B2CF9AE}" pid="3" name="CatL3">
    <vt:lpwstr>BrandingAndImage</vt:lpwstr>
  </property>
  <property fmtid="{D5CDD505-2E9C-101B-9397-08002B2CF9AE}" pid="4" name="PublishersID">
    <vt:lpwstr>PUBLISHER\w_chrisbanks</vt:lpwstr>
  </property>
  <property fmtid="{D5CDD505-2E9C-101B-9397-08002B2CF9AE}" pid="5" name="CatL2">
    <vt:lpwstr>CorporateCommunicationsAndImage</vt:lpwstr>
  </property>
  <property fmtid="{D5CDD505-2E9C-101B-9397-08002B2CF9AE}" pid="6" name="CatL4">
    <vt:lpwstr/>
  </property>
</Properties>
</file>