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764" r:id="rId2"/>
  </p:sldMasterIdLst>
  <p:notesMasterIdLst>
    <p:notesMasterId r:id="rId24"/>
  </p:notesMasterIdLst>
  <p:sldIdLst>
    <p:sldId id="686" r:id="rId3"/>
    <p:sldId id="744" r:id="rId4"/>
    <p:sldId id="807" r:id="rId5"/>
    <p:sldId id="784" r:id="rId6"/>
    <p:sldId id="798" r:id="rId7"/>
    <p:sldId id="799" r:id="rId8"/>
    <p:sldId id="800" r:id="rId9"/>
    <p:sldId id="801" r:id="rId10"/>
    <p:sldId id="802" r:id="rId11"/>
    <p:sldId id="803" r:id="rId12"/>
    <p:sldId id="804" r:id="rId13"/>
    <p:sldId id="808" r:id="rId14"/>
    <p:sldId id="767" r:id="rId15"/>
    <p:sldId id="768" r:id="rId16"/>
    <p:sldId id="747" r:id="rId17"/>
    <p:sldId id="787" r:id="rId18"/>
    <p:sldId id="785" r:id="rId19"/>
    <p:sldId id="796" r:id="rId20"/>
    <p:sldId id="769" r:id="rId21"/>
    <p:sldId id="809" r:id="rId22"/>
    <p:sldId id="763" r:id="rId23"/>
  </p:sldIdLst>
  <p:sldSz cx="9144000" cy="6858000" type="screen4x3"/>
  <p:notesSz cx="7099300" cy="1023461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6906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381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0716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7622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4526" algn="l" defTabSz="91381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1432" algn="l" defTabSz="91381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198338" algn="l" defTabSz="91381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5243" algn="l" defTabSz="91381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ECFF"/>
    <a:srgbClr val="99FFCC"/>
    <a:srgbClr val="99FF66"/>
    <a:srgbClr val="FFFF99"/>
    <a:srgbClr val="003300"/>
    <a:srgbClr val="D9D9D9"/>
    <a:srgbClr val="365F91"/>
    <a:srgbClr val="F2F2F2"/>
    <a:srgbClr val="A9BBCF"/>
    <a:srgbClr val="53B9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67" autoAdjust="0"/>
    <p:restoredTop sz="94588" autoAdjust="0"/>
  </p:normalViewPr>
  <p:slideViewPr>
    <p:cSldViewPr>
      <p:cViewPr varScale="1">
        <p:scale>
          <a:sx n="89" d="100"/>
          <a:sy n="89" d="100"/>
        </p:scale>
        <p:origin x="-1229" y="-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816"/>
    </p:cViewPr>
  </p:sorterViewPr>
  <p:notesViewPr>
    <p:cSldViewPr>
      <p:cViewPr varScale="1">
        <p:scale>
          <a:sx n="83" d="100"/>
          <a:sy n="83" d="100"/>
        </p:scale>
        <p:origin x="-3108" y="-84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CA992C8-4C19-4B61-BCAF-ABC4F41116BA}" type="datetimeFigureOut">
              <a:rPr lang="de-DE"/>
              <a:pPr>
                <a:defRPr/>
              </a:pPr>
              <a:t>14.01.2016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de-DE" noProof="0" dirty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fld id="{2259750A-D544-4268-98B8-20AB05C8ECFA}" type="slidenum">
              <a:rPr lang="de-DE" altLang="de-DE"/>
              <a:pPr/>
              <a:t>‹#›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67689601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0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81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71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62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526" algn="l" defTabSz="9138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432" algn="l" defTabSz="9138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338" algn="l" defTabSz="9138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243" algn="l" defTabSz="91381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0D26C851-86EA-4E6E-B40E-03FFF4196270}" type="slidenum">
              <a:rPr lang="en-US" smtClean="0">
                <a:latin typeface="Times New Roman" pitchFamily="18" charset="0"/>
                <a:ea typeface="Microsoft YaHei" pitchFamily="34" charset="-122"/>
              </a:rPr>
              <a:pPr/>
              <a:t>1</a:t>
            </a:fld>
            <a:endParaRPr lang="en-US" smtClean="0"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614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8088" y="854075"/>
            <a:ext cx="5629275" cy="42227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614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05245" y="5346520"/>
            <a:ext cx="6437028" cy="5065778"/>
          </a:xfrm>
          <a:noFill/>
          <a:ln/>
        </p:spPr>
        <p:txBody>
          <a:bodyPr wrap="none" anchor="ctr"/>
          <a:lstStyle/>
          <a:p>
            <a:endParaRPr lang="de-DE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26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0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23C9613-303A-462D-9C39-993C055FD3D5}" type="slidenum">
              <a:rPr lang="en-US">
                <a:latin typeface="Times New Roman" pitchFamily="18" charset="0"/>
                <a:ea typeface="Microsoft YaHei" pitchFamily="34" charset="-122"/>
              </a:rPr>
              <a:pPr/>
              <a:t>2</a:t>
            </a:fld>
            <a:endParaRPr lang="en-US" dirty="0">
              <a:latin typeface="Times New Roman" pitchFamily="18" charset="0"/>
              <a:ea typeface="Microsoft YaHei" pitchFamily="34" charset="-122"/>
            </a:endParaRPr>
          </a:p>
        </p:txBody>
      </p:sp>
      <p:sp>
        <p:nvSpPr>
          <p:cNvPr id="174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208088" y="854075"/>
            <a:ext cx="5629275" cy="42227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4863" y="5346700"/>
            <a:ext cx="6437312" cy="5065713"/>
          </a:xfrm>
          <a:noFill/>
        </p:spPr>
        <p:txBody>
          <a:bodyPr wrap="none" anchor="ctr"/>
          <a:lstStyle/>
          <a:p>
            <a:pPr marL="336550" indent="-336550">
              <a:spcBef>
                <a:spcPts val="363"/>
              </a:spcBef>
              <a:buFont typeface="Courier New" pitchFamily="49" charset="0"/>
              <a:buChar char="o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200" dirty="0" smtClean="0">
                <a:solidFill>
                  <a:srgbClr val="404040"/>
                </a:solidFill>
                <a:latin typeface="Calibri" pitchFamily="34" charset="0"/>
              </a:rPr>
              <a:t>Founded in 2006 as Spin-Off from the DLR with HQ close to Munich, DE</a:t>
            </a:r>
          </a:p>
          <a:p>
            <a:pPr marL="336550" indent="-336550">
              <a:spcBef>
                <a:spcPts val="363"/>
              </a:spcBef>
              <a:buFont typeface="Courier New" pitchFamily="49" charset="0"/>
              <a:buChar char="o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200" dirty="0" smtClean="0">
                <a:solidFill>
                  <a:srgbClr val="404040"/>
                </a:solidFill>
                <a:latin typeface="Calibri" pitchFamily="34" charset="0"/>
              </a:rPr>
              <a:t>Since 2013 offices in Singapore, India, USA and representatives for Australia.</a:t>
            </a:r>
          </a:p>
          <a:p>
            <a:pPr marL="336550" indent="-336550">
              <a:spcBef>
                <a:spcPts val="363"/>
              </a:spcBef>
              <a:buFont typeface="Courier New" pitchFamily="49" charset="0"/>
              <a:buChar char="o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200" dirty="0" smtClean="0">
                <a:solidFill>
                  <a:srgbClr val="404040"/>
                </a:solidFill>
                <a:latin typeface="Calibri" pitchFamily="34" charset="0"/>
              </a:rPr>
              <a:t>Approx. 20 employees including</a:t>
            </a:r>
            <a:r>
              <a:rPr lang="en-US" sz="1200" baseline="0" dirty="0" smtClean="0">
                <a:solidFill>
                  <a:srgbClr val="404040"/>
                </a:solidFill>
                <a:latin typeface="Calibri" pitchFamily="34" charset="0"/>
              </a:rPr>
              <a:t> </a:t>
            </a:r>
            <a:r>
              <a:rPr lang="en-US" sz="1200" dirty="0" smtClean="0">
                <a:solidFill>
                  <a:srgbClr val="404040"/>
                </a:solidFill>
                <a:latin typeface="Calibri" pitchFamily="34" charset="0"/>
              </a:rPr>
              <a:t>physicist, mathematics, geoinformatics</a:t>
            </a:r>
            <a:r>
              <a:rPr lang="en-US" sz="1200" baseline="0" dirty="0" smtClean="0">
                <a:solidFill>
                  <a:srgbClr val="404040"/>
                </a:solidFill>
                <a:latin typeface="Calibri" pitchFamily="34" charset="0"/>
              </a:rPr>
              <a:t> or</a:t>
            </a:r>
            <a:r>
              <a:rPr lang="en-US" sz="1200" dirty="0" smtClean="0">
                <a:solidFill>
                  <a:srgbClr val="404040"/>
                </a:solidFill>
                <a:latin typeface="Calibri" pitchFamily="34" charset="0"/>
              </a:rPr>
              <a:t> (geo)-ecologist</a:t>
            </a:r>
          </a:p>
          <a:p>
            <a:pPr marL="336550" indent="-336550">
              <a:spcBef>
                <a:spcPts val="363"/>
              </a:spcBef>
              <a:buFont typeface="Courier New" pitchFamily="49" charset="0"/>
              <a:buChar char="o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200" dirty="0" smtClean="0">
                <a:solidFill>
                  <a:srgbClr val="404040"/>
                </a:solidFill>
                <a:latin typeface="Calibri" pitchFamily="34" charset="0"/>
              </a:rPr>
              <a:t>Core services are mapping and monitoring of coastal and marine environments</a:t>
            </a:r>
          </a:p>
          <a:p>
            <a:pPr marL="336550" indent="-336550">
              <a:spcBef>
                <a:spcPts val="363"/>
              </a:spcBef>
              <a:buFont typeface="Courier New" pitchFamily="49" charset="0"/>
              <a:buChar char="o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200" dirty="0" smtClean="0">
                <a:solidFill>
                  <a:srgbClr val="404040"/>
                </a:solidFill>
                <a:latin typeface="Calibri" pitchFamily="34" charset="0"/>
              </a:rPr>
              <a:t>Headquarter is located in Castle Seefeld, near Munich</a:t>
            </a:r>
          </a:p>
          <a:p>
            <a:pPr marL="336550" indent="-336550">
              <a:spcBef>
                <a:spcPts val="363"/>
              </a:spcBef>
              <a:buFont typeface="Courier New" pitchFamily="49" charset="0"/>
              <a:buChar char="o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200" dirty="0" smtClean="0">
                <a:solidFill>
                  <a:srgbClr val="404040"/>
                </a:solidFill>
                <a:latin typeface="Calibri" pitchFamily="34" charset="0"/>
              </a:rPr>
              <a:t>Several strategic partnerships as with Digital</a:t>
            </a:r>
            <a:r>
              <a:rPr lang="en-US" sz="1200" baseline="0" dirty="0" smtClean="0">
                <a:solidFill>
                  <a:srgbClr val="404040"/>
                </a:solidFill>
                <a:latin typeface="Calibri" pitchFamily="34" charset="0"/>
              </a:rPr>
              <a:t> Globe </a:t>
            </a:r>
          </a:p>
          <a:p>
            <a:pPr marL="336550" indent="-336550">
              <a:spcBef>
                <a:spcPts val="363"/>
              </a:spcBef>
              <a:buFont typeface="Courier New" pitchFamily="49" charset="0"/>
              <a:buChar char="o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1200" dirty="0" smtClean="0">
                <a:solidFill>
                  <a:srgbClr val="404040"/>
                </a:solidFill>
                <a:latin typeface="Calibri" pitchFamily="34" charset="0"/>
              </a:rPr>
              <a:t>Various award winning as GMES/Copernicus</a:t>
            </a:r>
            <a:r>
              <a:rPr lang="en-US" sz="1200" baseline="0" dirty="0" smtClean="0">
                <a:solidFill>
                  <a:srgbClr val="404040"/>
                </a:solidFill>
                <a:latin typeface="Calibri" pitchFamily="34" charset="0"/>
              </a:rPr>
              <a:t> Masters 2011 and 2013</a:t>
            </a:r>
            <a:endParaRPr lang="en-US" sz="1200" dirty="0" smtClean="0">
              <a:solidFill>
                <a:srgbClr val="404040"/>
              </a:solidFill>
              <a:latin typeface="Calibri" pitchFamily="34" charset="0"/>
            </a:endParaRPr>
          </a:p>
          <a:p>
            <a:endParaRPr lang="de-DE" dirty="0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8122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54B06A22-B757-4B01-B9A4-926225BDA361}" type="slidenum">
              <a:rPr lang="en-US" altLang="de-DE" sz="1300"/>
              <a:pPr algn="r" eaLnBrk="1" hangingPunct="1"/>
              <a:t>5</a:t>
            </a:fld>
            <a:endParaRPr lang="en-US" altLang="de-DE" sz="130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738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C2E912E5-2F46-48B4-BC3B-60A579FA625B}" type="slidenum">
              <a:rPr lang="en-US" altLang="de-DE" sz="1300"/>
              <a:pPr algn="r" eaLnBrk="1" hangingPunct="1"/>
              <a:t>6</a:t>
            </a:fld>
            <a:endParaRPr lang="en-US" altLang="de-DE" sz="130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0260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0D3EB8C-A30B-4513-AB0F-73B68C4AB79B}" type="slidenum">
              <a:rPr lang="en-US" altLang="de-DE" sz="1300"/>
              <a:pPr algn="r" eaLnBrk="1" hangingPunct="1"/>
              <a:t>7</a:t>
            </a:fld>
            <a:endParaRPr lang="en-US" altLang="de-DE" sz="130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de-DE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908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de-DE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7938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de-DE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734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1" y="2130430"/>
            <a:ext cx="7772400" cy="1470025"/>
          </a:xfrm>
          <a:prstGeom prst="rect">
            <a:avLst/>
          </a:prstGeom>
        </p:spPr>
        <p:txBody>
          <a:bodyPr lIns="91381" tIns="45690" rIns="91381" bIns="45690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4"/>
            <a:ext cx="6400800" cy="1752601"/>
          </a:xfrm>
          <a:prstGeom prst="rect">
            <a:avLst/>
          </a:prstGeom>
        </p:spPr>
        <p:txBody>
          <a:bodyPr lIns="91381" tIns="45690" rIns="91381" bIns="45690"/>
          <a:lstStyle>
            <a:lvl1pPr marL="0" indent="0" algn="ctr">
              <a:buNone/>
              <a:defRPr/>
            </a:lvl1pPr>
            <a:lvl2pPr marL="456906" indent="0" algn="ctr">
              <a:buNone/>
              <a:defRPr/>
            </a:lvl2pPr>
            <a:lvl3pPr marL="913810" indent="0" algn="ctr">
              <a:buNone/>
              <a:defRPr/>
            </a:lvl3pPr>
            <a:lvl4pPr marL="1370716" indent="0" algn="ctr">
              <a:buNone/>
              <a:defRPr/>
            </a:lvl4pPr>
            <a:lvl5pPr marL="1827622" indent="0" algn="ctr">
              <a:buNone/>
              <a:defRPr/>
            </a:lvl5pPr>
            <a:lvl6pPr marL="2284526" indent="0" algn="ctr">
              <a:buNone/>
              <a:defRPr/>
            </a:lvl6pPr>
            <a:lvl7pPr marL="2741432" indent="0" algn="ctr">
              <a:buNone/>
              <a:defRPr/>
            </a:lvl7pPr>
            <a:lvl8pPr marL="3198338" indent="0" algn="ctr">
              <a:buNone/>
              <a:defRPr/>
            </a:lvl8pPr>
            <a:lvl9pPr marL="3655243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7574256"/>
      </p:ext>
    </p:extLst>
  </p:cSld>
  <p:clrMapOvr>
    <a:masterClrMapping/>
  </p:clrMapOvr>
  <p:transition spd="med" advTm="3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1"/>
          </a:xfrm>
          <a:prstGeom prst="rect">
            <a:avLst/>
          </a:prstGeom>
        </p:spPr>
        <p:txBody>
          <a:bodyPr lIns="91381" tIns="45690" rIns="91381" bIns="45690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 lIns="91381" tIns="45690" rIns="91381" bIns="45690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7890699"/>
      </p:ext>
    </p:extLst>
  </p:cSld>
  <p:clrMapOvr>
    <a:masterClrMapping/>
  </p:clrMapOvr>
  <p:transition spd="med" advTm="3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399" y="274640"/>
            <a:ext cx="2057401" cy="5851525"/>
          </a:xfrm>
          <a:prstGeom prst="rect">
            <a:avLst/>
          </a:prstGeom>
        </p:spPr>
        <p:txBody>
          <a:bodyPr vert="eaVert" lIns="91381" tIns="45690" rIns="91381" bIns="45690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3" y="274640"/>
            <a:ext cx="6019800" cy="5851525"/>
          </a:xfrm>
          <a:prstGeom prst="rect">
            <a:avLst/>
          </a:prstGeom>
        </p:spPr>
        <p:txBody>
          <a:bodyPr vert="eaVert" lIns="91381" tIns="45690" rIns="91381" bIns="45690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2677642"/>
      </p:ext>
    </p:extLst>
  </p:cSld>
  <p:clrMapOvr>
    <a:masterClrMapping/>
  </p:clrMapOvr>
  <p:transition spd="med" advTm="300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  <a:prstGeom prst="rect">
            <a:avLst/>
          </a:prstGeom>
        </p:spPr>
        <p:txBody>
          <a:bodyPr lIns="91426" tIns="45712" rIns="91426" bIns="45712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1"/>
          </a:xfrm>
          <a:prstGeom prst="rect">
            <a:avLst/>
          </a:prstGeom>
        </p:spPr>
        <p:txBody>
          <a:bodyPr lIns="91426" tIns="45712" rIns="91426" bIns="45712"/>
          <a:lstStyle>
            <a:lvl1pPr marL="0" indent="0" algn="ctr">
              <a:buNone/>
              <a:defRPr/>
            </a:lvl1pPr>
            <a:lvl2pPr marL="457127" indent="0" algn="ctr">
              <a:buNone/>
              <a:defRPr/>
            </a:lvl2pPr>
            <a:lvl3pPr marL="914252" indent="0" algn="ctr">
              <a:buNone/>
              <a:defRPr/>
            </a:lvl3pPr>
            <a:lvl4pPr marL="1371379" indent="0" algn="ctr">
              <a:buNone/>
              <a:defRPr/>
            </a:lvl4pPr>
            <a:lvl5pPr marL="1828506" indent="0" algn="ctr">
              <a:buNone/>
              <a:defRPr/>
            </a:lvl5pPr>
            <a:lvl6pPr marL="2285631" indent="0" algn="ctr">
              <a:buNone/>
              <a:defRPr/>
            </a:lvl6pPr>
            <a:lvl7pPr marL="2742758" indent="0" algn="ctr">
              <a:buNone/>
              <a:defRPr/>
            </a:lvl7pPr>
            <a:lvl8pPr marL="3199885" indent="0" algn="ctr">
              <a:buNone/>
              <a:defRPr/>
            </a:lvl8pPr>
            <a:lvl9pPr marL="365701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7574256"/>
      </p:ext>
    </p:extLst>
  </p:cSld>
  <p:clrMapOvr>
    <a:masterClrMapping/>
  </p:clrMapOvr>
  <p:transition spd="med" advTm="3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lIns="91426" tIns="45712" rIns="91426" bIns="45712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lIns="91426" tIns="45712" rIns="91426" bIns="45712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0003984"/>
      </p:ext>
    </p:extLst>
  </p:cSld>
  <p:clrMapOvr>
    <a:masterClrMapping/>
  </p:clrMapOvr>
  <p:transition spd="med" advTm="3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4" y="4406900"/>
            <a:ext cx="7772400" cy="1362075"/>
          </a:xfrm>
          <a:prstGeom prst="rect">
            <a:avLst/>
          </a:prstGeom>
        </p:spPr>
        <p:txBody>
          <a:bodyPr lIns="91426" tIns="45712" rIns="91426" bIns="45712" anchor="t"/>
          <a:lstStyle>
            <a:lvl1pPr algn="l">
              <a:defRPr sz="41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  <a:prstGeom prst="rect">
            <a:avLst/>
          </a:prstGeom>
        </p:spPr>
        <p:txBody>
          <a:bodyPr lIns="91426" tIns="45712" rIns="91426" bIns="45712" anchor="b"/>
          <a:lstStyle>
            <a:lvl1pPr marL="0" indent="0">
              <a:buNone/>
              <a:defRPr sz="2000"/>
            </a:lvl1pPr>
            <a:lvl2pPr marL="457127" indent="0">
              <a:buNone/>
              <a:defRPr sz="1800"/>
            </a:lvl2pPr>
            <a:lvl3pPr marL="914252" indent="0">
              <a:buNone/>
              <a:defRPr sz="1600"/>
            </a:lvl3pPr>
            <a:lvl4pPr marL="1371379" indent="0">
              <a:buNone/>
              <a:defRPr sz="1400"/>
            </a:lvl4pPr>
            <a:lvl5pPr marL="1828506" indent="0">
              <a:buNone/>
              <a:defRPr sz="1400"/>
            </a:lvl5pPr>
            <a:lvl6pPr marL="2285631" indent="0">
              <a:buNone/>
              <a:defRPr sz="1400"/>
            </a:lvl6pPr>
            <a:lvl7pPr marL="2742758" indent="0">
              <a:buNone/>
              <a:defRPr sz="1400"/>
            </a:lvl7pPr>
            <a:lvl8pPr marL="3199885" indent="0">
              <a:buNone/>
              <a:defRPr sz="1400"/>
            </a:lvl8pPr>
            <a:lvl9pPr marL="365701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31164325"/>
      </p:ext>
    </p:extLst>
  </p:cSld>
  <p:clrMapOvr>
    <a:masterClrMapping/>
  </p:clrMapOvr>
  <p:transition spd="med" advTm="300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lIns="91426" tIns="45712" rIns="91426" bIns="45712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 lIns="91426" tIns="45712" rIns="91426" bIns="45712"/>
          <a:lstStyle>
            <a:lvl1pPr>
              <a:defRPr sz="2800"/>
            </a:lvl1pPr>
            <a:lvl2pPr>
              <a:defRPr sz="25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1" y="1600201"/>
            <a:ext cx="4038600" cy="4525963"/>
          </a:xfrm>
          <a:prstGeom prst="rect">
            <a:avLst/>
          </a:prstGeom>
        </p:spPr>
        <p:txBody>
          <a:bodyPr lIns="91426" tIns="45712" rIns="91426" bIns="45712"/>
          <a:lstStyle>
            <a:lvl1pPr>
              <a:defRPr sz="2800"/>
            </a:lvl1pPr>
            <a:lvl2pPr>
              <a:defRPr sz="25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5874630"/>
      </p:ext>
    </p:extLst>
  </p:cSld>
  <p:clrMapOvr>
    <a:masterClrMapping/>
  </p:clrMapOvr>
  <p:transition spd="med" advTm="300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lIns="91426" tIns="45712" rIns="91426" bIns="45712"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3"/>
          </a:xfrm>
          <a:prstGeom prst="rect">
            <a:avLst/>
          </a:prstGeom>
        </p:spPr>
        <p:txBody>
          <a:bodyPr lIns="91426" tIns="45712" rIns="91426" bIns="45712" anchor="b"/>
          <a:lstStyle>
            <a:lvl1pPr marL="0" indent="0">
              <a:buNone/>
              <a:defRPr sz="2500" b="1"/>
            </a:lvl1pPr>
            <a:lvl2pPr marL="457127" indent="0">
              <a:buNone/>
              <a:defRPr sz="2000" b="1"/>
            </a:lvl2pPr>
            <a:lvl3pPr marL="914252" indent="0">
              <a:buNone/>
              <a:defRPr sz="1800" b="1"/>
            </a:lvl3pPr>
            <a:lvl4pPr marL="1371379" indent="0">
              <a:buNone/>
              <a:defRPr sz="1600" b="1"/>
            </a:lvl4pPr>
            <a:lvl5pPr marL="1828506" indent="0">
              <a:buNone/>
              <a:defRPr sz="1600" b="1"/>
            </a:lvl5pPr>
            <a:lvl6pPr marL="2285631" indent="0">
              <a:buNone/>
              <a:defRPr sz="1600" b="1"/>
            </a:lvl6pPr>
            <a:lvl7pPr marL="2742758" indent="0">
              <a:buNone/>
              <a:defRPr sz="1600" b="1"/>
            </a:lvl7pPr>
            <a:lvl8pPr marL="3199885" indent="0">
              <a:buNone/>
              <a:defRPr sz="1600" b="1"/>
            </a:lvl8pPr>
            <a:lvl9pPr marL="365701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 lIns="91426" tIns="45712" rIns="91426" bIns="45712"/>
          <a:lstStyle>
            <a:lvl1pPr>
              <a:defRPr sz="25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3"/>
          </a:xfrm>
          <a:prstGeom prst="rect">
            <a:avLst/>
          </a:prstGeom>
        </p:spPr>
        <p:txBody>
          <a:bodyPr lIns="91426" tIns="45712" rIns="91426" bIns="45712" anchor="b"/>
          <a:lstStyle>
            <a:lvl1pPr marL="0" indent="0">
              <a:buNone/>
              <a:defRPr sz="2500" b="1"/>
            </a:lvl1pPr>
            <a:lvl2pPr marL="457127" indent="0">
              <a:buNone/>
              <a:defRPr sz="2000" b="1"/>
            </a:lvl2pPr>
            <a:lvl3pPr marL="914252" indent="0">
              <a:buNone/>
              <a:defRPr sz="1800" b="1"/>
            </a:lvl3pPr>
            <a:lvl4pPr marL="1371379" indent="0">
              <a:buNone/>
              <a:defRPr sz="1600" b="1"/>
            </a:lvl4pPr>
            <a:lvl5pPr marL="1828506" indent="0">
              <a:buNone/>
              <a:defRPr sz="1600" b="1"/>
            </a:lvl5pPr>
            <a:lvl6pPr marL="2285631" indent="0">
              <a:buNone/>
              <a:defRPr sz="1600" b="1"/>
            </a:lvl6pPr>
            <a:lvl7pPr marL="2742758" indent="0">
              <a:buNone/>
              <a:defRPr sz="1600" b="1"/>
            </a:lvl7pPr>
            <a:lvl8pPr marL="3199885" indent="0">
              <a:buNone/>
              <a:defRPr sz="1600" b="1"/>
            </a:lvl8pPr>
            <a:lvl9pPr marL="365701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 lIns="91426" tIns="45712" rIns="91426" bIns="45712"/>
          <a:lstStyle>
            <a:lvl1pPr>
              <a:defRPr sz="25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5433953"/>
      </p:ext>
    </p:extLst>
  </p:cSld>
  <p:clrMapOvr>
    <a:masterClrMapping/>
  </p:clrMapOvr>
  <p:transition spd="med" advTm="300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lIns="91426" tIns="45712" rIns="91426" bIns="45712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1927291"/>
      </p:ext>
    </p:extLst>
  </p:cSld>
  <p:clrMapOvr>
    <a:masterClrMapping/>
  </p:clrMapOvr>
  <p:transition spd="med" advTm="3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358543"/>
      </p:ext>
    </p:extLst>
  </p:cSld>
  <p:clrMapOvr>
    <a:masterClrMapping/>
  </p:clrMapOvr>
  <p:transition spd="med" advTm="3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lIns="91426" tIns="45712" rIns="91426" bIns="45712"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2"/>
          </a:xfrm>
          <a:prstGeom prst="rect">
            <a:avLst/>
          </a:prstGeom>
        </p:spPr>
        <p:txBody>
          <a:bodyPr lIns="91426" tIns="45712" rIns="91426" bIns="45712"/>
          <a:lstStyle>
            <a:lvl1pPr>
              <a:defRPr sz="32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691063"/>
          </a:xfrm>
          <a:prstGeom prst="rect">
            <a:avLst/>
          </a:prstGeom>
        </p:spPr>
        <p:txBody>
          <a:bodyPr lIns="91426" tIns="45712" rIns="91426" bIns="45712"/>
          <a:lstStyle>
            <a:lvl1pPr marL="0" indent="0">
              <a:buNone/>
              <a:defRPr sz="1400"/>
            </a:lvl1pPr>
            <a:lvl2pPr marL="457127" indent="0">
              <a:buNone/>
              <a:defRPr sz="1200"/>
            </a:lvl2pPr>
            <a:lvl3pPr marL="914252" indent="0">
              <a:buNone/>
              <a:defRPr sz="1000"/>
            </a:lvl3pPr>
            <a:lvl4pPr marL="1371379" indent="0">
              <a:buNone/>
              <a:defRPr sz="900"/>
            </a:lvl4pPr>
            <a:lvl5pPr marL="1828506" indent="0">
              <a:buNone/>
              <a:defRPr sz="900"/>
            </a:lvl5pPr>
            <a:lvl6pPr marL="2285631" indent="0">
              <a:buNone/>
              <a:defRPr sz="900"/>
            </a:lvl6pPr>
            <a:lvl7pPr marL="2742758" indent="0">
              <a:buNone/>
              <a:defRPr sz="900"/>
            </a:lvl7pPr>
            <a:lvl8pPr marL="3199885" indent="0">
              <a:buNone/>
              <a:defRPr sz="900"/>
            </a:lvl8pPr>
            <a:lvl9pPr marL="365701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775750898"/>
      </p:ext>
    </p:extLst>
  </p:cSld>
  <p:clrMapOvr>
    <a:masterClrMapping/>
  </p:clrMapOvr>
  <p:transition spd="med" advTm="3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1"/>
          </a:xfrm>
          <a:prstGeom prst="rect">
            <a:avLst/>
          </a:prstGeom>
        </p:spPr>
        <p:txBody>
          <a:bodyPr lIns="91381" tIns="45690" rIns="91381" bIns="45690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lIns="91381" tIns="45690" rIns="91381" bIns="45690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0003984"/>
      </p:ext>
    </p:extLst>
  </p:cSld>
  <p:clrMapOvr>
    <a:masterClrMapping/>
  </p:clrMapOvr>
  <p:transition spd="med" advTm="300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</p:spPr>
        <p:txBody>
          <a:bodyPr lIns="91426" tIns="45712" rIns="91426" bIns="45712"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426" tIns="45712" rIns="91426" bIns="45712"/>
          <a:lstStyle>
            <a:lvl1pPr marL="0" indent="0">
              <a:buNone/>
              <a:defRPr sz="3200"/>
            </a:lvl1pPr>
            <a:lvl2pPr marL="457127" indent="0">
              <a:buNone/>
              <a:defRPr sz="2800"/>
            </a:lvl2pPr>
            <a:lvl3pPr marL="914252" indent="0">
              <a:buNone/>
              <a:defRPr sz="2500"/>
            </a:lvl3pPr>
            <a:lvl4pPr marL="1371379" indent="0">
              <a:buNone/>
              <a:defRPr sz="2000"/>
            </a:lvl4pPr>
            <a:lvl5pPr marL="1828506" indent="0">
              <a:buNone/>
              <a:defRPr sz="2000"/>
            </a:lvl5pPr>
            <a:lvl6pPr marL="2285631" indent="0">
              <a:buNone/>
              <a:defRPr sz="2000"/>
            </a:lvl6pPr>
            <a:lvl7pPr marL="2742758" indent="0">
              <a:buNone/>
              <a:defRPr sz="2000"/>
            </a:lvl7pPr>
            <a:lvl8pPr marL="3199885" indent="0">
              <a:buNone/>
              <a:defRPr sz="2000"/>
            </a:lvl8pPr>
            <a:lvl9pPr marL="3657010" indent="0">
              <a:buNone/>
              <a:defRPr sz="2000"/>
            </a:lvl9pPr>
          </a:lstStyle>
          <a:p>
            <a:pPr lvl="0"/>
            <a:endParaRPr lang="de-DE" noProof="0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</p:spPr>
        <p:txBody>
          <a:bodyPr lIns="91426" tIns="45712" rIns="91426" bIns="45712"/>
          <a:lstStyle>
            <a:lvl1pPr marL="0" indent="0">
              <a:buNone/>
              <a:defRPr sz="1400"/>
            </a:lvl1pPr>
            <a:lvl2pPr marL="457127" indent="0">
              <a:buNone/>
              <a:defRPr sz="1200"/>
            </a:lvl2pPr>
            <a:lvl3pPr marL="914252" indent="0">
              <a:buNone/>
              <a:defRPr sz="1000"/>
            </a:lvl3pPr>
            <a:lvl4pPr marL="1371379" indent="0">
              <a:buNone/>
              <a:defRPr sz="900"/>
            </a:lvl4pPr>
            <a:lvl5pPr marL="1828506" indent="0">
              <a:buNone/>
              <a:defRPr sz="900"/>
            </a:lvl5pPr>
            <a:lvl6pPr marL="2285631" indent="0">
              <a:buNone/>
              <a:defRPr sz="900"/>
            </a:lvl6pPr>
            <a:lvl7pPr marL="2742758" indent="0">
              <a:buNone/>
              <a:defRPr sz="900"/>
            </a:lvl7pPr>
            <a:lvl8pPr marL="3199885" indent="0">
              <a:buNone/>
              <a:defRPr sz="900"/>
            </a:lvl8pPr>
            <a:lvl9pPr marL="365701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80636164"/>
      </p:ext>
    </p:extLst>
  </p:cSld>
  <p:clrMapOvr>
    <a:masterClrMapping/>
  </p:clrMapOvr>
  <p:transition spd="med" advTm="3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 lIns="91426" tIns="45712" rIns="91426" bIns="45712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 lIns="91426" tIns="45712" rIns="91426" bIns="45712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7890699"/>
      </p:ext>
    </p:extLst>
  </p:cSld>
  <p:clrMapOvr>
    <a:masterClrMapping/>
  </p:clrMapOvr>
  <p:transition spd="med" advTm="3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399" y="274639"/>
            <a:ext cx="2057401" cy="5851525"/>
          </a:xfrm>
          <a:prstGeom prst="rect">
            <a:avLst/>
          </a:prstGeom>
        </p:spPr>
        <p:txBody>
          <a:bodyPr vert="eaVert" lIns="91426" tIns="45712" rIns="91426" bIns="45712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  <a:prstGeom prst="rect">
            <a:avLst/>
          </a:prstGeom>
        </p:spPr>
        <p:txBody>
          <a:bodyPr vert="eaVert" lIns="91426" tIns="45712" rIns="91426" bIns="45712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2677642"/>
      </p:ext>
    </p:extLst>
  </p:cSld>
  <p:clrMapOvr>
    <a:masterClrMapping/>
  </p:clrMapOvr>
  <p:transition spd="med" advTm="3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5" y="4406900"/>
            <a:ext cx="7772400" cy="1362075"/>
          </a:xfrm>
          <a:prstGeom prst="rect">
            <a:avLst/>
          </a:prstGeom>
        </p:spPr>
        <p:txBody>
          <a:bodyPr lIns="91381" tIns="45690" rIns="91381" bIns="45690" anchor="t"/>
          <a:lstStyle>
            <a:lvl1pPr algn="l">
              <a:defRPr sz="41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5" y="2906718"/>
            <a:ext cx="7772400" cy="1500187"/>
          </a:xfrm>
          <a:prstGeom prst="rect">
            <a:avLst/>
          </a:prstGeom>
        </p:spPr>
        <p:txBody>
          <a:bodyPr lIns="91381" tIns="45690" rIns="91381" bIns="45690" anchor="b"/>
          <a:lstStyle>
            <a:lvl1pPr marL="0" indent="0">
              <a:buNone/>
              <a:defRPr sz="2000"/>
            </a:lvl1pPr>
            <a:lvl2pPr marL="456906" indent="0">
              <a:buNone/>
              <a:defRPr sz="1800"/>
            </a:lvl2pPr>
            <a:lvl3pPr marL="913810" indent="0">
              <a:buNone/>
              <a:defRPr sz="1600"/>
            </a:lvl3pPr>
            <a:lvl4pPr marL="1370716" indent="0">
              <a:buNone/>
              <a:defRPr sz="1400"/>
            </a:lvl4pPr>
            <a:lvl5pPr marL="1827622" indent="0">
              <a:buNone/>
              <a:defRPr sz="1400"/>
            </a:lvl5pPr>
            <a:lvl6pPr marL="2284526" indent="0">
              <a:buNone/>
              <a:defRPr sz="1400"/>
            </a:lvl6pPr>
            <a:lvl7pPr marL="2741432" indent="0">
              <a:buNone/>
              <a:defRPr sz="1400"/>
            </a:lvl7pPr>
            <a:lvl8pPr marL="3198338" indent="0">
              <a:buNone/>
              <a:defRPr sz="1400"/>
            </a:lvl8pPr>
            <a:lvl9pPr marL="3655243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31164325"/>
      </p:ext>
    </p:extLst>
  </p:cSld>
  <p:clrMapOvr>
    <a:masterClrMapping/>
  </p:clrMapOvr>
  <p:transition spd="med" advTm="3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1"/>
          </a:xfrm>
          <a:prstGeom prst="rect">
            <a:avLst/>
          </a:prstGeom>
        </p:spPr>
        <p:txBody>
          <a:bodyPr lIns="91381" tIns="45690" rIns="91381" bIns="45690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 lIns="91381" tIns="45690" rIns="91381" bIns="45690"/>
          <a:lstStyle>
            <a:lvl1pPr>
              <a:defRPr sz="2800"/>
            </a:lvl1pPr>
            <a:lvl2pPr>
              <a:defRPr sz="25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3" y="1600202"/>
            <a:ext cx="4038600" cy="4525963"/>
          </a:xfrm>
          <a:prstGeom prst="rect">
            <a:avLst/>
          </a:prstGeom>
        </p:spPr>
        <p:txBody>
          <a:bodyPr lIns="91381" tIns="45690" rIns="91381" bIns="45690"/>
          <a:lstStyle>
            <a:lvl1pPr>
              <a:defRPr sz="2800"/>
            </a:lvl1pPr>
            <a:lvl2pPr>
              <a:defRPr sz="25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5874630"/>
      </p:ext>
    </p:extLst>
  </p:cSld>
  <p:clrMapOvr>
    <a:masterClrMapping/>
  </p:clrMapOvr>
  <p:transition spd="med" advTm="3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1"/>
          </a:xfrm>
          <a:prstGeom prst="rect">
            <a:avLst/>
          </a:prstGeom>
        </p:spPr>
        <p:txBody>
          <a:bodyPr lIns="91381" tIns="45690" rIns="91381" bIns="45690"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3" y="1535117"/>
            <a:ext cx="4040188" cy="639763"/>
          </a:xfrm>
          <a:prstGeom prst="rect">
            <a:avLst/>
          </a:prstGeom>
        </p:spPr>
        <p:txBody>
          <a:bodyPr lIns="91381" tIns="45690" rIns="91381" bIns="45690" anchor="b"/>
          <a:lstStyle>
            <a:lvl1pPr marL="0" indent="0">
              <a:buNone/>
              <a:defRPr sz="2500" b="1"/>
            </a:lvl1pPr>
            <a:lvl2pPr marL="456906" indent="0">
              <a:buNone/>
              <a:defRPr sz="2000" b="1"/>
            </a:lvl2pPr>
            <a:lvl3pPr marL="913810" indent="0">
              <a:buNone/>
              <a:defRPr sz="1800" b="1"/>
            </a:lvl3pPr>
            <a:lvl4pPr marL="1370716" indent="0">
              <a:buNone/>
              <a:defRPr sz="1600" b="1"/>
            </a:lvl4pPr>
            <a:lvl5pPr marL="1827622" indent="0">
              <a:buNone/>
              <a:defRPr sz="1600" b="1"/>
            </a:lvl5pPr>
            <a:lvl6pPr marL="2284526" indent="0">
              <a:buNone/>
              <a:defRPr sz="1600" b="1"/>
            </a:lvl6pPr>
            <a:lvl7pPr marL="2741432" indent="0">
              <a:buNone/>
              <a:defRPr sz="1600" b="1"/>
            </a:lvl7pPr>
            <a:lvl8pPr marL="3198338" indent="0">
              <a:buNone/>
              <a:defRPr sz="1600" b="1"/>
            </a:lvl8pPr>
            <a:lvl9pPr marL="3655243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  <a:prstGeom prst="rect">
            <a:avLst/>
          </a:prstGeom>
        </p:spPr>
        <p:txBody>
          <a:bodyPr lIns="91381" tIns="45690" rIns="91381" bIns="45690"/>
          <a:lstStyle>
            <a:lvl1pPr>
              <a:defRPr sz="25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9" y="1535117"/>
            <a:ext cx="4041775" cy="639763"/>
          </a:xfrm>
          <a:prstGeom prst="rect">
            <a:avLst/>
          </a:prstGeom>
        </p:spPr>
        <p:txBody>
          <a:bodyPr lIns="91381" tIns="45690" rIns="91381" bIns="45690" anchor="b"/>
          <a:lstStyle>
            <a:lvl1pPr marL="0" indent="0">
              <a:buNone/>
              <a:defRPr sz="2500" b="1"/>
            </a:lvl1pPr>
            <a:lvl2pPr marL="456906" indent="0">
              <a:buNone/>
              <a:defRPr sz="2000" b="1"/>
            </a:lvl2pPr>
            <a:lvl3pPr marL="913810" indent="0">
              <a:buNone/>
              <a:defRPr sz="1800" b="1"/>
            </a:lvl3pPr>
            <a:lvl4pPr marL="1370716" indent="0">
              <a:buNone/>
              <a:defRPr sz="1600" b="1"/>
            </a:lvl4pPr>
            <a:lvl5pPr marL="1827622" indent="0">
              <a:buNone/>
              <a:defRPr sz="1600" b="1"/>
            </a:lvl5pPr>
            <a:lvl6pPr marL="2284526" indent="0">
              <a:buNone/>
              <a:defRPr sz="1600" b="1"/>
            </a:lvl6pPr>
            <a:lvl7pPr marL="2741432" indent="0">
              <a:buNone/>
              <a:defRPr sz="1600" b="1"/>
            </a:lvl7pPr>
            <a:lvl8pPr marL="3198338" indent="0">
              <a:buNone/>
              <a:defRPr sz="1600" b="1"/>
            </a:lvl8pPr>
            <a:lvl9pPr marL="3655243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  <a:prstGeom prst="rect">
            <a:avLst/>
          </a:prstGeom>
        </p:spPr>
        <p:txBody>
          <a:bodyPr lIns="91381" tIns="45690" rIns="91381" bIns="45690"/>
          <a:lstStyle>
            <a:lvl1pPr>
              <a:defRPr sz="25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5433953"/>
      </p:ext>
    </p:extLst>
  </p:cSld>
  <p:clrMapOvr>
    <a:masterClrMapping/>
  </p:clrMapOvr>
  <p:transition spd="med" advTm="3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42"/>
            <a:ext cx="8229600" cy="1143001"/>
          </a:xfrm>
          <a:prstGeom prst="rect">
            <a:avLst/>
          </a:prstGeom>
        </p:spPr>
        <p:txBody>
          <a:bodyPr lIns="91381" tIns="45690" rIns="91381" bIns="45690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1927291"/>
      </p:ext>
    </p:extLst>
  </p:cSld>
  <p:clrMapOvr>
    <a:masterClrMapping/>
  </p:clrMapOvr>
  <p:transition spd="med" advTm="3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358543"/>
      </p:ext>
    </p:extLst>
  </p:cSld>
  <p:clrMapOvr>
    <a:masterClrMapping/>
  </p:clrMapOvr>
  <p:transition spd="med" advTm="3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lIns="91381" tIns="45690" rIns="91381" bIns="45690"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3" y="273052"/>
            <a:ext cx="5111750" cy="5853112"/>
          </a:xfrm>
          <a:prstGeom prst="rect">
            <a:avLst/>
          </a:prstGeom>
        </p:spPr>
        <p:txBody>
          <a:bodyPr lIns="91381" tIns="45690" rIns="91381" bIns="45690"/>
          <a:lstStyle>
            <a:lvl1pPr>
              <a:defRPr sz="32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691063"/>
          </a:xfrm>
          <a:prstGeom prst="rect">
            <a:avLst/>
          </a:prstGeom>
        </p:spPr>
        <p:txBody>
          <a:bodyPr lIns="91381" tIns="45690" rIns="91381" bIns="45690"/>
          <a:lstStyle>
            <a:lvl1pPr marL="0" indent="0">
              <a:buNone/>
              <a:defRPr sz="1400"/>
            </a:lvl1pPr>
            <a:lvl2pPr marL="456906" indent="0">
              <a:buNone/>
              <a:defRPr sz="1200"/>
            </a:lvl2pPr>
            <a:lvl3pPr marL="913810" indent="0">
              <a:buNone/>
              <a:defRPr sz="1000"/>
            </a:lvl3pPr>
            <a:lvl4pPr marL="1370716" indent="0">
              <a:buNone/>
              <a:defRPr sz="900"/>
            </a:lvl4pPr>
            <a:lvl5pPr marL="1827622" indent="0">
              <a:buNone/>
              <a:defRPr sz="900"/>
            </a:lvl5pPr>
            <a:lvl6pPr marL="2284526" indent="0">
              <a:buNone/>
              <a:defRPr sz="900"/>
            </a:lvl6pPr>
            <a:lvl7pPr marL="2741432" indent="0">
              <a:buNone/>
              <a:defRPr sz="900"/>
            </a:lvl7pPr>
            <a:lvl8pPr marL="3198338" indent="0">
              <a:buNone/>
              <a:defRPr sz="900"/>
            </a:lvl8pPr>
            <a:lvl9pPr marL="3655243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775750898"/>
      </p:ext>
    </p:extLst>
  </p:cSld>
  <p:clrMapOvr>
    <a:masterClrMapping/>
  </p:clrMapOvr>
  <p:transition spd="med" advTm="3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</p:spPr>
        <p:txBody>
          <a:bodyPr lIns="91381" tIns="45690" rIns="91381" bIns="45690"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lIns="91381" tIns="45690" rIns="91381" bIns="45690"/>
          <a:lstStyle>
            <a:lvl1pPr marL="0" indent="0">
              <a:buNone/>
              <a:defRPr sz="3200"/>
            </a:lvl1pPr>
            <a:lvl2pPr marL="456906" indent="0">
              <a:buNone/>
              <a:defRPr sz="2800"/>
            </a:lvl2pPr>
            <a:lvl3pPr marL="913810" indent="0">
              <a:buNone/>
              <a:defRPr sz="2500"/>
            </a:lvl3pPr>
            <a:lvl4pPr marL="1370716" indent="0">
              <a:buNone/>
              <a:defRPr sz="2000"/>
            </a:lvl4pPr>
            <a:lvl5pPr marL="1827622" indent="0">
              <a:buNone/>
              <a:defRPr sz="2000"/>
            </a:lvl5pPr>
            <a:lvl6pPr marL="2284526" indent="0">
              <a:buNone/>
              <a:defRPr sz="2000"/>
            </a:lvl6pPr>
            <a:lvl7pPr marL="2741432" indent="0">
              <a:buNone/>
              <a:defRPr sz="2000"/>
            </a:lvl7pPr>
            <a:lvl8pPr marL="3198338" indent="0">
              <a:buNone/>
              <a:defRPr sz="2000"/>
            </a:lvl8pPr>
            <a:lvl9pPr marL="3655243" indent="0">
              <a:buNone/>
              <a:defRPr sz="2000"/>
            </a:lvl9pPr>
          </a:lstStyle>
          <a:p>
            <a:pPr lvl="0"/>
            <a:endParaRPr lang="de-DE" noProof="0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</p:spPr>
        <p:txBody>
          <a:bodyPr lIns="91381" tIns="45690" rIns="91381" bIns="45690"/>
          <a:lstStyle>
            <a:lvl1pPr marL="0" indent="0">
              <a:buNone/>
              <a:defRPr sz="1400"/>
            </a:lvl1pPr>
            <a:lvl2pPr marL="456906" indent="0">
              <a:buNone/>
              <a:defRPr sz="1200"/>
            </a:lvl2pPr>
            <a:lvl3pPr marL="913810" indent="0">
              <a:buNone/>
              <a:defRPr sz="1000"/>
            </a:lvl3pPr>
            <a:lvl4pPr marL="1370716" indent="0">
              <a:buNone/>
              <a:defRPr sz="900"/>
            </a:lvl4pPr>
            <a:lvl5pPr marL="1827622" indent="0">
              <a:buNone/>
              <a:defRPr sz="900"/>
            </a:lvl5pPr>
            <a:lvl6pPr marL="2284526" indent="0">
              <a:buNone/>
              <a:defRPr sz="900"/>
            </a:lvl6pPr>
            <a:lvl7pPr marL="2741432" indent="0">
              <a:buNone/>
              <a:defRPr sz="900"/>
            </a:lvl7pPr>
            <a:lvl8pPr marL="3198338" indent="0">
              <a:buNone/>
              <a:defRPr sz="900"/>
            </a:lvl8pPr>
            <a:lvl9pPr marL="3655243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80636164"/>
      </p:ext>
    </p:extLst>
  </p:cSld>
  <p:clrMapOvr>
    <a:masterClrMapping/>
  </p:clrMapOvr>
  <p:transition spd="med" advTm="3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eader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foot"/>
          <p:cNvPicPr>
            <a:picLocks noChangeAspect="1" noChangeArrowheads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53152"/>
            <a:ext cx="91440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 userDrawn="1"/>
        </p:nvSpPr>
        <p:spPr>
          <a:xfrm>
            <a:off x="4572000" y="6308725"/>
            <a:ext cx="2592388" cy="360363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1" tIns="45690" rIns="91381" bIns="45690" anchor="ctr"/>
          <a:lstStyle/>
          <a:p>
            <a:pPr algn="ctr" eaLnBrk="1" hangingPunct="1">
              <a:defRPr/>
            </a:pPr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ransition spd="med" advTm="3000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Myriad Pro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Myriad Pro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Myriad Pro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Myriad Pro" pitchFamily="34" charset="0"/>
          <a:cs typeface="Arial" charset="0"/>
        </a:defRPr>
      </a:lvl5pPr>
      <a:lvl6pPr marL="456906"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Myriad Pro" pitchFamily="34" charset="0"/>
          <a:cs typeface="Arial" charset="0"/>
        </a:defRPr>
      </a:lvl6pPr>
      <a:lvl7pPr marL="913810"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Myriad Pro" pitchFamily="34" charset="0"/>
          <a:cs typeface="Arial" charset="0"/>
        </a:defRPr>
      </a:lvl7pPr>
      <a:lvl8pPr marL="1370716"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Myriad Pro" pitchFamily="34" charset="0"/>
          <a:cs typeface="Arial" charset="0"/>
        </a:defRPr>
      </a:lvl8pPr>
      <a:lvl9pPr marL="1827622"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Myriad Pro" pitchFamily="34" charset="0"/>
          <a:cs typeface="Arial" charset="0"/>
        </a:defRPr>
      </a:lvl9pPr>
    </p:titleStyle>
    <p:bodyStyle>
      <a:lvl1pPr marL="342679" indent="-342679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472" indent="-285565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263" indent="-228453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cs typeface="+mn-cs"/>
        </a:defRPr>
      </a:lvl3pPr>
      <a:lvl4pPr marL="1599169" indent="-22845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6075" indent="-22845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2979" indent="-2284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69885" indent="-2284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6792" indent="-2284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3695" indent="-2284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38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06" algn="l" defTabSz="9138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10" algn="l" defTabSz="9138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16" algn="l" defTabSz="9138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22" algn="l" defTabSz="9138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26" algn="l" defTabSz="9138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32" algn="l" defTabSz="9138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38" algn="l" defTabSz="9138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43" algn="l" defTabSz="9138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eader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foot"/>
          <p:cNvPicPr>
            <a:picLocks noChangeAspect="1" noChangeArrowheads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153151"/>
            <a:ext cx="91440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 userDrawn="1"/>
        </p:nvSpPr>
        <p:spPr>
          <a:xfrm>
            <a:off x="4572000" y="6308725"/>
            <a:ext cx="2592388" cy="360363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2" rIns="91426" bIns="45712" anchor="ctr"/>
          <a:lstStyle/>
          <a:p>
            <a:pPr algn="ctr" eaLnBrk="1" hangingPunct="1"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ransition spd="med" advTm="3000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Myriad Pro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Myriad Pro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Myriad Pro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Myriad Pro" pitchFamily="34" charset="0"/>
          <a:cs typeface="Arial" charset="0"/>
        </a:defRPr>
      </a:lvl5pPr>
      <a:lvl6pPr marL="457127"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Myriad Pro" pitchFamily="34" charset="0"/>
          <a:cs typeface="Arial" charset="0"/>
        </a:defRPr>
      </a:lvl6pPr>
      <a:lvl7pPr marL="914252"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Myriad Pro" pitchFamily="34" charset="0"/>
          <a:cs typeface="Arial" charset="0"/>
        </a:defRPr>
      </a:lvl7pPr>
      <a:lvl8pPr marL="1371379"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Myriad Pro" pitchFamily="34" charset="0"/>
          <a:cs typeface="Arial" charset="0"/>
        </a:defRPr>
      </a:lvl8pPr>
      <a:lvl9pPr marL="1828506" algn="l" rtl="0" fontAlgn="base">
        <a:spcBef>
          <a:spcPct val="0"/>
        </a:spcBef>
        <a:spcAft>
          <a:spcPct val="0"/>
        </a:spcAft>
        <a:defRPr sz="1600">
          <a:solidFill>
            <a:schemeClr val="bg1"/>
          </a:solidFill>
          <a:latin typeface="Myriad Pro" pitchFamily="34" charset="0"/>
          <a:cs typeface="Arial" charset="0"/>
        </a:defRPr>
      </a:lvl9pPr>
    </p:titleStyle>
    <p:bodyStyle>
      <a:lvl1pPr marL="342845" indent="-342845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830" indent="-28570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2816" indent="-228563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cs typeface="+mn-cs"/>
        </a:defRPr>
      </a:lvl3pPr>
      <a:lvl4pPr marL="1599942" indent="-22856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069" indent="-22856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195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321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8448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5574" indent="-22856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2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7" algn="l" defTabSz="9142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2" algn="l" defTabSz="9142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79" algn="l" defTabSz="9142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6" algn="l" defTabSz="9142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1" algn="l" defTabSz="9142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58" algn="l" defTabSz="9142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5" algn="l" defTabSz="9142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10" algn="l" defTabSz="9142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tif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emf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gif"/><Relationship Id="rId26" Type="http://schemas.openxmlformats.org/officeDocument/2006/relationships/image" Target="../media/image38.png"/><Relationship Id="rId3" Type="http://schemas.openxmlformats.org/officeDocument/2006/relationships/image" Target="../media/image15.png"/><Relationship Id="rId21" Type="http://schemas.openxmlformats.org/officeDocument/2006/relationships/image" Target="../media/image33.png"/><Relationship Id="rId7" Type="http://schemas.openxmlformats.org/officeDocument/2006/relationships/image" Target="../media/image19.jpeg"/><Relationship Id="rId12" Type="http://schemas.openxmlformats.org/officeDocument/2006/relationships/image" Target="../media/image24.gif"/><Relationship Id="rId17" Type="http://schemas.openxmlformats.org/officeDocument/2006/relationships/image" Target="../media/image29.png"/><Relationship Id="rId25" Type="http://schemas.openxmlformats.org/officeDocument/2006/relationships/image" Target="../media/image37.jpeg"/><Relationship Id="rId2" Type="http://schemas.openxmlformats.org/officeDocument/2006/relationships/image" Target="../media/image14.jpeg"/><Relationship Id="rId16" Type="http://schemas.openxmlformats.org/officeDocument/2006/relationships/image" Target="../media/image28.jpeg"/><Relationship Id="rId20" Type="http://schemas.openxmlformats.org/officeDocument/2006/relationships/image" Target="../media/image32.jpeg"/><Relationship Id="rId29" Type="http://schemas.openxmlformats.org/officeDocument/2006/relationships/image" Target="../media/image4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openxmlformats.org/officeDocument/2006/relationships/image" Target="../media/image36.png"/><Relationship Id="rId5" Type="http://schemas.openxmlformats.org/officeDocument/2006/relationships/image" Target="../media/image17.png"/><Relationship Id="rId15" Type="http://schemas.openxmlformats.org/officeDocument/2006/relationships/image" Target="../media/image27.gif"/><Relationship Id="rId23" Type="http://schemas.openxmlformats.org/officeDocument/2006/relationships/image" Target="../media/image35.jpeg"/><Relationship Id="rId28" Type="http://schemas.openxmlformats.org/officeDocument/2006/relationships/image" Target="../media/image40.gif"/><Relationship Id="rId10" Type="http://schemas.openxmlformats.org/officeDocument/2006/relationships/image" Target="../media/image22.png"/><Relationship Id="rId19" Type="http://schemas.openxmlformats.org/officeDocument/2006/relationships/image" Target="../media/image31.gif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png"/><Relationship Id="rId22" Type="http://schemas.openxmlformats.org/officeDocument/2006/relationships/image" Target="../media/image34.jpeg"/><Relationship Id="rId27" Type="http://schemas.openxmlformats.org/officeDocument/2006/relationships/image" Target="../media/image3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 txBox="1">
            <a:spLocks/>
          </p:cNvSpPr>
          <p:nvPr/>
        </p:nvSpPr>
        <p:spPr>
          <a:xfrm>
            <a:off x="251520" y="260648"/>
            <a:ext cx="8229600" cy="562074"/>
          </a:xfrm>
          <a:prstGeom prst="rect">
            <a:avLst/>
          </a:prstGeom>
        </p:spPr>
        <p:txBody>
          <a:bodyPr/>
          <a:lstStyle/>
          <a:p>
            <a:pPr lvl="0" algn="ctr" defTabSz="457200">
              <a:lnSpc>
                <a:spcPct val="93000"/>
              </a:lnSpc>
              <a:buClr>
                <a:srgbClr val="000000"/>
              </a:buClr>
              <a:buSzPct val="100000"/>
              <a:defRPr/>
            </a:pPr>
            <a:r>
              <a:rPr lang="en-US" sz="2400" kern="0" dirty="0" smtClean="0">
                <a:solidFill>
                  <a:schemeClr val="bg1"/>
                </a:solidFill>
                <a:latin typeface="Calibri Light" panose="020F0302020204030204" pitchFamily="34" charset="0"/>
                <a:ea typeface="+mj-ea"/>
                <a:cs typeface="+mj-cs"/>
              </a:rPr>
              <a:t>Satellite Derived Bathymetry</a:t>
            </a:r>
          </a:p>
        </p:txBody>
      </p:sp>
      <p:pic>
        <p:nvPicPr>
          <p:cNvPr id="14" name="Picture 2" descr="E:\tmp\Ant\figure\SDB_1.tif"/>
          <p:cNvPicPr preferRelativeResize="0">
            <a:picLocks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73016"/>
            <a:ext cx="9144000" cy="3312368"/>
          </a:xfrm>
          <a:prstGeom prst="rect">
            <a:avLst/>
          </a:prstGeom>
          <a:noFill/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837309"/>
            <a:ext cx="2095520" cy="63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6" name="Rechteck 15"/>
          <p:cNvSpPr/>
          <p:nvPr/>
        </p:nvSpPr>
        <p:spPr>
          <a:xfrm>
            <a:off x="130654" y="1196752"/>
            <a:ext cx="868933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/>
            </a:r>
            <a:b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</a:br>
            <a:r>
              <a:rPr lang="en-US" sz="1600" b="1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Dr. Thomas Heege			              Don Ventura			</a:t>
            </a:r>
          </a:p>
          <a:p>
            <a:r>
              <a:rPr lang="en-US" sz="160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CEO				              </a:t>
            </a:r>
            <a:r>
              <a:rPr lang="en-US" sz="1600" dirty="0" err="1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Hydrogr</a:t>
            </a:r>
            <a:r>
              <a:rPr lang="en-US" sz="160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. Business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/>
            </a:r>
            <a:b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</a:b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				                 </a:t>
            </a:r>
            <a:r>
              <a:rPr lang="en-US" sz="1400" dirty="0" err="1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Devel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. Manager</a:t>
            </a:r>
          </a:p>
          <a:p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EOMAP GmbH &amp; Co.KG		</a:t>
            </a:r>
            <a:br>
              <a:rPr lang="en-US" sz="1400" b="1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</a:br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Germany 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 | USA| </a:t>
            </a:r>
            <a:r>
              <a:rPr lang="en-US" sz="1400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Australia | Singapore</a:t>
            </a:r>
          </a:p>
          <a:p>
            <a:r>
              <a:rPr lang="en-US" sz="1400" b="1" dirty="0" smtClean="0">
                <a:solidFill>
                  <a:schemeClr val="bg2">
                    <a:lumMod val="75000"/>
                  </a:schemeClr>
                </a:solidFill>
                <a:latin typeface="Calibri" pitchFamily="34" charset="0"/>
              </a:rPr>
              <a:t>www.eomap.com		</a:t>
            </a:r>
            <a:endParaRPr lang="de-DE" sz="1400" b="1" dirty="0">
              <a:solidFill>
                <a:schemeClr val="bg2">
                  <a:lumMod val="75000"/>
                </a:schemeClr>
              </a:solidFill>
              <a:latin typeface="Calibri" pitchFamily="34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4144" y="983599"/>
            <a:ext cx="384291" cy="63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20399999"/>
            </a:camera>
            <a:lightRig rig="threePt" dir="t"/>
          </a:scene3d>
        </p:spPr>
      </p:pic>
      <p:pic>
        <p:nvPicPr>
          <p:cNvPr id="19" name="Picture 11" descr="T:\doc\design_presentation\Presse_Werbe_Bildmaterial\Satellites\ESA_Copyright_Sentinel123\Lowres_Sentinel2\Sentinel2_Transparent.gif"/>
          <p:cNvPicPr>
            <a:picLocks noChangeAspect="1" noChangeArrowheads="1"/>
          </p:cNvPicPr>
          <p:nvPr/>
        </p:nvPicPr>
        <p:blipFill>
          <a:blip r:embed="rId6" cstate="email">
            <a:lum bright="8000" contrast="-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4144" y="-297204"/>
            <a:ext cx="1464262" cy="93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feld 19"/>
          <p:cNvSpPr txBox="1"/>
          <p:nvPr/>
        </p:nvSpPr>
        <p:spPr>
          <a:xfrm rot="18986708">
            <a:off x="8052095" y="383971"/>
            <a:ext cx="7920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 smtClean="0">
                <a:solidFill>
                  <a:srgbClr val="D9D9D9"/>
                </a:solidFill>
                <a:latin typeface="Calibri Light" pitchFamily="34" charset="0"/>
              </a:rPr>
              <a:t>© ESA</a:t>
            </a:r>
            <a:endParaRPr lang="en-GB" sz="1000" i="1" dirty="0">
              <a:solidFill>
                <a:srgbClr val="D9D9D9"/>
              </a:solidFill>
              <a:latin typeface="Calibri Light" pitchFamily="34" charset="0"/>
            </a:endParaRP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5433" y="991925"/>
            <a:ext cx="825079" cy="708883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7800" y="2270562"/>
            <a:ext cx="1584176" cy="1302454"/>
          </a:xfrm>
          <a:prstGeom prst="rect">
            <a:avLst/>
          </a:prstGeom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594502"/>
            <a:ext cx="9144000" cy="326349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</p:pic>
    </p:spTree>
    <p:extLst>
      <p:ext uri="{BB962C8B-B14F-4D97-AF65-F5344CB8AC3E}">
        <p14:creationId xmlns:p14="http://schemas.microsoft.com/office/powerpoint/2010/main" val="26005126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5" name="Picture 3" descr="T:\eod\02_PROJECTS_running\1278_EOMAPintern_SDB-uncertainties\Mexico\Maps\Map-SDB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712" y="1054571"/>
            <a:ext cx="7913688" cy="5038725"/>
          </a:xfrm>
          <a:prstGeom prst="rect">
            <a:avLst/>
          </a:prstGeom>
          <a:noFill/>
        </p:spPr>
      </p:pic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2" y="3068960"/>
            <a:ext cx="923925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/>
          <p:nvPr/>
        </p:nvSpPr>
        <p:spPr>
          <a:xfrm>
            <a:off x="7988256" y="2484185"/>
            <a:ext cx="12811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Bathymetry</a:t>
            </a:r>
            <a:r>
              <a:rPr lang="de-DE" sz="1600" dirty="0" smtClean="0"/>
              <a:t> </a:t>
            </a:r>
          </a:p>
          <a:p>
            <a:r>
              <a:rPr lang="de-DE" sz="1600" dirty="0" smtClean="0"/>
              <a:t>[m]</a:t>
            </a:r>
            <a:endParaRPr lang="de-DE" sz="1600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79388" y="235496"/>
            <a:ext cx="7524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de-DE" sz="2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Bathymetry</a:t>
            </a:r>
            <a:endParaRPr lang="en-US" altLang="de-DE" sz="24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8335716" y="2991533"/>
            <a:ext cx="688601" cy="297628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bIns="108000" rtlCol="0">
            <a:spAutoFit/>
          </a:bodyPr>
          <a:lstStyle/>
          <a:p>
            <a:pPr>
              <a:spcBef>
                <a:spcPts val="100"/>
              </a:spcBef>
            </a:pPr>
            <a:r>
              <a:rPr lang="en-GB" dirty="0" smtClean="0"/>
              <a:t>- 0</a:t>
            </a:r>
          </a:p>
          <a:p>
            <a:pPr>
              <a:spcBef>
                <a:spcPts val="100"/>
              </a:spcBef>
            </a:pPr>
            <a:endParaRPr lang="en-GB" dirty="0"/>
          </a:p>
          <a:p>
            <a:pPr>
              <a:spcBef>
                <a:spcPts val="100"/>
              </a:spcBef>
            </a:pPr>
            <a:endParaRPr lang="en-GB" dirty="0" smtClean="0"/>
          </a:p>
          <a:p>
            <a:pPr>
              <a:spcBef>
                <a:spcPts val="100"/>
              </a:spcBef>
            </a:pPr>
            <a:r>
              <a:rPr lang="en-GB" dirty="0" smtClean="0"/>
              <a:t>- 5</a:t>
            </a:r>
          </a:p>
          <a:p>
            <a:pPr>
              <a:spcBef>
                <a:spcPts val="100"/>
              </a:spcBef>
            </a:pPr>
            <a:endParaRPr lang="en-GB" dirty="0"/>
          </a:p>
          <a:p>
            <a:pPr>
              <a:spcBef>
                <a:spcPts val="100"/>
              </a:spcBef>
            </a:pPr>
            <a:endParaRPr lang="en-GB" dirty="0" smtClean="0"/>
          </a:p>
          <a:p>
            <a:pPr>
              <a:spcBef>
                <a:spcPts val="100"/>
              </a:spcBef>
            </a:pPr>
            <a:r>
              <a:rPr lang="en-GB" dirty="0" smtClean="0"/>
              <a:t>- 10</a:t>
            </a:r>
          </a:p>
          <a:p>
            <a:pPr>
              <a:spcBef>
                <a:spcPts val="100"/>
              </a:spcBef>
            </a:pPr>
            <a:endParaRPr lang="en-GB" dirty="0"/>
          </a:p>
          <a:p>
            <a:pPr>
              <a:spcBef>
                <a:spcPts val="100"/>
              </a:spcBef>
            </a:pPr>
            <a:endParaRPr lang="en-GB" dirty="0" smtClean="0"/>
          </a:p>
          <a:p>
            <a:pPr>
              <a:spcBef>
                <a:spcPts val="100"/>
              </a:spcBef>
            </a:pPr>
            <a:r>
              <a:rPr lang="en-GB" dirty="0" smtClean="0"/>
              <a:t>- 15</a:t>
            </a:r>
          </a:p>
        </p:txBody>
      </p:sp>
    </p:spTree>
    <p:extLst>
      <p:ext uri="{BB962C8B-B14F-4D97-AF65-F5344CB8AC3E}">
        <p14:creationId xmlns:p14="http://schemas.microsoft.com/office/powerpoint/2010/main" val="4000222170"/>
      </p:ext>
    </p:extLst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328" y="4365104"/>
            <a:ext cx="752475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5" name="Picture 3" descr="T:\eod\02_PROJECTS_running\1278_EOMAPintern_SDB-uncertainties\Mexico\Maps\Map-SDB_errordeep_absolut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7913688" cy="5038726"/>
          </a:xfrm>
          <a:prstGeom prst="rect">
            <a:avLst/>
          </a:prstGeom>
          <a:noFill/>
        </p:spPr>
      </p:pic>
      <p:pic>
        <p:nvPicPr>
          <p:cNvPr id="1413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72400" y="4653136"/>
            <a:ext cx="752475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79388" y="235496"/>
            <a:ext cx="7524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de-DE" sz="2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Uncertainty </a:t>
            </a:r>
            <a:r>
              <a:rPr lang="en-US" altLang="de-DE" sz="2400" smtClean="0">
                <a:solidFill>
                  <a:schemeClr val="bg1"/>
                </a:solidFill>
                <a:latin typeface="Calibri Light" panose="020F0302020204030204" pitchFamily="34" charset="0"/>
              </a:rPr>
              <a:t>in meters</a:t>
            </a:r>
            <a:endParaRPr lang="en-US" altLang="de-DE" sz="24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8005144" y="4013121"/>
            <a:ext cx="1221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Uncertainty</a:t>
            </a:r>
            <a:endParaRPr lang="de-DE" sz="1600" dirty="0" smtClean="0"/>
          </a:p>
          <a:p>
            <a:r>
              <a:rPr lang="de-DE" sz="1600" dirty="0" smtClean="0"/>
              <a:t>[m]</a:t>
            </a:r>
            <a:endParaRPr lang="de-DE" sz="1600" dirty="0"/>
          </a:p>
        </p:txBody>
      </p:sp>
      <p:sp>
        <p:nvSpPr>
          <p:cNvPr id="10" name="Textfeld 9"/>
          <p:cNvSpPr txBox="1"/>
          <p:nvPr/>
        </p:nvSpPr>
        <p:spPr>
          <a:xfrm>
            <a:off x="8400616" y="4581128"/>
            <a:ext cx="482641" cy="1417105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bIns="108000" rtlCol="0">
            <a:spAutoFit/>
          </a:bodyPr>
          <a:lstStyle/>
          <a:p>
            <a:pPr>
              <a:spcBef>
                <a:spcPts val="0"/>
              </a:spcBef>
            </a:pPr>
            <a:r>
              <a:rPr lang="en-GB" sz="1700" dirty="0" smtClean="0"/>
              <a:t>- 0</a:t>
            </a:r>
          </a:p>
          <a:p>
            <a:pPr marL="285750" indent="-285750">
              <a:spcBef>
                <a:spcPts val="0"/>
              </a:spcBef>
              <a:buFontTx/>
              <a:buChar char="-"/>
            </a:pPr>
            <a:endParaRPr lang="en-GB" sz="1700" dirty="0" smtClean="0"/>
          </a:p>
          <a:p>
            <a:pPr>
              <a:spcBef>
                <a:spcPts val="0"/>
              </a:spcBef>
            </a:pPr>
            <a:r>
              <a:rPr lang="en-GB" sz="1700" dirty="0" smtClean="0"/>
              <a:t>- 1</a:t>
            </a:r>
            <a:endParaRPr lang="en-GB" sz="1700" dirty="0"/>
          </a:p>
          <a:p>
            <a:pPr>
              <a:spcBef>
                <a:spcPts val="0"/>
              </a:spcBef>
            </a:pPr>
            <a:endParaRPr lang="en-GB" sz="1700" dirty="0" smtClean="0"/>
          </a:p>
          <a:p>
            <a:pPr>
              <a:spcBef>
                <a:spcPts val="0"/>
              </a:spcBef>
            </a:pPr>
            <a:r>
              <a:rPr lang="en-GB" sz="1700" dirty="0" smtClean="0"/>
              <a:t>- 2</a:t>
            </a:r>
          </a:p>
        </p:txBody>
      </p:sp>
    </p:spTree>
    <p:extLst>
      <p:ext uri="{BB962C8B-B14F-4D97-AF65-F5344CB8AC3E}">
        <p14:creationId xmlns:p14="http://schemas.microsoft.com/office/powerpoint/2010/main" val="2759866645"/>
      </p:ext>
    </p:extLst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5" y="1129159"/>
            <a:ext cx="7776865" cy="1703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4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528" y="2924944"/>
            <a:ext cx="830492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179512" y="44625"/>
            <a:ext cx="8713663" cy="72008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spcAft>
                <a:spcPts val="600"/>
              </a:spcAft>
              <a:defRPr/>
            </a:pPr>
            <a:r>
              <a:rPr lang="de-DE" sz="24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Uncertainties</a:t>
            </a:r>
            <a:r>
              <a:rPr lang="de-DE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: Plot 1</a:t>
            </a:r>
            <a:endParaRPr lang="de-DE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0" name="Gerade Verbindung mit Pfeil 9"/>
          <p:cNvCxnSpPr/>
          <p:nvPr/>
        </p:nvCxnSpPr>
        <p:spPr>
          <a:xfrm>
            <a:off x="2123728" y="1988840"/>
            <a:ext cx="0" cy="295232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>
            <a:off x="2843808" y="1988840"/>
            <a:ext cx="0" cy="3024336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>
            <a:off x="5220072" y="1988840"/>
            <a:ext cx="0" cy="2736304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2753171"/>
      </p:ext>
    </p:extLst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3501008"/>
            <a:ext cx="7992888" cy="1888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8244408" cy="2076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/>
          <p:nvPr/>
        </p:nvSpPr>
        <p:spPr>
          <a:xfrm>
            <a:off x="2555776" y="2132856"/>
            <a:ext cx="2300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FF0000"/>
                </a:solidFill>
              </a:rPr>
              <a:t>Empirical</a:t>
            </a:r>
            <a:endParaRPr lang="de-DE" dirty="0" smtClean="0">
              <a:solidFill>
                <a:srgbClr val="FF0000"/>
              </a:solidFill>
            </a:endParaRPr>
          </a:p>
          <a:p>
            <a:r>
              <a:rPr lang="de-DE" dirty="0">
                <a:solidFill>
                  <a:srgbClr val="FF0000"/>
                </a:solidFill>
              </a:rPr>
              <a:t>(</a:t>
            </a:r>
            <a:r>
              <a:rPr lang="de-DE" dirty="0" smtClean="0">
                <a:solidFill>
                  <a:srgbClr val="FF0000"/>
                </a:solidFill>
              </a:rPr>
              <a:t>GEBCO </a:t>
            </a:r>
            <a:r>
              <a:rPr lang="de-DE" dirty="0" err="1" smtClean="0">
                <a:solidFill>
                  <a:srgbClr val="FF0000"/>
                </a:solidFill>
              </a:rPr>
              <a:t>CookBook</a:t>
            </a:r>
            <a:r>
              <a:rPr lang="de-DE" dirty="0" smtClean="0">
                <a:solidFill>
                  <a:srgbClr val="FF0000"/>
                </a:solidFill>
              </a:rPr>
              <a:t>)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796136" y="1844824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3300"/>
                </a:solidFill>
              </a:rPr>
              <a:t>Physics</a:t>
            </a:r>
            <a:r>
              <a:rPr lang="de-DE" dirty="0" smtClean="0">
                <a:solidFill>
                  <a:srgbClr val="003300"/>
                </a:solidFill>
              </a:rPr>
              <a:t> </a:t>
            </a:r>
            <a:r>
              <a:rPr lang="de-DE" dirty="0" err="1" smtClean="0">
                <a:solidFill>
                  <a:srgbClr val="003300"/>
                </a:solidFill>
              </a:rPr>
              <a:t>based</a:t>
            </a:r>
            <a:r>
              <a:rPr lang="de-DE" dirty="0" smtClean="0">
                <a:solidFill>
                  <a:srgbClr val="003300"/>
                </a:solidFill>
              </a:rPr>
              <a:t> (EOMAP)</a:t>
            </a:r>
            <a:endParaRPr lang="de-DE" dirty="0">
              <a:solidFill>
                <a:srgbClr val="0033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364088" y="2924944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C3FE2"/>
                </a:solidFill>
              </a:rPr>
              <a:t>Single Beam</a:t>
            </a:r>
            <a:endParaRPr lang="de-DE" dirty="0">
              <a:solidFill>
                <a:srgbClr val="0C3FE2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0" y="18864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defRPr/>
            </a:pPr>
            <a:r>
              <a:rPr lang="de-DE" sz="2800" kern="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Approach &amp; </a:t>
            </a:r>
            <a:r>
              <a:rPr lang="de-DE" sz="2800" kern="0" dirty="0" err="1" smtClean="0">
                <a:solidFill>
                  <a:schemeClr val="bg1"/>
                </a:solidFill>
                <a:latin typeface="Calibri Light" panose="020F0302020204030204" pitchFamily="34" charset="0"/>
              </a:rPr>
              <a:t>Uncertainties</a:t>
            </a:r>
            <a:endParaRPr lang="de-DE" sz="2800" kern="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-36512" y="6226861"/>
            <a:ext cx="776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GEBCO </a:t>
            </a:r>
            <a:r>
              <a:rPr lang="de-DE" dirty="0" err="1" smtClean="0"/>
              <a:t>CookBook</a:t>
            </a:r>
            <a:r>
              <a:rPr lang="de-DE" dirty="0" smtClean="0"/>
              <a:t> </a:t>
            </a:r>
            <a:r>
              <a:rPr lang="de-DE" dirty="0" err="1" smtClean="0"/>
              <a:t>method</a:t>
            </a:r>
            <a:r>
              <a:rPr lang="de-DE" dirty="0" smtClean="0"/>
              <a:t> </a:t>
            </a:r>
            <a:r>
              <a:rPr lang="de-DE" dirty="0" err="1" smtClean="0"/>
              <a:t>trained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5570 </a:t>
            </a:r>
            <a:r>
              <a:rPr lang="de-DE" dirty="0" err="1" smtClean="0"/>
              <a:t>single</a:t>
            </a:r>
            <a:r>
              <a:rPr lang="de-DE" dirty="0" smtClean="0"/>
              <a:t> beam </a:t>
            </a:r>
            <a:r>
              <a:rPr lang="de-DE" dirty="0" err="1" smtClean="0"/>
              <a:t>measurements</a:t>
            </a:r>
            <a:r>
              <a:rPr lang="de-DE" dirty="0" smtClean="0"/>
              <a:t> </a:t>
            </a:r>
          </a:p>
          <a:p>
            <a:r>
              <a:rPr lang="de-DE" dirty="0" err="1" smtClean="0"/>
              <a:t>for</a:t>
            </a:r>
            <a:r>
              <a:rPr lang="de-DE" dirty="0" smtClean="0"/>
              <a:t> 40 </a:t>
            </a:r>
            <a:r>
              <a:rPr lang="de-DE" dirty="0" err="1" smtClean="0"/>
              <a:t>sq</a:t>
            </a:r>
            <a:r>
              <a:rPr lang="de-DE" dirty="0" smtClean="0"/>
              <a:t> km </a:t>
            </a:r>
            <a:r>
              <a:rPr lang="de-DE" dirty="0" err="1" smtClean="0"/>
              <a:t>WorldView</a:t>
            </a:r>
            <a:r>
              <a:rPr lang="de-DE" dirty="0" smtClean="0"/>
              <a:t> 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7416594"/>
      </p:ext>
    </p:extLst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3501008"/>
            <a:ext cx="7992888" cy="1888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3527" y="1268760"/>
            <a:ext cx="8317897" cy="4248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/>
          <p:nvPr/>
        </p:nvSpPr>
        <p:spPr>
          <a:xfrm>
            <a:off x="953785" y="4020787"/>
            <a:ext cx="3313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FF0000"/>
                </a:solidFill>
              </a:rPr>
              <a:t>Empirical</a:t>
            </a:r>
            <a:r>
              <a:rPr lang="de-DE" dirty="0" smtClean="0">
                <a:solidFill>
                  <a:srgbClr val="FF0000"/>
                </a:solidFill>
              </a:rPr>
              <a:t> (GEBCO </a:t>
            </a:r>
            <a:r>
              <a:rPr lang="de-DE" dirty="0" err="1" smtClean="0">
                <a:solidFill>
                  <a:srgbClr val="FF0000"/>
                </a:solidFill>
              </a:rPr>
              <a:t>CookBook</a:t>
            </a:r>
            <a:r>
              <a:rPr lang="de-DE" dirty="0" smtClean="0">
                <a:solidFill>
                  <a:srgbClr val="FF0000"/>
                </a:solidFill>
              </a:rPr>
              <a:t>)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964553" y="4385623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3300"/>
                </a:solidFill>
              </a:rPr>
              <a:t>Physics</a:t>
            </a:r>
            <a:r>
              <a:rPr lang="de-DE" dirty="0" smtClean="0">
                <a:solidFill>
                  <a:srgbClr val="003300"/>
                </a:solidFill>
              </a:rPr>
              <a:t> </a:t>
            </a:r>
            <a:r>
              <a:rPr lang="de-DE" dirty="0" err="1" smtClean="0">
                <a:solidFill>
                  <a:srgbClr val="003300"/>
                </a:solidFill>
              </a:rPr>
              <a:t>based</a:t>
            </a:r>
            <a:r>
              <a:rPr lang="de-DE" dirty="0" smtClean="0">
                <a:solidFill>
                  <a:srgbClr val="003300"/>
                </a:solidFill>
              </a:rPr>
              <a:t> (EOMAP)</a:t>
            </a:r>
            <a:endParaRPr lang="de-DE" dirty="0">
              <a:solidFill>
                <a:srgbClr val="0033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964553" y="4787184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solidFill>
                  <a:srgbClr val="0C3FE2"/>
                </a:solidFill>
              </a:rPr>
              <a:t>Single Beam</a:t>
            </a:r>
            <a:endParaRPr lang="de-DE" dirty="0">
              <a:solidFill>
                <a:srgbClr val="0C3FE2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-36512" y="6226861"/>
            <a:ext cx="77636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GEBCO </a:t>
            </a:r>
            <a:r>
              <a:rPr lang="de-DE" dirty="0" err="1" smtClean="0"/>
              <a:t>CookBook</a:t>
            </a:r>
            <a:r>
              <a:rPr lang="de-DE" dirty="0" smtClean="0"/>
              <a:t> </a:t>
            </a:r>
            <a:r>
              <a:rPr lang="de-DE" dirty="0" err="1" smtClean="0"/>
              <a:t>method</a:t>
            </a:r>
            <a:r>
              <a:rPr lang="de-DE" dirty="0" smtClean="0"/>
              <a:t> </a:t>
            </a:r>
            <a:r>
              <a:rPr lang="de-DE" dirty="0" err="1" smtClean="0"/>
              <a:t>trained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5570 </a:t>
            </a:r>
            <a:r>
              <a:rPr lang="de-DE" dirty="0" err="1" smtClean="0"/>
              <a:t>single</a:t>
            </a:r>
            <a:r>
              <a:rPr lang="de-DE" dirty="0" smtClean="0"/>
              <a:t> beam </a:t>
            </a:r>
            <a:r>
              <a:rPr lang="de-DE" dirty="0" err="1" smtClean="0"/>
              <a:t>measurements</a:t>
            </a:r>
            <a:r>
              <a:rPr lang="de-DE" dirty="0" smtClean="0"/>
              <a:t> </a:t>
            </a:r>
          </a:p>
          <a:p>
            <a:r>
              <a:rPr lang="de-DE" dirty="0" err="1" smtClean="0"/>
              <a:t>for</a:t>
            </a:r>
            <a:r>
              <a:rPr lang="de-DE" dirty="0" smtClean="0"/>
              <a:t> 40 </a:t>
            </a:r>
            <a:r>
              <a:rPr lang="de-DE" dirty="0" err="1" smtClean="0"/>
              <a:t>sq</a:t>
            </a:r>
            <a:r>
              <a:rPr lang="de-DE" dirty="0" smtClean="0"/>
              <a:t> km </a:t>
            </a:r>
            <a:r>
              <a:rPr lang="de-DE" dirty="0" err="1" smtClean="0"/>
              <a:t>WorldView</a:t>
            </a:r>
            <a:r>
              <a:rPr lang="de-DE" dirty="0" smtClean="0"/>
              <a:t> 2</a:t>
            </a:r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0" y="18864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defRPr/>
            </a:pPr>
            <a:r>
              <a:rPr lang="de-DE" sz="2800" kern="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Approach &amp; </a:t>
            </a:r>
            <a:r>
              <a:rPr lang="de-DE" sz="2800" kern="0" dirty="0" err="1" smtClean="0">
                <a:solidFill>
                  <a:schemeClr val="bg1"/>
                </a:solidFill>
                <a:latin typeface="Calibri Light" panose="020F0302020204030204" pitchFamily="34" charset="0"/>
              </a:rPr>
              <a:t>Uncertainties</a:t>
            </a:r>
            <a:endParaRPr lang="de-DE" sz="2800" kern="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848689"/>
      </p:ext>
    </p:extLst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18864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defRPr/>
            </a:pPr>
            <a:r>
              <a:rPr lang="de-DE" sz="2800" kern="0" dirty="0" err="1" smtClean="0">
                <a:solidFill>
                  <a:schemeClr val="bg1"/>
                </a:solidFill>
                <a:latin typeface="Calibri Light" panose="020F0302020204030204" pitchFamily="34" charset="0"/>
              </a:rPr>
              <a:t>Approaches</a:t>
            </a:r>
            <a:endParaRPr lang="de-DE" sz="2800" kern="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926522"/>
              </p:ext>
            </p:extLst>
          </p:nvPr>
        </p:nvGraphicFramePr>
        <p:xfrm>
          <a:off x="251520" y="1700808"/>
          <a:ext cx="8496944" cy="368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4821"/>
                <a:gridCol w="2666143"/>
                <a:gridCol w="2595980"/>
              </a:tblGrid>
              <a:tr h="444686"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(Semi-) Empirical</a:t>
                      </a:r>
                      <a:endParaRPr lang="en-GB" sz="20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Physical</a:t>
                      </a:r>
                      <a:endParaRPr lang="en-GB" sz="20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</a:tr>
              <a:tr h="620940">
                <a:tc>
                  <a:txBody>
                    <a:bodyPr/>
                    <a:lstStyle/>
                    <a:p>
                      <a:r>
                        <a:rPr lang="en-GB" sz="2000" b="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Dependency on in-situ data</a:t>
                      </a:r>
                      <a:endParaRPr lang="en-GB" sz="2000" b="0" baseline="0" dirty="0" smtClean="0">
                        <a:solidFill>
                          <a:schemeClr val="tx1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latin typeface="Calibri Light" panose="020F0302020204030204" pitchFamily="34" charset="0"/>
                        </a:rPr>
                        <a:t>High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latin typeface="Calibri Light" panose="020F0302020204030204" pitchFamily="34" charset="0"/>
                        </a:rPr>
                        <a:t>Low</a:t>
                      </a:r>
                    </a:p>
                  </a:txBody>
                  <a:tcPr>
                    <a:solidFill>
                      <a:srgbClr val="99FF66"/>
                    </a:solidFill>
                  </a:tcPr>
                </a:tc>
              </a:tr>
              <a:tr h="722060">
                <a:tc>
                  <a:txBody>
                    <a:bodyPr/>
                    <a:lstStyle/>
                    <a:p>
                      <a:r>
                        <a:rPr lang="en-GB" sz="2000" b="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Uncertainties</a:t>
                      </a:r>
                    </a:p>
                    <a:p>
                      <a:r>
                        <a:rPr lang="en-GB" sz="2000" b="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Uncertainties forecast/trace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latin typeface="Calibri Light" panose="020F0302020204030204" pitchFamily="34" charset="0"/>
                        </a:rPr>
                        <a:t>High</a:t>
                      </a:r>
                    </a:p>
                    <a:p>
                      <a:pPr algn="ctr"/>
                      <a:r>
                        <a:rPr lang="en-GB" sz="2000" dirty="0" smtClean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latin typeface="Calibri Light" panose="020F0302020204030204" pitchFamily="34" charset="0"/>
                        </a:rPr>
                        <a:t>No</a:t>
                      </a:r>
                      <a:endParaRPr lang="en-GB" sz="2000" dirty="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latin typeface="Calibri Light" panose="020F0302020204030204" pitchFamily="34" charset="0"/>
                        </a:rPr>
                        <a:t>Lower</a:t>
                      </a:r>
                    </a:p>
                    <a:p>
                      <a:pPr algn="ctr"/>
                      <a:r>
                        <a:rPr lang="en-GB" sz="2000" b="0" dirty="0" smtClean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latin typeface="Calibri Light" panose="020F0302020204030204" pitchFamily="34" charset="0"/>
                        </a:rPr>
                        <a:t>Yes</a:t>
                      </a:r>
                      <a:endParaRPr lang="en-GB" sz="2000" b="0" dirty="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>
                    <a:solidFill>
                      <a:srgbClr val="99FF66"/>
                    </a:soli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r>
                        <a:rPr lang="en-GB" sz="2000" b="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Productivity &amp;</a:t>
                      </a:r>
                      <a:r>
                        <a:rPr lang="en-GB" sz="2000" b="0" baseline="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 efficiency</a:t>
                      </a:r>
                    </a:p>
                    <a:p>
                      <a:r>
                        <a:rPr lang="en-GB" sz="2000" b="0" baseline="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Coverage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smtClean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latin typeface="Calibri Light" panose="020F0302020204030204" pitchFamily="34" charset="0"/>
                        </a:rPr>
                        <a:t>Lower</a:t>
                      </a:r>
                    </a:p>
                    <a:p>
                      <a:pPr algn="ctr"/>
                      <a:r>
                        <a:rPr lang="en-GB" sz="2000" dirty="0" smtClean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latin typeface="Calibri Light" panose="020F0302020204030204" pitchFamily="34" charset="0"/>
                        </a:rPr>
                        <a:t>Lower</a:t>
                      </a:r>
                      <a:endParaRPr lang="en-GB" sz="2000" dirty="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b="0" dirty="0" smtClean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latin typeface="Calibri Light" panose="020F0302020204030204" pitchFamily="34" charset="0"/>
                        </a:rPr>
                        <a:t>High</a:t>
                      </a:r>
                    </a:p>
                    <a:p>
                      <a:pPr algn="ctr"/>
                      <a:r>
                        <a:rPr lang="en-GB" sz="2000" b="0" dirty="0" smtClean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latin typeface="Calibri Light" panose="020F0302020204030204" pitchFamily="34" charset="0"/>
                        </a:rPr>
                        <a:t>High</a:t>
                      </a:r>
                    </a:p>
                  </a:txBody>
                  <a:tcPr>
                    <a:solidFill>
                      <a:srgbClr val="99FF66"/>
                    </a:solidFill>
                  </a:tcPr>
                </a:tc>
              </a:tr>
              <a:tr h="876012">
                <a:tc>
                  <a:txBody>
                    <a:bodyPr/>
                    <a:lstStyle/>
                    <a:p>
                      <a:endParaRPr lang="en-GB" sz="2000" b="0" dirty="0" smtClean="0">
                        <a:solidFill>
                          <a:schemeClr val="tx1"/>
                        </a:solidFill>
                        <a:latin typeface="Calibri Light" panose="020F0302020204030204" pitchFamily="34" charset="0"/>
                      </a:endParaRPr>
                    </a:p>
                    <a:p>
                      <a:r>
                        <a:rPr lang="en-GB" sz="2000" b="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Method &amp; </a:t>
                      </a:r>
                    </a:p>
                    <a:p>
                      <a:r>
                        <a:rPr lang="en-GB" sz="2000" b="0" dirty="0" smtClean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</a:rPr>
                        <a:t>Development costs</a:t>
                      </a:r>
                      <a:endParaRPr lang="en-GB" sz="2000" b="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latin typeface="Calibri Light" panose="020F0302020204030204" pitchFamily="34" charset="0"/>
                        </a:rPr>
                        <a:t>Relating brightness or ratios</a:t>
                      </a:r>
                      <a:r>
                        <a:rPr lang="en-GB" sz="1800" baseline="0" dirty="0" smtClean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latin typeface="Calibri Light" panose="020F0302020204030204" pitchFamily="34" charset="0"/>
                        </a:rPr>
                        <a:t> to water quality parameters - easy</a:t>
                      </a:r>
                    </a:p>
                    <a:p>
                      <a:r>
                        <a:rPr lang="en-GB" sz="1800" b="1" baseline="0" dirty="0" smtClean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latin typeface="Calibri Light" panose="020F0302020204030204" pitchFamily="34" charset="0"/>
                        </a:rPr>
                        <a:t>Low development costs</a:t>
                      </a:r>
                      <a:endParaRPr lang="en-GB" sz="1800" b="1" dirty="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 smtClean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latin typeface="Calibri Light" panose="020F0302020204030204" pitchFamily="34" charset="0"/>
                        </a:rPr>
                        <a:t>Resolving the light transfer - complex</a:t>
                      </a:r>
                    </a:p>
                    <a:p>
                      <a:endParaRPr lang="en-GB" sz="1800" dirty="0" smtClean="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latin typeface="Calibri Light" panose="020F0302020204030204" pitchFamily="34" charset="0"/>
                      </a:endParaRPr>
                    </a:p>
                    <a:p>
                      <a:r>
                        <a:rPr lang="en-GB" sz="1800" dirty="0" smtClean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latin typeface="Calibri Light" panose="020F0302020204030204" pitchFamily="34" charset="0"/>
                        </a:rPr>
                        <a:t>High development costs</a:t>
                      </a:r>
                      <a:endParaRPr lang="en-GB" sz="1800" dirty="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9603441"/>
      </p:ext>
    </p:extLst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13" t="27084" r="21339"/>
          <a:stretch>
            <a:fillRect/>
          </a:stretch>
        </p:blipFill>
        <p:spPr bwMode="auto">
          <a:xfrm>
            <a:off x="96838" y="1557338"/>
            <a:ext cx="3827462" cy="2559050"/>
          </a:xfrm>
          <a:prstGeom prst="rect">
            <a:avLst/>
          </a:prstGeom>
          <a:solidFill>
            <a:schemeClr val="bg1">
              <a:lumMod val="95000"/>
              <a:alpha val="99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chteck 10"/>
          <p:cNvSpPr/>
          <p:nvPr/>
        </p:nvSpPr>
        <p:spPr>
          <a:xfrm>
            <a:off x="34925" y="1125539"/>
            <a:ext cx="9144000" cy="408102"/>
          </a:xfrm>
          <a:prstGeom prst="rect">
            <a:avLst/>
          </a:prstGeom>
        </p:spPr>
        <p:txBody>
          <a:bodyPr lIns="91381" tIns="45690" rIns="91381" bIns="45690">
            <a:spAutoFit/>
          </a:bodyPr>
          <a:lstStyle/>
          <a:p>
            <a:pPr marL="342679" indent="-342679">
              <a:spcBef>
                <a:spcPts val="400"/>
              </a:spcBef>
              <a:defRPr/>
            </a:pPr>
            <a:r>
              <a:rPr lang="de-DE" sz="2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High </a:t>
            </a:r>
            <a:r>
              <a:rPr lang="de-DE" sz="20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resolution</a:t>
            </a:r>
            <a:r>
              <a:rPr lang="de-DE" sz="2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: 0.5 – 2m horizontal      </a:t>
            </a:r>
            <a:r>
              <a:rPr lang="de-DE" sz="20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Base </a:t>
            </a:r>
            <a:r>
              <a:rPr lang="de-DE" sz="2000" kern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maps</a:t>
            </a:r>
            <a:r>
              <a:rPr lang="de-DE" sz="2000" kern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: </a:t>
            </a:r>
            <a:r>
              <a:rPr lang="de-DE" sz="2000" kern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15 – 30m </a:t>
            </a:r>
            <a:r>
              <a:rPr lang="de-DE" sz="2000" kern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res</a:t>
            </a:r>
            <a:endParaRPr lang="de-DE" sz="2000" kern="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2" name="Rectangle 3"/>
          <p:cNvSpPr txBox="1">
            <a:spLocks/>
          </p:cNvSpPr>
          <p:nvPr/>
        </p:nvSpPr>
        <p:spPr bwMode="auto">
          <a:xfrm>
            <a:off x="179392" y="5445130"/>
            <a:ext cx="7056437" cy="1243013"/>
          </a:xfrm>
          <a:prstGeom prst="rect">
            <a:avLst/>
          </a:prstGeom>
          <a:solidFill>
            <a:schemeClr val="bg1">
              <a:lumMod val="95000"/>
              <a:alpha val="99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1381" tIns="45690" rIns="91381" bIns="45690"/>
          <a:lstStyle/>
          <a:p>
            <a:pPr marL="269701" lvl="1" indent="-176100">
              <a:lnSpc>
                <a:spcPct val="150000"/>
              </a:lnSpc>
              <a:spcBef>
                <a:spcPct val="20000"/>
              </a:spcBef>
              <a:defRPr/>
            </a:pPr>
            <a:r>
              <a:rPr lang="en-US" dirty="0" smtClean="0">
                <a:solidFill>
                  <a:srgbClr val="262626"/>
                </a:solidFill>
                <a:latin typeface="Calibri" panose="020F0502020204030204" pitchFamily="34" charset="0"/>
                <a:cs typeface="+mn-cs"/>
              </a:rPr>
              <a:t>Off-the-shelf products and fast production capabilities</a:t>
            </a:r>
            <a:endParaRPr lang="en-US" dirty="0">
              <a:solidFill>
                <a:srgbClr val="262626"/>
              </a:solidFill>
              <a:latin typeface="Calibri" panose="020F0502020204030204" pitchFamily="34" charset="0"/>
              <a:cs typeface="+mn-cs"/>
            </a:endParaRPr>
          </a:p>
          <a:p>
            <a:pPr marL="269701" lvl="1" indent="-1761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b="1" dirty="0" smtClean="0">
                <a:solidFill>
                  <a:srgbClr val="262626"/>
                </a:solidFill>
                <a:latin typeface="Calibri" panose="020F0502020204030204" pitchFamily="34" charset="0"/>
                <a:cs typeface="+mn-cs"/>
              </a:rPr>
              <a:t>Examples: Great Barrier Reef, Persian Gulf, South-China sea, .. </a:t>
            </a:r>
          </a:p>
          <a:p>
            <a:pPr marL="269701" lvl="1" indent="-1761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400" b="1" dirty="0" smtClean="0">
                <a:solidFill>
                  <a:srgbClr val="262626"/>
                </a:solidFill>
                <a:latin typeface="Calibri" panose="020F0502020204030204" pitchFamily="34" charset="0"/>
                <a:cs typeface="+mn-cs"/>
              </a:rPr>
              <a:t>Fast on-request map </a:t>
            </a:r>
            <a:r>
              <a:rPr lang="en-US" sz="1400" b="1" dirty="0">
                <a:solidFill>
                  <a:srgbClr val="262626"/>
                </a:solidFill>
                <a:latin typeface="Calibri" panose="020F0502020204030204" pitchFamily="34" charset="0"/>
                <a:cs typeface="+mn-cs"/>
              </a:rPr>
              <a:t>generation for worldwide locations</a:t>
            </a:r>
            <a:endParaRPr lang="en-US" sz="2000" b="1" dirty="0">
              <a:solidFill>
                <a:srgbClr val="262626"/>
              </a:solidFill>
              <a:latin typeface="Calibri" panose="020F0502020204030204" pitchFamily="34" charset="0"/>
              <a:cs typeface="+mn-cs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6238" y="4289403"/>
            <a:ext cx="996950" cy="896937"/>
          </a:xfrm>
          <a:prstGeom prst="rect">
            <a:avLst/>
          </a:prstGeom>
          <a:solidFill>
            <a:schemeClr val="bg1">
              <a:lumMod val="95000"/>
              <a:alpha val="99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itel 1"/>
          <p:cNvSpPr txBox="1">
            <a:spLocks/>
          </p:cNvSpPr>
          <p:nvPr/>
        </p:nvSpPr>
        <p:spPr>
          <a:xfrm>
            <a:off x="179388" y="44452"/>
            <a:ext cx="8713787" cy="1033463"/>
          </a:xfrm>
          <a:prstGeom prst="rect">
            <a:avLst/>
          </a:prstGeom>
        </p:spPr>
        <p:txBody>
          <a:bodyPr lIns="91381" tIns="45690" rIns="91381" bIns="45690"/>
          <a:lstStyle/>
          <a:p>
            <a:pPr eaLnBrk="1" hangingPunct="1">
              <a:spcAft>
                <a:spcPts val="600"/>
              </a:spcAft>
              <a:defRPr/>
            </a:pPr>
            <a:r>
              <a:rPr lang="de-DE" sz="25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Consistent</a:t>
            </a:r>
            <a:r>
              <a:rPr lang="de-DE" sz="25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25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bathymetry</a:t>
            </a:r>
            <a:r>
              <a:rPr lang="de-DE" sz="25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25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over</a:t>
            </a:r>
            <a:r>
              <a:rPr lang="de-DE" sz="25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all </a:t>
            </a:r>
            <a:r>
              <a:rPr lang="de-DE" sz="25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scales</a:t>
            </a:r>
            <a:endParaRPr lang="de-DE" sz="2500" dirty="0" smtClean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e-DE" sz="20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Dependency</a:t>
            </a:r>
            <a:r>
              <a:rPr lang="de-DE" sz="2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on in-situ </a:t>
            </a:r>
            <a:r>
              <a:rPr lang="de-DE" sz="2000" dirty="0" err="1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data</a:t>
            </a:r>
            <a:r>
              <a:rPr lang="de-DE" sz="20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?</a:t>
            </a:r>
            <a:endParaRPr lang="de-DE" sz="20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5426" y="1570442"/>
            <a:ext cx="4465299" cy="3662245"/>
          </a:xfrm>
          <a:prstGeom prst="rect">
            <a:avLst/>
          </a:prstGeom>
          <a:solidFill>
            <a:schemeClr val="bg1">
              <a:lumMod val="95000"/>
              <a:alpha val="99000"/>
            </a:schemeClr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feld 1"/>
          <p:cNvSpPr txBox="1"/>
          <p:nvPr/>
        </p:nvSpPr>
        <p:spPr>
          <a:xfrm>
            <a:off x="5940152" y="3573016"/>
            <a:ext cx="577081" cy="276999"/>
          </a:xfrm>
          <a:prstGeom prst="rect">
            <a:avLst/>
          </a:prstGeom>
          <a:solidFill>
            <a:schemeClr val="tx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Qatar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384823" y="2268157"/>
            <a:ext cx="666849" cy="553998"/>
          </a:xfrm>
          <a:prstGeom prst="rect">
            <a:avLst/>
          </a:prstGeom>
          <a:solidFill>
            <a:schemeClr val="tx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Saudi-</a:t>
            </a:r>
          </a:p>
          <a:p>
            <a:r>
              <a:rPr lang="en-GB" dirty="0" smtClean="0">
                <a:solidFill>
                  <a:schemeClr val="bg1"/>
                </a:solidFill>
              </a:rPr>
              <a:t>Arabia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7596336" y="5013176"/>
            <a:ext cx="836768" cy="215444"/>
          </a:xfrm>
          <a:prstGeom prst="rect">
            <a:avLst/>
          </a:prstGeom>
          <a:solidFill>
            <a:schemeClr val="tx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GB" sz="1400" dirty="0" smtClean="0">
                <a:solidFill>
                  <a:schemeClr val="bg1"/>
                </a:solidFill>
              </a:rPr>
              <a:t>Abu Dhabi</a:t>
            </a:r>
            <a:endParaRPr lang="en-GB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5792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188640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defRPr/>
            </a:pPr>
            <a:r>
              <a:rPr lang="de-DE" sz="3000" kern="0" dirty="0" err="1" smtClean="0">
                <a:solidFill>
                  <a:schemeClr val="bg1"/>
                </a:solidFill>
                <a:latin typeface="Calibri Light" panose="020F0302020204030204" pitchFamily="34" charset="0"/>
              </a:rPr>
              <a:t>Requirements</a:t>
            </a:r>
            <a:r>
              <a:rPr lang="de-DE" sz="3000" kern="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 &lt;&gt; </a:t>
            </a:r>
            <a:r>
              <a:rPr lang="de-DE" sz="3000" kern="0" dirty="0" err="1" smtClean="0">
                <a:solidFill>
                  <a:schemeClr val="bg1"/>
                </a:solidFill>
                <a:latin typeface="Calibri Light" panose="020F0302020204030204" pitchFamily="34" charset="0"/>
              </a:rPr>
              <a:t>Approaches</a:t>
            </a:r>
            <a:endParaRPr lang="de-DE" sz="3000" kern="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9512" y="980728"/>
            <a:ext cx="907300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u="sng" dirty="0" smtClean="0">
                <a:latin typeface="Calibri Light" panose="020F0302020204030204" pitchFamily="34" charset="0"/>
              </a:rPr>
              <a:t>SDB use cases: </a:t>
            </a:r>
            <a:r>
              <a:rPr lang="en-US" sz="2500" dirty="0" smtClean="0">
                <a:latin typeface="Calibri Light" panose="020F0302020204030204" pitchFamily="34" charset="0"/>
              </a:rPr>
              <a:t>Balance demand &amp; cost capabilities</a:t>
            </a:r>
          </a:p>
          <a:p>
            <a:endParaRPr lang="en-US" sz="1200" u="sng" dirty="0" smtClean="0">
              <a:latin typeface="Calibri Light" panose="020F0302020204030204" pitchFamily="34" charset="0"/>
            </a:endParaRPr>
          </a:p>
          <a:p>
            <a:pPr marL="1256710" lvl="2" indent="-342900">
              <a:buFont typeface="Wingdings" panose="05000000000000000000" pitchFamily="2" charset="2"/>
              <a:buChar char="Ø"/>
            </a:pPr>
            <a:r>
              <a:rPr lang="en-US" sz="2500" dirty="0" smtClean="0">
                <a:latin typeface="Calibri Light" panose="020F0302020204030204" pitchFamily="34" charset="0"/>
              </a:rPr>
              <a:t>Reconnaissance: survey planning</a:t>
            </a:r>
          </a:p>
          <a:p>
            <a:pPr marL="1713616" lvl="3" indent="-342900">
              <a:buFont typeface="Courier New" panose="02070309020205020404" pitchFamily="49" charset="0"/>
              <a:buChar char="o"/>
            </a:pPr>
            <a:r>
              <a:rPr lang="en-US" sz="2500" dirty="0" smtClean="0">
                <a:latin typeface="Calibri Light" panose="020F0302020204030204" pitchFamily="34" charset="0"/>
              </a:rPr>
              <a:t>Change detection </a:t>
            </a:r>
          </a:p>
          <a:p>
            <a:pPr marL="2170522" lvl="4" indent="-342900">
              <a:buFont typeface="Wingdings" panose="05000000000000000000" pitchFamily="2" charset="2"/>
              <a:buChar char="§"/>
            </a:pPr>
            <a:r>
              <a:rPr lang="en-US" dirty="0" smtClean="0">
                <a:latin typeface="Calibri Light" panose="020F0302020204030204" pitchFamily="34" charset="0"/>
              </a:rPr>
              <a:t>uncertainties not relevant, lots of in-situ data available?</a:t>
            </a:r>
          </a:p>
          <a:p>
            <a:pPr marL="2170522" lvl="4" indent="-342900">
              <a:buFont typeface="Wingdings" panose="05000000000000000000" pitchFamily="2" charset="2"/>
              <a:buChar char="§"/>
            </a:pPr>
            <a:r>
              <a:rPr lang="en-US" dirty="0" smtClean="0">
                <a:latin typeface="Calibri Light" panose="020F0302020204030204" pitchFamily="34" charset="0"/>
              </a:rPr>
              <a:t>Liabilities </a:t>
            </a:r>
          </a:p>
          <a:p>
            <a:pPr marL="1713616" lvl="3" indent="-342900">
              <a:buFont typeface="Courier New" panose="02070309020205020404" pitchFamily="49" charset="0"/>
              <a:buChar char="o"/>
            </a:pPr>
            <a:r>
              <a:rPr lang="en-US" sz="2500" dirty="0" smtClean="0">
                <a:latin typeface="Calibri Light" panose="020F0302020204030204" pitchFamily="34" charset="0"/>
              </a:rPr>
              <a:t>Safety aspects relevant</a:t>
            </a:r>
          </a:p>
          <a:p>
            <a:pPr marL="2170522" lvl="4" indent="-3429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</a:rPr>
              <a:t>uncertainties </a:t>
            </a:r>
            <a:r>
              <a:rPr lang="en-US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relevant?</a:t>
            </a:r>
            <a:endParaRPr lang="en-US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endParaRPr lang="en-US" sz="2500" dirty="0" smtClean="0">
              <a:latin typeface="Calibri Light" panose="020F0302020204030204" pitchFamily="34" charset="0"/>
            </a:endParaRPr>
          </a:p>
          <a:p>
            <a:pPr marL="1256710" lvl="2" indent="-342900">
              <a:buFont typeface="Wingdings" panose="05000000000000000000" pitchFamily="2" charset="2"/>
              <a:buChar char="Ø"/>
            </a:pPr>
            <a:r>
              <a:rPr lang="en-US" sz="2500" dirty="0" smtClean="0">
                <a:latin typeface="Calibri Light" panose="020F0302020204030204" pitchFamily="34" charset="0"/>
              </a:rPr>
              <a:t>Expand area, fill gaps in maps</a:t>
            </a:r>
            <a:endParaRPr lang="en-US" sz="2500" dirty="0">
              <a:latin typeface="Calibri Light" panose="020F0302020204030204" pitchFamily="34" charset="0"/>
            </a:endParaRPr>
          </a:p>
          <a:p>
            <a:pPr marL="2170522" lvl="4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uncertainties 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</a:rPr>
              <a:t>relevant</a:t>
            </a:r>
            <a:r>
              <a:rPr lang="en-US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?</a:t>
            </a:r>
          </a:p>
          <a:p>
            <a:pPr marL="2170522" lvl="4" indent="-34290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how to use &amp; represent data?</a:t>
            </a:r>
            <a:endParaRPr lang="en-US" dirty="0">
              <a:solidFill>
                <a:srgbClr val="000000"/>
              </a:solidFill>
              <a:latin typeface="Calibri Light" panose="020F0302020204030204" pitchFamily="34" charset="0"/>
            </a:endParaRPr>
          </a:p>
          <a:p>
            <a:endParaRPr lang="en-US" sz="1200" dirty="0">
              <a:latin typeface="Calibri Light" panose="020F0302020204030204" pitchFamily="34" charset="0"/>
            </a:endParaRPr>
          </a:p>
          <a:p>
            <a:pPr marL="342900" indent="-342900">
              <a:buFont typeface="Symbol" panose="05050102010706020507" pitchFamily="18" charset="2"/>
              <a:buChar char="Þ"/>
            </a:pPr>
            <a:r>
              <a:rPr lang="en-US" sz="2500" dirty="0" smtClean="0">
                <a:latin typeface="Calibri Light" panose="020F0302020204030204" pitchFamily="34" charset="0"/>
              </a:rPr>
              <a:t> Requirements definition, integration concept</a:t>
            </a:r>
          </a:p>
          <a:p>
            <a:pPr marL="1256710" lvl="2" indent="-342900">
              <a:buFont typeface="Courier New" panose="02070309020205020404" pitchFamily="49" charset="0"/>
              <a:buChar char="o"/>
            </a:pPr>
            <a:r>
              <a:rPr lang="en-US" sz="2500" dirty="0" smtClean="0">
                <a:latin typeface="Calibri Light" panose="020F0302020204030204" pitchFamily="34" charset="0"/>
              </a:rPr>
              <a:t>Spatial resolutions </a:t>
            </a:r>
          </a:p>
          <a:p>
            <a:pPr marL="1256710" lvl="2" indent="-342900">
              <a:buFont typeface="Courier New" panose="02070309020205020404" pitchFamily="49" charset="0"/>
              <a:buChar char="o"/>
            </a:pPr>
            <a:r>
              <a:rPr lang="en-US" sz="2500" dirty="0">
                <a:latin typeface="Calibri Light" panose="020F0302020204030204" pitchFamily="34" charset="0"/>
              </a:rPr>
              <a:t> </a:t>
            </a:r>
            <a:r>
              <a:rPr lang="en-US" sz="2500" dirty="0" smtClean="0">
                <a:latin typeface="Calibri Light" panose="020F0302020204030204" pitchFamily="34" charset="0"/>
              </a:rPr>
              <a:t>Uncertainties proved ? Forecasting and tracking?</a:t>
            </a:r>
            <a:endParaRPr lang="en-US" sz="2500" dirty="0">
              <a:latin typeface="Calibri Light" panose="020F0302020204030204" pitchFamily="34" charset="0"/>
            </a:endParaRPr>
          </a:p>
          <a:p>
            <a:pPr marL="342900" indent="-342900">
              <a:buFont typeface="Symbol" panose="05050102010706020507" pitchFamily="18" charset="2"/>
              <a:buChar char="Þ"/>
            </a:pPr>
            <a:endParaRPr lang="en-US" sz="2500" dirty="0" smtClean="0">
              <a:latin typeface="Calibri Light" panose="020F0302020204030204" pitchFamily="34" charset="0"/>
            </a:endParaRPr>
          </a:p>
        </p:txBody>
      </p:sp>
      <p:pic>
        <p:nvPicPr>
          <p:cNvPr id="5" name="Picture 11" descr="T:\doc\design_presentation\Presse_Werbe_Bildmaterial\Satellites\ESA_Copyright_Sentinel123\Lowres_Sentinel2\Sentinel2_Transparent.gif"/>
          <p:cNvPicPr>
            <a:picLocks noChangeAspect="1" noChangeArrowheads="1"/>
          </p:cNvPicPr>
          <p:nvPr/>
        </p:nvPicPr>
        <p:blipFill>
          <a:blip r:embed="rId2" cstate="email">
            <a:lum bright="8000" contrast="-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4408" y="-141581"/>
            <a:ext cx="1095088" cy="69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210106"/>
      </p:ext>
    </p:extLst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8" name="Rectangle 2"/>
          <p:cNvSpPr>
            <a:spLocks noChangeArrowheads="1"/>
          </p:cNvSpPr>
          <p:nvPr/>
        </p:nvSpPr>
        <p:spPr bwMode="auto">
          <a:xfrm>
            <a:off x="156362" y="-23616"/>
            <a:ext cx="8574087" cy="834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hangingPunct="1">
              <a:lnSpc>
                <a:spcPct val="115000"/>
              </a:lnSpc>
            </a:pPr>
            <a:r>
              <a:rPr lang="en-US" altLang="de-DE" sz="2400" dirty="0" smtClean="0">
                <a:solidFill>
                  <a:srgbClr val="FFFFFF"/>
                </a:solidFill>
                <a:latin typeface="Calibri Light" panose="020F0302020204030204" pitchFamily="34" charset="0"/>
              </a:rPr>
              <a:t>Standards accounting SDB: </a:t>
            </a:r>
          </a:p>
          <a:p>
            <a:pPr hangingPunct="1">
              <a:lnSpc>
                <a:spcPct val="115000"/>
              </a:lnSpc>
            </a:pPr>
            <a:r>
              <a:rPr lang="en-US" altLang="de-DE" dirty="0" smtClean="0">
                <a:solidFill>
                  <a:srgbClr val="FFFFFF"/>
                </a:solidFill>
                <a:latin typeface="Calibri Light" panose="020F0302020204030204" pitchFamily="34" charset="0"/>
              </a:rPr>
              <a:t>S44 fit for purpose? Which purpose? </a:t>
            </a:r>
            <a:endParaRPr lang="en-US" altLang="de-DE" dirty="0">
              <a:solidFill>
                <a:srgbClr val="FFFFFF"/>
              </a:solidFill>
              <a:latin typeface="Calibri Light" panose="020F0302020204030204" pitchFamily="34" charset="0"/>
            </a:endParaRPr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62435"/>
              </p:ext>
            </p:extLst>
          </p:nvPr>
        </p:nvGraphicFramePr>
        <p:xfrm>
          <a:off x="118306" y="1117430"/>
          <a:ext cx="8918190" cy="48318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69051"/>
                <a:gridCol w="1553112"/>
                <a:gridCol w="2313869"/>
                <a:gridCol w="1224136"/>
                <a:gridCol w="1440160"/>
                <a:gridCol w="817862"/>
              </a:tblGrid>
              <a:tr h="185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600" dirty="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87" marR="381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  <a:endParaRPr lang="de-DE" sz="1600" dirty="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87" marR="381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  <a:endParaRPr lang="de-DE" sz="1600" dirty="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87" marR="381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</a:t>
                      </a:r>
                      <a:endParaRPr lang="de-DE" sz="1600" dirty="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87" marR="381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  <a:endParaRPr lang="de-DE" sz="1600" dirty="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87" marR="381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600" dirty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de-DE" sz="1600" dirty="0" smtClean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E</a:t>
                      </a:r>
                      <a:endParaRPr lang="de-DE" sz="1600" dirty="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418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THU</a:t>
                      </a:r>
                      <a:endParaRPr lang="de-DE" sz="1600" dirty="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87" marR="381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2 metres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87" marR="381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5 </a:t>
                      </a:r>
                      <a:r>
                        <a:rPr lang="de-DE" sz="1200" dirty="0" err="1">
                          <a:effectLst/>
                        </a:rPr>
                        <a:t>metres</a:t>
                      </a:r>
                      <a:r>
                        <a:rPr lang="de-DE" sz="1200" dirty="0">
                          <a:effectLst/>
                        </a:rPr>
                        <a:t> </a:t>
                      </a:r>
                      <a:endParaRPr lang="de-DE" sz="12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 smtClean="0">
                          <a:effectLst/>
                        </a:rPr>
                        <a:t>+ </a:t>
                      </a:r>
                      <a:r>
                        <a:rPr lang="de-DE" sz="1200" dirty="0">
                          <a:effectLst/>
                        </a:rPr>
                        <a:t>5% </a:t>
                      </a:r>
                      <a:r>
                        <a:rPr lang="de-DE" sz="1200" dirty="0" err="1">
                          <a:effectLst/>
                        </a:rPr>
                        <a:t>depth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87" marR="381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20 </a:t>
                      </a:r>
                      <a:r>
                        <a:rPr lang="de-DE" sz="1200" dirty="0" err="1">
                          <a:effectLst/>
                        </a:rPr>
                        <a:t>metres</a:t>
                      </a:r>
                      <a:r>
                        <a:rPr lang="de-DE" sz="1200" dirty="0">
                          <a:effectLst/>
                        </a:rPr>
                        <a:t> </a:t>
                      </a:r>
                      <a:endParaRPr lang="de-DE" sz="12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 smtClean="0">
                          <a:effectLst/>
                        </a:rPr>
                        <a:t>+ </a:t>
                      </a:r>
                      <a:r>
                        <a:rPr lang="de-DE" sz="1200" dirty="0">
                          <a:effectLst/>
                        </a:rPr>
                        <a:t>10% </a:t>
                      </a:r>
                      <a:r>
                        <a:rPr lang="de-DE" sz="1200" dirty="0" err="1">
                          <a:effectLst/>
                        </a:rPr>
                        <a:t>depth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87" marR="381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30 metres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87" marR="381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200" dirty="0">
                          <a:effectLst/>
                        </a:rPr>
                        <a:t> 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185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600" dirty="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87" marR="381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87" marR="381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87" marR="381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87" marR="381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87" marR="381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DE" sz="1200">
                          <a:effectLst/>
                        </a:rPr>
                        <a:t> 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5184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TVU</a:t>
                      </a:r>
                      <a:endParaRPr lang="de-DE" sz="1600" dirty="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87" marR="381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a = 0.25 </a:t>
                      </a:r>
                      <a:r>
                        <a:rPr lang="de-DE" sz="1200" dirty="0" err="1">
                          <a:effectLst/>
                        </a:rPr>
                        <a:t>metre</a:t>
                      </a:r>
                      <a:r>
                        <a:rPr lang="de-DE" sz="1200" dirty="0">
                          <a:effectLst/>
                        </a:rPr>
                        <a:t/>
                      </a:r>
                      <a:br>
                        <a:rPr lang="de-DE" sz="1200" dirty="0">
                          <a:effectLst/>
                        </a:rPr>
                      </a:br>
                      <a:r>
                        <a:rPr lang="de-DE" sz="1200" dirty="0">
                          <a:effectLst/>
                        </a:rPr>
                        <a:t>b = 0.0075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87" marR="381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a = 0.5 metre</a:t>
                      </a:r>
                      <a:br>
                        <a:rPr lang="de-DE" sz="1200">
                          <a:effectLst/>
                        </a:rPr>
                      </a:br>
                      <a:r>
                        <a:rPr lang="de-DE" sz="1200">
                          <a:effectLst/>
                        </a:rPr>
                        <a:t>b = 0.013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87" marR="381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a = 1.0 </a:t>
                      </a:r>
                      <a:r>
                        <a:rPr lang="de-DE" sz="1200" dirty="0" err="1">
                          <a:effectLst/>
                        </a:rPr>
                        <a:t>metre</a:t>
                      </a:r>
                      <a:r>
                        <a:rPr lang="de-DE" sz="1200" dirty="0">
                          <a:effectLst/>
                        </a:rPr>
                        <a:t/>
                      </a:r>
                      <a:br>
                        <a:rPr lang="de-DE" sz="1200" dirty="0">
                          <a:effectLst/>
                        </a:rPr>
                      </a:br>
                      <a:r>
                        <a:rPr lang="de-DE" sz="1200" dirty="0">
                          <a:effectLst/>
                        </a:rPr>
                        <a:t>b = </a:t>
                      </a:r>
                      <a:r>
                        <a:rPr lang="de-DE" sz="1200" dirty="0" smtClean="0">
                          <a:effectLst/>
                        </a:rPr>
                        <a:t>0.1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87" marR="381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a = 1.0 </a:t>
                      </a:r>
                      <a:r>
                        <a:rPr lang="de-DE" sz="1200" dirty="0" err="1">
                          <a:effectLst/>
                        </a:rPr>
                        <a:t>metre</a:t>
                      </a:r>
                      <a:r>
                        <a:rPr lang="de-DE" sz="1200" dirty="0">
                          <a:effectLst/>
                        </a:rPr>
                        <a:t/>
                      </a:r>
                      <a:br>
                        <a:rPr lang="de-DE" sz="1200" dirty="0">
                          <a:effectLst/>
                        </a:rPr>
                      </a:br>
                      <a:r>
                        <a:rPr lang="de-DE" sz="1200" dirty="0">
                          <a:effectLst/>
                        </a:rPr>
                        <a:t>b = </a:t>
                      </a:r>
                      <a:r>
                        <a:rPr lang="de-DE" sz="1200" dirty="0" smtClean="0">
                          <a:effectLst/>
                        </a:rPr>
                        <a:t>0.20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87" marR="381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a = </a:t>
                      </a:r>
                      <a:r>
                        <a:rPr lang="de-DE" sz="1200" dirty="0" smtClean="0">
                          <a:effectLst/>
                        </a:rPr>
                        <a:t>2.0 m</a:t>
                      </a:r>
                      <a:r>
                        <a:rPr lang="de-DE" sz="1200" dirty="0">
                          <a:effectLst/>
                        </a:rPr>
                        <a:t/>
                      </a:r>
                      <a:br>
                        <a:rPr lang="de-DE" sz="1200" dirty="0">
                          <a:effectLst/>
                        </a:rPr>
                      </a:br>
                      <a:r>
                        <a:rPr lang="de-DE" sz="1200" dirty="0">
                          <a:effectLst/>
                        </a:rPr>
                        <a:t>b = </a:t>
                      </a:r>
                      <a:r>
                        <a:rPr lang="de-DE" sz="1200" dirty="0" smtClean="0">
                          <a:effectLst/>
                        </a:rPr>
                        <a:t>0.30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87" marR="38187" marT="0" marB="0"/>
                </a:tc>
              </a:tr>
              <a:tr h="185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600" dirty="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87" marR="381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87" marR="381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87" marR="381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87" marR="381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87" marR="381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87" marR="38187" marT="0" marB="0"/>
                </a:tc>
              </a:tr>
              <a:tr h="5184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SEA (</a:t>
                      </a:r>
                      <a:r>
                        <a:rPr lang="de-DE" sz="1600" dirty="0" err="1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Full</a:t>
                      </a:r>
                      <a:r>
                        <a:rPr lang="de-DE" sz="1600" dirty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600" dirty="0" err="1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Seafloor</a:t>
                      </a:r>
                      <a:r>
                        <a:rPr lang="de-DE" sz="1600" dirty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 Search)</a:t>
                      </a:r>
                      <a:endParaRPr lang="de-DE" sz="1600" dirty="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87" marR="381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 err="1">
                          <a:effectLst/>
                        </a:rPr>
                        <a:t>required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87" marR="381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not </a:t>
                      </a:r>
                      <a:r>
                        <a:rPr lang="de-DE" sz="1200" dirty="0" err="1">
                          <a:effectLst/>
                        </a:rPr>
                        <a:t>required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87" marR="381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87" marR="381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87" marR="381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87" marR="38187" marT="0" marB="0"/>
                </a:tc>
              </a:tr>
              <a:tr h="185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600" dirty="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87" marR="381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87" marR="381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87" marR="381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87" marR="381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87" marR="381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87" marR="38187" marT="0" marB="0"/>
                </a:tc>
              </a:tr>
              <a:tr h="6354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FEA (Feature </a:t>
                      </a:r>
                      <a:r>
                        <a:rPr lang="de-DE" sz="1600" dirty="0" err="1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Detection</a:t>
                      </a:r>
                      <a:r>
                        <a:rPr lang="de-DE" sz="1600" dirty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  <a:endParaRPr lang="de-DE" sz="1600" dirty="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87" marR="381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effectLst/>
                        </a:rPr>
                        <a:t>Cubic features &gt; 1 metre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87" marR="381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Cubic features &gt; 2 </a:t>
                      </a:r>
                      <a:r>
                        <a:rPr lang="en-US" sz="1200" dirty="0" err="1">
                          <a:effectLst/>
                        </a:rPr>
                        <a:t>metre</a:t>
                      </a:r>
                      <a:r>
                        <a:rPr lang="en-US" sz="1200" dirty="0">
                          <a:effectLst/>
                        </a:rPr>
                        <a:t>, 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in depths up to 40 </a:t>
                      </a:r>
                      <a:r>
                        <a:rPr lang="en-US" sz="1200" dirty="0" err="1">
                          <a:effectLst/>
                        </a:rPr>
                        <a:t>metres</a:t>
                      </a:r>
                      <a:r>
                        <a:rPr lang="en-US" sz="1200" dirty="0">
                          <a:effectLst/>
                        </a:rPr>
                        <a:t>; </a:t>
                      </a:r>
                      <a:r>
                        <a:rPr lang="en-US" sz="1200" dirty="0" smtClean="0">
                          <a:effectLst/>
                        </a:rPr>
                        <a:t>10% of </a:t>
                      </a:r>
                      <a:r>
                        <a:rPr lang="en-US" sz="1200" dirty="0">
                          <a:effectLst/>
                        </a:rPr>
                        <a:t>depth beyond 40 </a:t>
                      </a:r>
                      <a:r>
                        <a:rPr lang="en-US" sz="1200" dirty="0" err="1">
                          <a:effectLst/>
                        </a:rPr>
                        <a:t>metres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87" marR="381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Not </a:t>
                      </a:r>
                      <a:r>
                        <a:rPr lang="de-DE" sz="1200" dirty="0" err="1">
                          <a:effectLst/>
                        </a:rPr>
                        <a:t>applicable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87" marR="381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Cubic features of 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&gt; 6m in depths up to the limits of sunlight penetration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87" marR="381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87" marR="38187" marT="0" marB="0"/>
                </a:tc>
              </a:tr>
              <a:tr h="1854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600" dirty="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87" marR="381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87" marR="381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87" marR="381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2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87" marR="381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87" marR="381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87" marR="38187" marT="0" marB="0"/>
                </a:tc>
              </a:tr>
              <a:tr h="10829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LIN (Recommended </a:t>
                      </a:r>
                      <a:br>
                        <a:rPr lang="en-US" sz="1600" dirty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600" dirty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maximum line </a:t>
                      </a:r>
                      <a:r>
                        <a:rPr lang="en-US" sz="1600" dirty="0" smtClean="0">
                          <a:solidFill>
                            <a:schemeClr val="tx2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spacing</a:t>
                      </a:r>
                      <a:endParaRPr lang="de-DE" sz="1600" dirty="0">
                        <a:solidFill>
                          <a:schemeClr val="tx2">
                            <a:lumMod val="85000"/>
                            <a:lumOff val="1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87" marR="381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Not defined as full </a:t>
                      </a:r>
                      <a:br>
                        <a:rPr lang="en-US" sz="1200" dirty="0">
                          <a:effectLst/>
                        </a:rPr>
                      </a:br>
                      <a:r>
                        <a:rPr lang="en-US" sz="1200" dirty="0">
                          <a:effectLst/>
                        </a:rPr>
                        <a:t>seafloor search is required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87" marR="381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3x average depth or 25 </a:t>
                      </a:r>
                      <a:r>
                        <a:rPr lang="en-US" sz="1200" dirty="0" err="1">
                          <a:effectLst/>
                        </a:rPr>
                        <a:t>metres</a:t>
                      </a:r>
                      <a:r>
                        <a:rPr lang="en-US" sz="1200" dirty="0">
                          <a:effectLst/>
                        </a:rPr>
                        <a:t>, whichever is greater for bathymetric </a:t>
                      </a:r>
                      <a:r>
                        <a:rPr lang="en-US" sz="1200" dirty="0" err="1" smtClean="0">
                          <a:effectLst/>
                        </a:rPr>
                        <a:t>lidar</a:t>
                      </a:r>
                      <a:r>
                        <a:rPr lang="en-US" sz="1200" dirty="0" smtClean="0">
                          <a:effectLst/>
                        </a:rPr>
                        <a:t> </a:t>
                      </a:r>
                      <a:r>
                        <a:rPr lang="en-US" sz="1200" dirty="0">
                          <a:effectLst/>
                        </a:rPr>
                        <a:t>a spot spacing of 5x5metres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87" marR="381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4x </a:t>
                      </a:r>
                      <a:r>
                        <a:rPr lang="de-DE" sz="1200" dirty="0" err="1">
                          <a:effectLst/>
                        </a:rPr>
                        <a:t>average</a:t>
                      </a:r>
                      <a:r>
                        <a:rPr lang="de-DE" sz="1200" dirty="0">
                          <a:effectLst/>
                        </a:rPr>
                        <a:t> </a:t>
                      </a:r>
                      <a:r>
                        <a:rPr lang="de-DE" sz="1200" dirty="0" err="1" smtClean="0">
                          <a:effectLst/>
                        </a:rPr>
                        <a:t>depth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187" marR="381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87" marR="3818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2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8187" marR="38187" marT="0" marB="0"/>
                </a:tc>
              </a:tr>
            </a:tbl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251520" y="6309320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>
                <a:latin typeface="Calibri Light" pitchFamily="34" charset="0"/>
              </a:rPr>
              <a:t>Proposal on matrix approach elements to expand existing standards:</a:t>
            </a:r>
          </a:p>
          <a:p>
            <a:r>
              <a:rPr lang="en-US" sz="1200" i="1" dirty="0" smtClean="0">
                <a:latin typeface="Calibri Light" pitchFamily="34" charset="0"/>
              </a:rPr>
              <a:t>EOMAP 2015 in collaboration with IHB and UKHO members</a:t>
            </a:r>
          </a:p>
        </p:txBody>
      </p:sp>
    </p:spTree>
    <p:extLst>
      <p:ext uri="{BB962C8B-B14F-4D97-AF65-F5344CB8AC3E}">
        <p14:creationId xmlns:p14="http://schemas.microsoft.com/office/powerpoint/2010/main" val="3961939497"/>
      </p:ext>
    </p:extLst>
  </p:cSld>
  <p:clrMapOvr>
    <a:masterClrMapping/>
  </p:clrMapOvr>
  <p:transition spd="med" advTm="3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129" y="1284191"/>
            <a:ext cx="3215854" cy="3600000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1672" y="1284190"/>
            <a:ext cx="5025641" cy="3600000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  <a:miter lim="800000"/>
            <a:headEnd/>
            <a:tailEnd/>
          </a:ln>
        </p:spPr>
      </p:pic>
      <p:sp>
        <p:nvSpPr>
          <p:cNvPr id="6" name="Rechteck 5"/>
          <p:cNvSpPr/>
          <p:nvPr/>
        </p:nvSpPr>
        <p:spPr>
          <a:xfrm>
            <a:off x="27642" y="16168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 fontAlgn="base">
              <a:spcBef>
                <a:spcPts val="400"/>
              </a:spcBef>
              <a:spcAft>
                <a:spcPct val="0"/>
              </a:spcAft>
              <a:defRPr/>
            </a:pPr>
            <a:r>
              <a:rPr lang="de-DE" sz="3200" kern="0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BA2066 Southern Antigua</a:t>
            </a:r>
            <a:r>
              <a:rPr lang="de-DE" sz="3200" kern="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/>
            </a:r>
            <a:br>
              <a:rPr lang="de-DE" sz="3200" kern="0" dirty="0">
                <a:solidFill>
                  <a:srgbClr val="FFFFFF"/>
                </a:solidFill>
                <a:latin typeface="Calibri" pitchFamily="34" charset="0"/>
                <a:cs typeface="Arial" charset="0"/>
              </a:rPr>
            </a:br>
            <a:r>
              <a:rPr lang="de-DE" sz="2000" kern="0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SDB </a:t>
            </a:r>
            <a:r>
              <a:rPr lang="de-DE" sz="2000" kern="0" dirty="0" err="1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for</a:t>
            </a:r>
            <a:r>
              <a:rPr lang="de-DE" sz="2000" kern="0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 </a:t>
            </a:r>
            <a:r>
              <a:rPr lang="de-DE" sz="2000" kern="0" dirty="0" err="1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nautical</a:t>
            </a:r>
            <a:r>
              <a:rPr lang="de-DE" sz="2000" kern="0" dirty="0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 </a:t>
            </a:r>
            <a:r>
              <a:rPr lang="de-DE" sz="2000" kern="0" dirty="0" err="1" smtClean="0">
                <a:solidFill>
                  <a:srgbClr val="FFFFFF"/>
                </a:solidFill>
                <a:latin typeface="Calibri" pitchFamily="34" charset="0"/>
                <a:cs typeface="Arial" charset="0"/>
              </a:rPr>
              <a:t>charts</a:t>
            </a:r>
            <a:endParaRPr lang="de-DE" sz="3200" kern="0" dirty="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770965" y="2250138"/>
            <a:ext cx="2599764" cy="1792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4177553" y="2250138"/>
            <a:ext cx="1111624" cy="10309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Inhaltsplatzhalter 2"/>
          <p:cNvSpPr>
            <a:spLocks noGrp="1"/>
          </p:cNvSpPr>
          <p:nvPr>
            <p:ph sz="half" idx="1"/>
          </p:nvPr>
        </p:nvSpPr>
        <p:spPr>
          <a:xfrm>
            <a:off x="251520" y="5056093"/>
            <a:ext cx="8485793" cy="792088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r>
              <a:rPr lang="en-US" sz="1600" dirty="0" smtClean="0">
                <a:latin typeface="Calibri" pitchFamily="34" charset="0"/>
              </a:rPr>
              <a:t>EOMAPs SDB product used in the BA2066 chart, the first UKHO chart which includes SDB data.  </a:t>
            </a:r>
            <a:endParaRPr lang="en-US" sz="1600" b="1" dirty="0" smtClean="0">
              <a:latin typeface="Calibri" pitchFamily="34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254374" y="5645585"/>
            <a:ext cx="56741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latin typeface="Calibri" pitchFamily="34" charset="0"/>
              </a:rPr>
              <a:t>See also the UKHO session at the shallow water conference 2015:</a:t>
            </a:r>
            <a:br>
              <a:rPr lang="en-US" sz="1200" dirty="0" smtClean="0">
                <a:latin typeface="Calibri" pitchFamily="34" charset="0"/>
              </a:rPr>
            </a:br>
            <a:r>
              <a:rPr lang="en-US" sz="1200" dirty="0" smtClean="0">
                <a:latin typeface="Calibri" pitchFamily="34" charset="0"/>
              </a:rPr>
              <a:t>http://www.shallowsurvey2015.org/presentations/SS2015_Session05_Talk1_UKHO.pdf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3613521920"/>
      </p:ext>
    </p:extLst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ChangeArrowheads="1"/>
          </p:cNvSpPr>
          <p:nvPr/>
        </p:nvSpPr>
        <p:spPr bwMode="auto">
          <a:xfrm>
            <a:off x="323528" y="1052736"/>
            <a:ext cx="8820472" cy="245049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5000" rIns="90000" bIns="45000">
            <a:spAutoFit/>
          </a:bodyPr>
          <a:lstStyle/>
          <a:p>
            <a:pPr marL="336550" indent="-336550">
              <a:spcBef>
                <a:spcPts val="363"/>
              </a:spcBef>
              <a:spcAft>
                <a:spcPts val="1200"/>
              </a:spcAft>
              <a:buFont typeface="Courier New" pitchFamily="49" charset="0"/>
              <a:buChar char="o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2000" b="1" dirty="0" smtClean="0">
                <a:solidFill>
                  <a:srgbClr val="404040"/>
                </a:solidFill>
                <a:latin typeface="Calibri Light" pitchFamily="34" charset="0"/>
              </a:rPr>
              <a:t>Global satellite service provider</a:t>
            </a:r>
            <a:r>
              <a:rPr lang="en-US" sz="2000" dirty="0" smtClean="0">
                <a:solidFill>
                  <a:srgbClr val="404040"/>
                </a:solidFill>
                <a:latin typeface="Calibri Light" pitchFamily="34" charset="0"/>
              </a:rPr>
              <a:t> for offshore and water industries</a:t>
            </a:r>
            <a:endParaRPr lang="en-US" sz="2000" dirty="0">
              <a:solidFill>
                <a:srgbClr val="404040"/>
              </a:solidFill>
              <a:latin typeface="Calibri Light" pitchFamily="34" charset="0"/>
            </a:endParaRPr>
          </a:p>
          <a:p>
            <a:pPr marL="336550" indent="-336550">
              <a:spcBef>
                <a:spcPts val="363"/>
              </a:spcBef>
              <a:spcAft>
                <a:spcPts val="1200"/>
              </a:spcAft>
              <a:buFont typeface="Courier New" pitchFamily="49" charset="0"/>
              <a:buChar char="o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2000" b="1" dirty="0" smtClean="0">
                <a:solidFill>
                  <a:srgbClr val="404040"/>
                </a:solidFill>
                <a:latin typeface="Calibri Light" pitchFamily="34" charset="0"/>
              </a:rPr>
              <a:t>Core services: </a:t>
            </a:r>
            <a:r>
              <a:rPr lang="en-US" sz="2000" b="1" dirty="0">
                <a:solidFill>
                  <a:srgbClr val="404040"/>
                </a:solidFill>
                <a:latin typeface="Calibri Light" pitchFamily="34" charset="0"/>
              </a:rPr>
              <a:t>mapping </a:t>
            </a:r>
            <a:r>
              <a:rPr lang="en-US" sz="2000" b="1" dirty="0" smtClean="0">
                <a:solidFill>
                  <a:srgbClr val="404040"/>
                </a:solidFill>
                <a:latin typeface="Calibri Light" pitchFamily="34" charset="0"/>
              </a:rPr>
              <a:t>&amp; </a:t>
            </a:r>
            <a:r>
              <a:rPr lang="en-US" sz="2000" b="1" dirty="0">
                <a:solidFill>
                  <a:srgbClr val="404040"/>
                </a:solidFill>
                <a:latin typeface="Calibri Light" pitchFamily="34" charset="0"/>
              </a:rPr>
              <a:t>monitoring of </a:t>
            </a:r>
            <a:r>
              <a:rPr lang="en-US" sz="2000" b="1" dirty="0" smtClean="0">
                <a:solidFill>
                  <a:srgbClr val="404040"/>
                </a:solidFill>
                <a:latin typeface="Calibri Light" pitchFamily="34" charset="0"/>
              </a:rPr>
              <a:t>inland, coastal </a:t>
            </a:r>
            <a:r>
              <a:rPr lang="en-US" sz="2000" b="1" dirty="0">
                <a:solidFill>
                  <a:srgbClr val="404040"/>
                </a:solidFill>
                <a:latin typeface="Calibri Light" pitchFamily="34" charset="0"/>
              </a:rPr>
              <a:t>and marine </a:t>
            </a:r>
            <a:r>
              <a:rPr lang="en-US" sz="2000" b="1" dirty="0" smtClean="0">
                <a:solidFill>
                  <a:srgbClr val="404040"/>
                </a:solidFill>
                <a:latin typeface="Calibri Light" pitchFamily="34" charset="0"/>
              </a:rPr>
              <a:t>environments</a:t>
            </a:r>
          </a:p>
          <a:p>
            <a:pPr marL="336550" indent="-336550">
              <a:spcBef>
                <a:spcPts val="363"/>
              </a:spcBef>
              <a:spcAft>
                <a:spcPts val="1200"/>
              </a:spcAft>
              <a:buFont typeface="Courier New" pitchFamily="49" charset="0"/>
              <a:buChar char="o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r>
              <a:rPr lang="en-US" sz="2000" dirty="0" smtClean="0">
                <a:solidFill>
                  <a:srgbClr val="404040"/>
                </a:solidFill>
                <a:latin typeface="Calibri Light" pitchFamily="34" charset="0"/>
              </a:rPr>
              <a:t>20 years of systematic development on SDB related technologies</a:t>
            </a:r>
          </a:p>
          <a:p>
            <a:pPr>
              <a:spcBef>
                <a:spcPts val="363"/>
              </a:spcBef>
              <a:spcAft>
                <a:spcPts val="1200"/>
              </a:spcAft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2000" dirty="0" smtClean="0">
              <a:solidFill>
                <a:srgbClr val="404040"/>
              </a:solidFill>
              <a:latin typeface="Calibri Light" pitchFamily="34" charset="0"/>
            </a:endParaRPr>
          </a:p>
          <a:p>
            <a:pPr marL="336550" indent="-336550">
              <a:spcBef>
                <a:spcPts val="363"/>
              </a:spcBef>
              <a:buFont typeface="Courier New" pitchFamily="49" charset="0"/>
              <a:buChar char="o"/>
              <a:tabLst>
                <a:tab pos="336550" algn="l"/>
                <a:tab pos="793750" algn="l"/>
                <a:tab pos="1250950" algn="l"/>
                <a:tab pos="1708150" algn="l"/>
                <a:tab pos="2165350" algn="l"/>
                <a:tab pos="2622550" algn="l"/>
                <a:tab pos="3079750" algn="l"/>
                <a:tab pos="3536950" algn="l"/>
                <a:tab pos="3994150" algn="l"/>
                <a:tab pos="4451350" algn="l"/>
                <a:tab pos="4908550" algn="l"/>
                <a:tab pos="5365750" algn="l"/>
                <a:tab pos="5822950" algn="l"/>
                <a:tab pos="6280150" algn="l"/>
                <a:tab pos="6737350" algn="l"/>
                <a:tab pos="7194550" algn="l"/>
                <a:tab pos="7651750" algn="l"/>
                <a:tab pos="8108950" algn="l"/>
                <a:tab pos="8566150" algn="l"/>
                <a:tab pos="9023350" algn="l"/>
                <a:tab pos="9480550" algn="l"/>
              </a:tabLst>
            </a:pPr>
            <a:endParaRPr lang="en-US" sz="2000" dirty="0">
              <a:solidFill>
                <a:srgbClr val="404040"/>
              </a:solidFill>
              <a:latin typeface="Calibri Light" pitchFamily="34" charset="0"/>
            </a:endParaRPr>
          </a:p>
        </p:txBody>
      </p:sp>
      <p:sp>
        <p:nvSpPr>
          <p:cNvPr id="16" name="Textfeld 12"/>
          <p:cNvSpPr txBox="1"/>
          <p:nvPr/>
        </p:nvSpPr>
        <p:spPr>
          <a:xfrm>
            <a:off x="792163" y="231775"/>
            <a:ext cx="755967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spcBef>
                <a:spcPts val="400"/>
              </a:spcBef>
              <a:defRPr/>
            </a:pPr>
            <a:r>
              <a:rPr lang="en-US" sz="2400" dirty="0" smtClean="0">
                <a:solidFill>
                  <a:schemeClr val="bg1"/>
                </a:solidFill>
                <a:latin typeface="Calibri Light" pitchFamily="34" charset="0"/>
                <a:ea typeface="+mj-ea"/>
                <a:cs typeface="+mj-cs"/>
              </a:rPr>
              <a:t>About EOMAP </a:t>
            </a:r>
            <a:endParaRPr lang="de-DE" sz="2400" dirty="0">
              <a:solidFill>
                <a:schemeClr val="bg1"/>
              </a:solidFill>
              <a:latin typeface="Calibri Light" pitchFamily="34" charset="0"/>
              <a:ea typeface="+mj-ea"/>
              <a:cs typeface="+mj-cs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2759326" y="6320356"/>
            <a:ext cx="3671888" cy="493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600" kern="0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ea typeface="+mj-ea"/>
                <a:cs typeface="+mj-cs"/>
              </a:rPr>
              <a:t>Headquarter and team in Castle </a:t>
            </a:r>
            <a:r>
              <a:rPr lang="en-US" sz="1600" kern="0" dirty="0" err="1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ea typeface="+mj-ea"/>
                <a:cs typeface="+mj-cs"/>
              </a:rPr>
              <a:t>Seefeld</a:t>
            </a:r>
            <a:r>
              <a:rPr lang="en-US" sz="1600" kern="0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ea typeface="+mj-ea"/>
                <a:cs typeface="+mj-cs"/>
              </a:rPr>
              <a:t> </a:t>
            </a:r>
            <a:r>
              <a:rPr lang="en-US" sz="1200" kern="0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ea typeface="+mj-ea"/>
                <a:cs typeface="+mj-cs"/>
              </a:rPr>
              <a:t>(30min distance to Munich)</a:t>
            </a:r>
            <a:endParaRPr lang="en-US" sz="1200" kern="0" dirty="0">
              <a:solidFill>
                <a:schemeClr val="bg2">
                  <a:lumMod val="50000"/>
                </a:schemeClr>
              </a:solidFill>
              <a:latin typeface="Calibri" pitchFamily="34" charset="0"/>
              <a:ea typeface="+mj-ea"/>
              <a:cs typeface="+mj-cs"/>
            </a:endParaRPr>
          </a:p>
        </p:txBody>
      </p:sp>
      <p:pic>
        <p:nvPicPr>
          <p:cNvPr id="10" name="Picture 4" descr="http://www.eisenherz.com/wp-content/themes/eisenherz/images/Location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4387" y="3150572"/>
            <a:ext cx="3954311" cy="254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Grafik 11" descr="Icon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11760" y="4270601"/>
            <a:ext cx="353336" cy="454543"/>
          </a:xfrm>
          <a:prstGeom prst="rect">
            <a:avLst/>
          </a:prstGeom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2051" y="3140968"/>
            <a:ext cx="4692437" cy="2553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Grafik 12" descr="Icon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137012" y="3789040"/>
            <a:ext cx="185411" cy="238519"/>
          </a:xfrm>
          <a:prstGeom prst="rect">
            <a:avLst/>
          </a:prstGeom>
        </p:spPr>
      </p:pic>
      <p:pic>
        <p:nvPicPr>
          <p:cNvPr id="14" name="Grafik 13" descr="Icon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762583" y="3645024"/>
            <a:ext cx="185411" cy="238519"/>
          </a:xfrm>
          <a:prstGeom prst="rect">
            <a:avLst/>
          </a:prstGeom>
        </p:spPr>
      </p:pic>
      <p:pic>
        <p:nvPicPr>
          <p:cNvPr id="15" name="Grafik 14" descr="Icon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914711" y="4486625"/>
            <a:ext cx="185411" cy="238519"/>
          </a:xfrm>
          <a:prstGeom prst="rect">
            <a:avLst/>
          </a:prstGeom>
        </p:spPr>
      </p:pic>
      <p:pic>
        <p:nvPicPr>
          <p:cNvPr id="17" name="Grafik 16" descr="Icon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377372" y="4918673"/>
            <a:ext cx="185411" cy="23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5400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3"/>
          <p:cNvSpPr txBox="1">
            <a:spLocks/>
          </p:cNvSpPr>
          <p:nvPr/>
        </p:nvSpPr>
        <p:spPr bwMode="auto">
          <a:xfrm>
            <a:off x="179512" y="981075"/>
            <a:ext cx="8748712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50" tIns="45673" rIns="91350" bIns="45673"/>
          <a:lstStyle/>
          <a:p>
            <a:pPr>
              <a:spcBef>
                <a:spcPct val="20000"/>
              </a:spcBef>
              <a:tabLst>
                <a:tab pos="1168400" algn="l"/>
              </a:tabLst>
              <a:defRPr/>
            </a:pPr>
            <a:r>
              <a:rPr lang="en-US" sz="2000" b="1" dirty="0" smtClean="0">
                <a:solidFill>
                  <a:srgbClr val="262626"/>
                </a:solidFill>
                <a:latin typeface="Calibri Light" panose="020F0302020204030204" pitchFamily="34" charset="0"/>
                <a:cs typeface="+mn-cs"/>
              </a:rPr>
              <a:t>Clients: </a:t>
            </a:r>
            <a:r>
              <a:rPr lang="en-US" sz="2000" dirty="0" smtClean="0">
                <a:solidFill>
                  <a:srgbClr val="262626"/>
                </a:solidFill>
                <a:latin typeface="Calibri Light" panose="020F0302020204030204" pitchFamily="34" charset="0"/>
                <a:cs typeface="+mn-cs"/>
              </a:rPr>
              <a:t>	</a:t>
            </a:r>
            <a:r>
              <a:rPr lang="en-US" dirty="0" smtClean="0">
                <a:solidFill>
                  <a:srgbClr val="262626"/>
                </a:solidFill>
                <a:latin typeface="Calibri Light" panose="020F0302020204030204" pitchFamily="34" charset="0"/>
                <a:cs typeface="+mn-cs"/>
              </a:rPr>
              <a:t>Environmental Agency Abu Dhabi EAD, CONABIO Mexico, Australia Ningaloo, ..</a:t>
            </a:r>
          </a:p>
          <a:p>
            <a:pPr>
              <a:spcBef>
                <a:spcPct val="20000"/>
              </a:spcBef>
              <a:tabLst>
                <a:tab pos="1168400" algn="l"/>
              </a:tabLst>
              <a:defRPr/>
            </a:pPr>
            <a:r>
              <a:rPr lang="en-US" sz="2000" b="1" dirty="0" smtClean="0">
                <a:solidFill>
                  <a:srgbClr val="262626"/>
                </a:solidFill>
                <a:latin typeface="Calibri Light" panose="020F0302020204030204" pitchFamily="34" charset="0"/>
                <a:cs typeface="+mn-cs"/>
              </a:rPr>
              <a:t>Challenge</a:t>
            </a:r>
            <a:r>
              <a:rPr lang="en-US" sz="2000" dirty="0" smtClean="0">
                <a:solidFill>
                  <a:srgbClr val="262626"/>
                </a:solidFill>
                <a:latin typeface="Calibri Light" panose="020F0302020204030204" pitchFamily="34" charset="0"/>
                <a:cs typeface="+mn-cs"/>
              </a:rPr>
              <a:t>: 	</a:t>
            </a:r>
            <a:r>
              <a:rPr lang="en-US" dirty="0" smtClean="0">
                <a:solidFill>
                  <a:srgbClr val="262626"/>
                </a:solidFill>
                <a:latin typeface="Calibri Light" panose="020F0302020204030204" pitchFamily="34" charset="0"/>
                <a:cs typeface="+mn-cs"/>
              </a:rPr>
              <a:t>Regulatory requirement to update the coastal habitat map</a:t>
            </a:r>
            <a:r>
              <a:rPr lang="en-US" dirty="0">
                <a:solidFill>
                  <a:srgbClr val="262626"/>
                </a:solidFill>
                <a:latin typeface="Calibri Light" panose="020F0302020204030204" pitchFamily="34" charset="0"/>
                <a:cs typeface="+mn-cs"/>
              </a:rPr>
              <a:t>	</a:t>
            </a:r>
            <a:r>
              <a:rPr lang="en-US" dirty="0" smtClean="0">
                <a:solidFill>
                  <a:srgbClr val="262626"/>
                </a:solidFill>
                <a:latin typeface="Calibri Light" panose="020F0302020204030204" pitchFamily="34" charset="0"/>
                <a:cs typeface="+mn-cs"/>
              </a:rPr>
              <a:t>	Large and remote submerged area to be covered in high-resolution. </a:t>
            </a:r>
          </a:p>
          <a:p>
            <a:pPr>
              <a:spcBef>
                <a:spcPct val="20000"/>
              </a:spcBef>
              <a:tabLst>
                <a:tab pos="1168400" algn="l"/>
              </a:tabLst>
              <a:defRPr/>
            </a:pPr>
            <a:r>
              <a:rPr lang="en-US" sz="2000" b="1" dirty="0" smtClean="0">
                <a:solidFill>
                  <a:srgbClr val="262626"/>
                </a:solidFill>
                <a:latin typeface="Calibri Light" panose="020F0302020204030204" pitchFamily="34" charset="0"/>
                <a:cs typeface="+mn-cs"/>
              </a:rPr>
              <a:t>Solution and benefits:</a:t>
            </a:r>
            <a:r>
              <a:rPr lang="en-US" sz="2000" dirty="0">
                <a:solidFill>
                  <a:srgbClr val="262626"/>
                </a:solidFill>
                <a:latin typeface="Calibri Light" panose="020F0302020204030204" pitchFamily="34" charset="0"/>
                <a:cs typeface="+mn-cs"/>
              </a:rPr>
              <a:t>	</a:t>
            </a:r>
            <a:endParaRPr lang="en-US" sz="2000" dirty="0" smtClean="0">
              <a:solidFill>
                <a:srgbClr val="262626"/>
              </a:solidFill>
              <a:latin typeface="Calibri Light" panose="020F0302020204030204" pitchFamily="34" charset="0"/>
              <a:cs typeface="+mn-cs"/>
            </a:endParaRPr>
          </a:p>
          <a:p>
            <a:pPr marL="342554" indent="-342554">
              <a:spcBef>
                <a:spcPct val="20000"/>
              </a:spcBef>
              <a:buFont typeface="Courier New" pitchFamily="49" charset="0"/>
              <a:buChar char="o"/>
              <a:tabLst>
                <a:tab pos="1168400" algn="l"/>
              </a:tabLst>
              <a:defRPr/>
            </a:pPr>
            <a:r>
              <a:rPr lang="en-GB" dirty="0" smtClean="0">
                <a:solidFill>
                  <a:srgbClr val="262626"/>
                </a:solidFill>
                <a:latin typeface="Calibri Light" panose="020F0302020204030204" pitchFamily="34" charset="0"/>
                <a:cs typeface="Arial"/>
              </a:rPr>
              <a:t>Harmonized data processing on seafloor properties using multiple satellites</a:t>
            </a:r>
          </a:p>
          <a:p>
            <a:pPr marL="342554" indent="-342554">
              <a:spcBef>
                <a:spcPct val="20000"/>
              </a:spcBef>
              <a:buFont typeface="Courier New" pitchFamily="49" charset="0"/>
              <a:buChar char="o"/>
              <a:tabLst>
                <a:tab pos="1168400" algn="l"/>
              </a:tabLst>
              <a:defRPr/>
            </a:pPr>
            <a:r>
              <a:rPr lang="en-GB" dirty="0" smtClean="0">
                <a:solidFill>
                  <a:srgbClr val="262626"/>
                </a:solidFill>
                <a:latin typeface="Calibri Light" panose="020F0302020204030204" pitchFamily="34" charset="0"/>
                <a:cs typeface="Arial"/>
              </a:rPr>
              <a:t>Robust and consistent measures and maps through EOMAP technologies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  <a:tabLst>
                <a:tab pos="1168400" algn="l"/>
              </a:tabLst>
              <a:defRPr/>
            </a:pPr>
            <a:r>
              <a:rPr lang="en-GB" dirty="0" smtClean="0">
                <a:solidFill>
                  <a:srgbClr val="262626"/>
                </a:solidFill>
                <a:latin typeface="Calibri Light" panose="020F0302020204030204" pitchFamily="34" charset="0"/>
                <a:cs typeface="Arial"/>
              </a:rPr>
              <a:t>Fast </a:t>
            </a:r>
            <a:r>
              <a:rPr lang="en-GB" dirty="0">
                <a:solidFill>
                  <a:srgbClr val="262626"/>
                </a:solidFill>
                <a:latin typeface="Calibri Light" panose="020F0302020204030204" pitchFamily="34" charset="0"/>
                <a:cs typeface="Arial"/>
              </a:rPr>
              <a:t>delivery, no HSE risks, </a:t>
            </a:r>
            <a:r>
              <a:rPr lang="en-GB" dirty="0" smtClean="0">
                <a:solidFill>
                  <a:srgbClr val="262626"/>
                </a:solidFill>
                <a:latin typeface="Calibri Light" panose="020F0302020204030204" pitchFamily="34" charset="0"/>
                <a:cs typeface="Arial"/>
              </a:rPr>
              <a:t>largely independent </a:t>
            </a:r>
            <a:r>
              <a:rPr lang="en-GB" dirty="0">
                <a:solidFill>
                  <a:srgbClr val="262626"/>
                </a:solidFill>
                <a:latin typeface="Calibri Light" panose="020F0302020204030204" pitchFamily="34" charset="0"/>
                <a:cs typeface="Arial"/>
              </a:rPr>
              <a:t>on in situ </a:t>
            </a:r>
            <a:r>
              <a:rPr lang="en-GB" dirty="0" smtClean="0">
                <a:solidFill>
                  <a:srgbClr val="262626"/>
                </a:solidFill>
                <a:latin typeface="Calibri Light" panose="020F0302020204030204" pitchFamily="34" charset="0"/>
                <a:cs typeface="Arial"/>
              </a:rPr>
              <a:t>measures</a:t>
            </a:r>
          </a:p>
          <a:p>
            <a:pPr marL="342900" indent="-342900">
              <a:spcBef>
                <a:spcPct val="20000"/>
              </a:spcBef>
              <a:buFont typeface="Wingdings" panose="05000000000000000000" pitchFamily="2" charset="2"/>
              <a:buChar char="ü"/>
              <a:tabLst>
                <a:tab pos="1168400" algn="l"/>
              </a:tabLst>
              <a:defRPr/>
            </a:pPr>
            <a:r>
              <a:rPr lang="en-GB" dirty="0" smtClean="0">
                <a:solidFill>
                  <a:srgbClr val="262626"/>
                </a:solidFill>
                <a:latin typeface="Calibri Light" panose="020F0302020204030204" pitchFamily="34" charset="0"/>
                <a:cs typeface="Arial"/>
              </a:rPr>
              <a:t>Cost effective, outstanding resolution</a:t>
            </a:r>
            <a:endParaRPr lang="en-GB" dirty="0">
              <a:solidFill>
                <a:srgbClr val="262626"/>
              </a:solidFill>
              <a:latin typeface="Calibri Light" panose="020F0302020204030204" pitchFamily="34" charset="0"/>
              <a:cs typeface="Arial"/>
            </a:endParaRPr>
          </a:p>
        </p:txBody>
      </p:sp>
      <p:sp>
        <p:nvSpPr>
          <p:cNvPr id="10253" name="Rectangle 4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107950" y="-266700"/>
            <a:ext cx="78486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DE" altLang="de-DE" sz="3200" dirty="0" smtClean="0"/>
              <a:t/>
            </a:r>
            <a:br>
              <a:rPr lang="de-DE" altLang="de-DE" sz="3200" dirty="0" smtClean="0"/>
            </a:br>
            <a:endParaRPr lang="de-DE" altLang="de-DE" sz="3200" dirty="0" smtClean="0"/>
          </a:p>
        </p:txBody>
      </p:sp>
      <p:sp>
        <p:nvSpPr>
          <p:cNvPr id="10254" name="Rectangle 5"/>
          <p:cNvSpPr>
            <a:spLocks noChangeArrowheads="1"/>
          </p:cNvSpPr>
          <p:nvPr/>
        </p:nvSpPr>
        <p:spPr bwMode="auto">
          <a:xfrm>
            <a:off x="457200" y="64262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de-DE" sz="1200">
              <a:solidFill>
                <a:schemeClr val="bg1"/>
              </a:solidFill>
            </a:endParaRPr>
          </a:p>
        </p:txBody>
      </p:sp>
      <p:sp>
        <p:nvSpPr>
          <p:cNvPr id="22" name="Rechteck 21"/>
          <p:cNvSpPr/>
          <p:nvPr/>
        </p:nvSpPr>
        <p:spPr>
          <a:xfrm>
            <a:off x="576835" y="6247733"/>
            <a:ext cx="34788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EAD database: http://enviroportal.ead.ae/mapviewer</a:t>
            </a:r>
          </a:p>
          <a:p>
            <a:r>
              <a:rPr lang="en-US" sz="12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37 000 </a:t>
            </a:r>
            <a:r>
              <a:rPr lang="en-US" sz="1200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sqkm</a:t>
            </a:r>
            <a:r>
              <a:rPr lang="en-US" sz="1200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</a:rPr>
              <a:t>, layers produced by EOMAP 2013/2014</a:t>
            </a:r>
            <a:endParaRPr lang="de-DE" sz="1200" dirty="0">
              <a:solidFill>
                <a:schemeClr val="tx1">
                  <a:lumMod val="75000"/>
                  <a:lumOff val="2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5281" y="3588152"/>
            <a:ext cx="3814833" cy="253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1809" y="4056899"/>
            <a:ext cx="1029308" cy="2066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227773" y="4921790"/>
            <a:ext cx="2616035" cy="1106542"/>
          </a:xfrm>
          <a:prstGeom prst="rect">
            <a:avLst/>
          </a:prstGeom>
          <a:solidFill>
            <a:srgbClr val="F2F2F2"/>
          </a:solidFill>
          <a:ln w="9360">
            <a:noFill/>
            <a:round/>
            <a:headEnd/>
            <a:tailEnd/>
          </a:ln>
        </p:spPr>
        <p:txBody>
          <a:bodyPr wrap="square" lIns="90000" tIns="45000" rIns="90000" bIns="45000">
            <a:spAutoFit/>
          </a:bodyPr>
          <a:lstStyle/>
          <a:p>
            <a:pPr hangingPunct="1">
              <a:lnSpc>
                <a:spcPct val="100000"/>
              </a:lnSpc>
              <a:buClrTx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100" i="1" dirty="0">
                <a:solidFill>
                  <a:srgbClr val="404040"/>
                </a:solidFill>
                <a:latin typeface="Calibri Light" panose="020F0302020204030204" pitchFamily="34" charset="0"/>
              </a:rPr>
              <a:t>“The mapping </a:t>
            </a:r>
            <a:r>
              <a:rPr lang="en-US" sz="1100" i="1" dirty="0" smtClean="0">
                <a:solidFill>
                  <a:srgbClr val="404040"/>
                </a:solidFill>
                <a:latin typeface="Calibri Light" panose="020F0302020204030204" pitchFamily="34" charset="0"/>
              </a:rPr>
              <a:t>..of </a:t>
            </a:r>
            <a:r>
              <a:rPr lang="en-US" sz="1100" i="1" dirty="0">
                <a:solidFill>
                  <a:srgbClr val="404040"/>
                </a:solidFill>
                <a:latin typeface="Calibri Light" panose="020F0302020204030204" pitchFamily="34" charset="0"/>
              </a:rPr>
              <a:t>the project has met our expectations, and we have already begun to use the delivered data in our day-to-day operations”</a:t>
            </a:r>
            <a:br>
              <a:rPr lang="en-US" sz="1100" i="1" dirty="0">
                <a:solidFill>
                  <a:srgbClr val="404040"/>
                </a:solidFill>
                <a:latin typeface="Calibri Light" panose="020F0302020204030204" pitchFamily="34" charset="0"/>
              </a:rPr>
            </a:br>
            <a:r>
              <a:rPr lang="en-US" sz="1100" dirty="0" smtClean="0">
                <a:solidFill>
                  <a:srgbClr val="000000"/>
                </a:solidFill>
                <a:latin typeface="Calibri Light" panose="020F0302020204030204" pitchFamily="34" charset="0"/>
              </a:rPr>
              <a:t>Anil </a:t>
            </a:r>
            <a:r>
              <a:rPr lang="en-US" sz="1100" dirty="0">
                <a:solidFill>
                  <a:srgbClr val="000000"/>
                </a:solidFill>
                <a:latin typeface="Calibri Light" panose="020F0302020204030204" pitchFamily="34" charset="0"/>
              </a:rPr>
              <a:t>Kumar, Director, Environment Information Management, EAD</a:t>
            </a:r>
          </a:p>
        </p:txBody>
      </p:sp>
      <p:pic>
        <p:nvPicPr>
          <p:cNvPr id="31" name="Picture 2" descr="T:\doc\design_presentation\Marketing\Icons_Archiv\flaticon\Info\png\info24.png"/>
          <p:cNvPicPr>
            <a:picLocks noChangeAspect="1" noChangeArrowheads="1"/>
          </p:cNvPicPr>
          <p:nvPr/>
        </p:nvPicPr>
        <p:blipFill>
          <a:blip r:embed="rId5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680" y="6338985"/>
            <a:ext cx="258367" cy="258367"/>
          </a:xfrm>
          <a:prstGeom prst="rect">
            <a:avLst/>
          </a:prstGeom>
        </p:spPr>
      </p:pic>
      <p:grpSp>
        <p:nvGrpSpPr>
          <p:cNvPr id="2" name="Gruppieren 42"/>
          <p:cNvGrpSpPr/>
          <p:nvPr/>
        </p:nvGrpSpPr>
        <p:grpSpPr>
          <a:xfrm>
            <a:off x="179512" y="2405052"/>
            <a:ext cx="360339" cy="313981"/>
            <a:chOff x="179512" y="2394294"/>
            <a:chExt cx="360339" cy="313981"/>
          </a:xfrm>
        </p:grpSpPr>
        <p:sp>
          <p:nvSpPr>
            <p:cNvPr id="44" name="Rechteck 43"/>
            <p:cNvSpPr/>
            <p:nvPr/>
          </p:nvSpPr>
          <p:spPr>
            <a:xfrm>
              <a:off x="179512" y="2420888"/>
              <a:ext cx="360339" cy="2873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5" name="Grafik 44" descr="settings38.png"/>
            <p:cNvPicPr>
              <a:picLocks noChangeAspect="1"/>
            </p:cNvPicPr>
            <p:nvPr/>
          </p:nvPicPr>
          <p:blipFill>
            <a:blip r:embed="rId6" cstate="email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2915" y="2394294"/>
              <a:ext cx="286935" cy="286935"/>
            </a:xfrm>
            <a:prstGeom prst="rect">
              <a:avLst/>
            </a:prstGeom>
            <a:effectLst>
              <a:outerShdw blurRad="50800" dist="50800" dir="5400000" sx="1000" sy="1000" algn="ctr" rotWithShape="0">
                <a:srgbClr val="000000"/>
              </a:outerShdw>
            </a:effectLst>
          </p:spPr>
        </p:pic>
      </p:grpSp>
      <p:pic>
        <p:nvPicPr>
          <p:cNvPr id="46" name="Grafik 4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047" y="2758571"/>
            <a:ext cx="261803" cy="253300"/>
          </a:xfrm>
          <a:prstGeom prst="rect">
            <a:avLst/>
          </a:prstGeom>
        </p:spPr>
      </p:pic>
      <p:pic>
        <p:nvPicPr>
          <p:cNvPr id="47" name="Grafik 4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046" y="3077664"/>
            <a:ext cx="261803" cy="253300"/>
          </a:xfrm>
          <a:prstGeom prst="rect">
            <a:avLst/>
          </a:prstGeom>
        </p:spPr>
      </p:pic>
      <p:pic>
        <p:nvPicPr>
          <p:cNvPr id="48" name="Grafik 4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749" y="3375210"/>
            <a:ext cx="261803" cy="253300"/>
          </a:xfrm>
          <a:prstGeom prst="rect">
            <a:avLst/>
          </a:prstGeom>
        </p:spPr>
      </p:pic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156362" y="44624"/>
            <a:ext cx="8574087" cy="940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hangingPunct="1">
              <a:lnSpc>
                <a:spcPct val="115000"/>
              </a:lnSpc>
            </a:pPr>
            <a:r>
              <a:rPr lang="en-US" altLang="de-DE" sz="2400" b="1" dirty="0" smtClean="0">
                <a:solidFill>
                  <a:srgbClr val="FFFFFF"/>
                </a:solidFill>
                <a:latin typeface="Calibri Light" panose="020F0302020204030204" pitchFamily="34" charset="0"/>
              </a:rPr>
              <a:t>Supplementary information products: Seafloor mapping</a:t>
            </a:r>
          </a:p>
          <a:p>
            <a:pPr hangingPunct="1">
              <a:lnSpc>
                <a:spcPct val="115000"/>
              </a:lnSpc>
            </a:pPr>
            <a:r>
              <a:rPr lang="en-US" altLang="de-DE" sz="2400" dirty="0" smtClean="0">
                <a:solidFill>
                  <a:srgbClr val="FFFFFF"/>
                </a:solidFill>
                <a:latin typeface="Calibri Light" panose="020F0302020204030204" pitchFamily="34" charset="0"/>
              </a:rPr>
              <a:t>Use Case</a:t>
            </a:r>
            <a:r>
              <a:rPr lang="en-US" altLang="de-DE" sz="2400" dirty="0">
                <a:solidFill>
                  <a:srgbClr val="FFFFFF"/>
                </a:solidFill>
                <a:latin typeface="Calibri Light" panose="020F0302020204030204" pitchFamily="34" charset="0"/>
              </a:rPr>
              <a:t>: Environmental baseline of seafloor habitats</a:t>
            </a:r>
          </a:p>
        </p:txBody>
      </p:sp>
    </p:spTree>
    <p:extLst>
      <p:ext uri="{BB962C8B-B14F-4D97-AF65-F5344CB8AC3E}">
        <p14:creationId xmlns:p14="http://schemas.microsoft.com/office/powerpoint/2010/main" val="3605824175"/>
      </p:ext>
    </p:extLst>
  </p:cSld>
  <p:clrMapOvr>
    <a:masterClrMapping/>
  </p:clrMapOvr>
  <p:transition spd="med" advTm="3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6001" y="3501032"/>
            <a:ext cx="1800199" cy="1244597"/>
          </a:xfrm>
          <a:prstGeom prst="rect">
            <a:avLst/>
          </a:prstGeom>
        </p:spPr>
      </p:pic>
      <p:sp>
        <p:nvSpPr>
          <p:cNvPr id="34" name="Rectangle 2"/>
          <p:cNvSpPr txBox="1">
            <a:spLocks/>
          </p:cNvSpPr>
          <p:nvPr/>
        </p:nvSpPr>
        <p:spPr>
          <a:xfrm>
            <a:off x="94108" y="230982"/>
            <a:ext cx="8942388" cy="893762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Myriad Pro" pitchFamily="34" charset="0"/>
                <a:cs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Myriad Pro" pitchFamily="34" charset="0"/>
                <a:cs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Myriad Pro" pitchFamily="34" charset="0"/>
                <a:cs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Myriad Pro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Myriad Pro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Myriad Pro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Myriad Pro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bg1"/>
                </a:solidFill>
                <a:latin typeface="Myriad Pro" pitchFamily="34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2400" kern="0" dirty="0" smtClean="0">
                <a:latin typeface="Calibri Light" panose="020F0302020204030204" pitchFamily="34" charset="0"/>
              </a:rPr>
              <a:t>Integrated solutions</a:t>
            </a:r>
          </a:p>
        </p:txBody>
      </p:sp>
      <p:sp>
        <p:nvSpPr>
          <p:cNvPr id="66" name="Text Box 4"/>
          <p:cNvSpPr txBox="1">
            <a:spLocks noChangeArrowheads="1"/>
          </p:cNvSpPr>
          <p:nvPr/>
        </p:nvSpPr>
        <p:spPr bwMode="auto">
          <a:xfrm>
            <a:off x="407093" y="980728"/>
            <a:ext cx="8629403" cy="409980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62615" tIns="32560" rIns="62615" bIns="32560">
            <a:spAutoFit/>
          </a:bodyPr>
          <a:lstStyle/>
          <a:p>
            <a:pPr marL="238559" indent="-238559" defTabSz="312557">
              <a:tabLst>
                <a:tab pos="0" algn="l"/>
                <a:tab pos="311452" algn="l"/>
                <a:tab pos="624008" algn="l"/>
                <a:tab pos="936565" algn="l"/>
                <a:tab pos="1249122" algn="l"/>
                <a:tab pos="1561678" algn="l"/>
                <a:tab pos="1874235" algn="l"/>
                <a:tab pos="2186792" algn="l"/>
                <a:tab pos="2499349" algn="l"/>
                <a:tab pos="2811904" algn="l"/>
                <a:tab pos="3124461" algn="l"/>
                <a:tab pos="3437018" algn="l"/>
                <a:tab pos="3749575" algn="l"/>
                <a:tab pos="4062131" algn="l"/>
                <a:tab pos="4374687" algn="l"/>
                <a:tab pos="4687243" algn="l"/>
                <a:tab pos="4999800" algn="l"/>
                <a:tab pos="5312357" algn="l"/>
                <a:tab pos="5624914" algn="l"/>
                <a:tab pos="5937470" algn="l"/>
                <a:tab pos="6250026" algn="l"/>
              </a:tabLst>
              <a:defRPr/>
            </a:pPr>
            <a:endParaRPr lang="en-GB" sz="605" dirty="0">
              <a:latin typeface="Calibri Light" pitchFamily="34" charset="0"/>
              <a:cs typeface="Arial" charset="0"/>
            </a:endParaRPr>
          </a:p>
          <a:p>
            <a:pPr marL="238559" indent="-238559" defTabSz="312557">
              <a:buClr>
                <a:srgbClr val="1C1C1C"/>
              </a:buClr>
              <a:buSzPct val="45000"/>
              <a:tabLst>
                <a:tab pos="0" algn="l"/>
                <a:tab pos="311452" algn="l"/>
                <a:tab pos="624008" algn="l"/>
                <a:tab pos="936565" algn="l"/>
                <a:tab pos="1249122" algn="l"/>
                <a:tab pos="1561678" algn="l"/>
                <a:tab pos="1874235" algn="l"/>
                <a:tab pos="2186792" algn="l"/>
                <a:tab pos="2499349" algn="l"/>
                <a:tab pos="2811904" algn="l"/>
                <a:tab pos="3124461" algn="l"/>
                <a:tab pos="3437018" algn="l"/>
                <a:tab pos="3749575" algn="l"/>
                <a:tab pos="4062131" algn="l"/>
                <a:tab pos="4374687" algn="l"/>
                <a:tab pos="4687243" algn="l"/>
                <a:tab pos="4999800" algn="l"/>
                <a:tab pos="5312357" algn="l"/>
                <a:tab pos="5624914" algn="l"/>
                <a:tab pos="5937470" algn="l"/>
                <a:tab pos="6250026" algn="l"/>
              </a:tabLst>
              <a:defRPr/>
            </a:pPr>
            <a:r>
              <a:rPr lang="en-GB" sz="2400" b="1" dirty="0" smtClean="0">
                <a:solidFill>
                  <a:schemeClr val="tx1"/>
                </a:solidFill>
                <a:latin typeface="Calibri Light" pitchFamily="34" charset="0"/>
                <a:cs typeface="Arial" charset="0"/>
              </a:rPr>
              <a:t>Integrated solutions</a:t>
            </a:r>
          </a:p>
          <a:p>
            <a:pPr marL="238559" lvl="0" indent="-238559" defTabSz="312557">
              <a:tabLst>
                <a:tab pos="0" algn="l"/>
                <a:tab pos="311452" algn="l"/>
                <a:tab pos="624008" algn="l"/>
                <a:tab pos="936565" algn="l"/>
                <a:tab pos="1249122" algn="l"/>
                <a:tab pos="1561678" algn="l"/>
                <a:tab pos="1874235" algn="l"/>
                <a:tab pos="2186792" algn="l"/>
                <a:tab pos="2499349" algn="l"/>
                <a:tab pos="2811904" algn="l"/>
                <a:tab pos="3124461" algn="l"/>
                <a:tab pos="3437018" algn="l"/>
                <a:tab pos="3749575" algn="l"/>
                <a:tab pos="4062131" algn="l"/>
                <a:tab pos="4374687" algn="l"/>
                <a:tab pos="4687243" algn="l"/>
                <a:tab pos="4999800" algn="l"/>
                <a:tab pos="5312357" algn="l"/>
                <a:tab pos="5624914" algn="l"/>
                <a:tab pos="5937470" algn="l"/>
                <a:tab pos="6250026" algn="l"/>
              </a:tabLst>
              <a:defRPr/>
            </a:pPr>
            <a:r>
              <a:rPr lang="en-GB" sz="1209" dirty="0" smtClean="0">
                <a:latin typeface="Calibri Light" pitchFamily="34" charset="0"/>
                <a:cs typeface="Arial" charset="0"/>
              </a:rPr>
              <a:t>      </a:t>
            </a:r>
          </a:p>
          <a:p>
            <a:pPr marL="238559" lvl="0" indent="-238559" defTabSz="312557">
              <a:buFont typeface="Wingdings" pitchFamily="2" charset="2"/>
              <a:buChar char="v"/>
              <a:tabLst>
                <a:tab pos="0" algn="l"/>
                <a:tab pos="311452" algn="l"/>
                <a:tab pos="624008" algn="l"/>
                <a:tab pos="936565" algn="l"/>
                <a:tab pos="1249122" algn="l"/>
                <a:tab pos="1561678" algn="l"/>
                <a:tab pos="1874235" algn="l"/>
                <a:tab pos="2186792" algn="l"/>
                <a:tab pos="2499349" algn="l"/>
                <a:tab pos="2811904" algn="l"/>
                <a:tab pos="3124461" algn="l"/>
                <a:tab pos="3437018" algn="l"/>
                <a:tab pos="3749575" algn="l"/>
                <a:tab pos="4062131" algn="l"/>
                <a:tab pos="4374687" algn="l"/>
                <a:tab pos="4687243" algn="l"/>
                <a:tab pos="4999800" algn="l"/>
                <a:tab pos="5312357" algn="l"/>
                <a:tab pos="5624914" algn="l"/>
                <a:tab pos="5937470" algn="l"/>
                <a:tab pos="6250026" algn="l"/>
              </a:tabLst>
              <a:defRPr/>
            </a:pPr>
            <a:r>
              <a:rPr lang="en-GB" sz="2000" dirty="0" smtClean="0">
                <a:latin typeface="Calibri Light" pitchFamily="34" charset="0"/>
                <a:cs typeface="Arial" charset="0"/>
              </a:rPr>
              <a:t>Integrated multi-sensor solutions with satellite data providers, </a:t>
            </a:r>
          </a:p>
          <a:p>
            <a:pPr lvl="0" defTabSz="312557">
              <a:tabLst>
                <a:tab pos="0" algn="l"/>
                <a:tab pos="311452" algn="l"/>
                <a:tab pos="624008" algn="l"/>
                <a:tab pos="936565" algn="l"/>
                <a:tab pos="1249122" algn="l"/>
                <a:tab pos="1561678" algn="l"/>
                <a:tab pos="1874235" algn="l"/>
                <a:tab pos="2186792" algn="l"/>
                <a:tab pos="2499349" algn="l"/>
                <a:tab pos="2811904" algn="l"/>
                <a:tab pos="3124461" algn="l"/>
                <a:tab pos="3437018" algn="l"/>
                <a:tab pos="3749575" algn="l"/>
                <a:tab pos="4062131" algn="l"/>
                <a:tab pos="4374687" algn="l"/>
                <a:tab pos="4687243" algn="l"/>
                <a:tab pos="4999800" algn="l"/>
                <a:tab pos="5312357" algn="l"/>
                <a:tab pos="5624914" algn="l"/>
                <a:tab pos="5937470" algn="l"/>
                <a:tab pos="6250026" algn="l"/>
              </a:tabLst>
              <a:defRPr/>
            </a:pPr>
            <a:r>
              <a:rPr lang="en-GB" sz="2000" dirty="0">
                <a:latin typeface="Calibri Light" pitchFamily="34" charset="0"/>
                <a:cs typeface="Arial" charset="0"/>
              </a:rPr>
              <a:t>	 </a:t>
            </a:r>
            <a:r>
              <a:rPr lang="en-GB" sz="2000" dirty="0" smtClean="0">
                <a:latin typeface="Calibri Light" pitchFamily="34" charset="0"/>
                <a:cs typeface="Arial" charset="0"/>
              </a:rPr>
              <a:t>    IPP </a:t>
            </a:r>
            <a:r>
              <a:rPr lang="en-GB" sz="2000" dirty="0" err="1" smtClean="0">
                <a:latin typeface="Calibri Light" pitchFamily="34" charset="0"/>
                <a:cs typeface="Arial" charset="0"/>
              </a:rPr>
              <a:t>Digitalglobe</a:t>
            </a:r>
            <a:r>
              <a:rPr lang="en-GB" sz="2000" dirty="0" smtClean="0">
                <a:latin typeface="Calibri Light" pitchFamily="34" charset="0"/>
                <a:cs typeface="Arial" charset="0"/>
              </a:rPr>
              <a:t>, </a:t>
            </a:r>
            <a:r>
              <a:rPr lang="en-GB" sz="2000" dirty="0">
                <a:latin typeface="Calibri Light" pitchFamily="34" charset="0"/>
                <a:cs typeface="Arial" charset="0"/>
              </a:rPr>
              <a:t>EUSI, Sentinel </a:t>
            </a:r>
            <a:r>
              <a:rPr lang="en-GB" sz="2000" dirty="0" smtClean="0">
                <a:latin typeface="Calibri Light" pitchFamily="34" charset="0"/>
                <a:cs typeface="Arial" charset="0"/>
              </a:rPr>
              <a:t>Ground Segments</a:t>
            </a:r>
          </a:p>
          <a:p>
            <a:pPr lvl="0" defTabSz="312557">
              <a:tabLst>
                <a:tab pos="0" algn="l"/>
                <a:tab pos="311452" algn="l"/>
                <a:tab pos="624008" algn="l"/>
                <a:tab pos="936565" algn="l"/>
                <a:tab pos="1249122" algn="l"/>
                <a:tab pos="1561678" algn="l"/>
                <a:tab pos="1874235" algn="l"/>
                <a:tab pos="2186792" algn="l"/>
                <a:tab pos="2499349" algn="l"/>
                <a:tab pos="2811904" algn="l"/>
                <a:tab pos="3124461" algn="l"/>
                <a:tab pos="3437018" algn="l"/>
                <a:tab pos="3749575" algn="l"/>
                <a:tab pos="4062131" algn="l"/>
                <a:tab pos="4374687" algn="l"/>
                <a:tab pos="4687243" algn="l"/>
                <a:tab pos="4999800" algn="l"/>
                <a:tab pos="5312357" algn="l"/>
                <a:tab pos="5624914" algn="l"/>
                <a:tab pos="5937470" algn="l"/>
                <a:tab pos="6250026" algn="l"/>
              </a:tabLst>
              <a:defRPr/>
            </a:pPr>
            <a:endParaRPr lang="en-GB" sz="2000" dirty="0" smtClean="0">
              <a:latin typeface="Calibri Light" pitchFamily="34" charset="0"/>
              <a:cs typeface="Arial" charset="0"/>
            </a:endParaRPr>
          </a:p>
          <a:p>
            <a:pPr marL="238559" lvl="0" indent="-238559" defTabSz="312557">
              <a:buFont typeface="Wingdings" pitchFamily="2" charset="2"/>
              <a:buChar char="v"/>
              <a:tabLst>
                <a:tab pos="0" algn="l"/>
                <a:tab pos="311452" algn="l"/>
                <a:tab pos="624008" algn="l"/>
                <a:tab pos="936565" algn="l"/>
                <a:tab pos="1249122" algn="l"/>
                <a:tab pos="1561678" algn="l"/>
                <a:tab pos="1874235" algn="l"/>
                <a:tab pos="2186792" algn="l"/>
                <a:tab pos="2499349" algn="l"/>
                <a:tab pos="2811904" algn="l"/>
                <a:tab pos="3124461" algn="l"/>
                <a:tab pos="3437018" algn="l"/>
                <a:tab pos="3749575" algn="l"/>
                <a:tab pos="4062131" algn="l"/>
                <a:tab pos="4374687" algn="l"/>
                <a:tab pos="4687243" algn="l"/>
                <a:tab pos="4999800" algn="l"/>
                <a:tab pos="5312357" algn="l"/>
                <a:tab pos="5624914" algn="l"/>
                <a:tab pos="5937470" algn="l"/>
                <a:tab pos="6250026" algn="l"/>
              </a:tabLst>
              <a:defRPr/>
            </a:pPr>
            <a:r>
              <a:rPr lang="en-GB" sz="2000" dirty="0" smtClean="0">
                <a:latin typeface="Calibri Light" pitchFamily="34" charset="0"/>
                <a:cs typeface="Arial" charset="0"/>
              </a:rPr>
              <a:t>Integrated survey solutions with partner FUGRO</a:t>
            </a:r>
          </a:p>
          <a:p>
            <a:pPr marL="238559" lvl="0" indent="-238559" defTabSz="312557">
              <a:buFont typeface="Wingdings" pitchFamily="2" charset="2"/>
              <a:buChar char="v"/>
              <a:tabLst>
                <a:tab pos="0" algn="l"/>
                <a:tab pos="311452" algn="l"/>
                <a:tab pos="624008" algn="l"/>
                <a:tab pos="936565" algn="l"/>
                <a:tab pos="1249122" algn="l"/>
                <a:tab pos="1561678" algn="l"/>
                <a:tab pos="1874235" algn="l"/>
                <a:tab pos="2186792" algn="l"/>
                <a:tab pos="2499349" algn="l"/>
                <a:tab pos="2811904" algn="l"/>
                <a:tab pos="3124461" algn="l"/>
                <a:tab pos="3437018" algn="l"/>
                <a:tab pos="3749575" algn="l"/>
                <a:tab pos="4062131" algn="l"/>
                <a:tab pos="4374687" algn="l"/>
                <a:tab pos="4687243" algn="l"/>
                <a:tab pos="4999800" algn="l"/>
                <a:tab pos="5312357" algn="l"/>
                <a:tab pos="5624914" algn="l"/>
                <a:tab pos="5937470" algn="l"/>
                <a:tab pos="6250026" algn="l"/>
              </a:tabLst>
              <a:defRPr/>
            </a:pPr>
            <a:endParaRPr lang="en-GB" sz="2000" dirty="0" smtClean="0">
              <a:latin typeface="Calibri Light" pitchFamily="34" charset="0"/>
              <a:cs typeface="Arial" charset="0"/>
            </a:endParaRPr>
          </a:p>
          <a:p>
            <a:pPr marL="238559" lvl="0" indent="-238559" defTabSz="312557">
              <a:buFont typeface="Wingdings" pitchFamily="2" charset="2"/>
              <a:buChar char="v"/>
              <a:tabLst>
                <a:tab pos="0" algn="l"/>
                <a:tab pos="311452" algn="l"/>
                <a:tab pos="624008" algn="l"/>
                <a:tab pos="936565" algn="l"/>
                <a:tab pos="1249122" algn="l"/>
                <a:tab pos="1561678" algn="l"/>
                <a:tab pos="1874235" algn="l"/>
                <a:tab pos="2186792" algn="l"/>
                <a:tab pos="2499349" algn="l"/>
                <a:tab pos="2811904" algn="l"/>
                <a:tab pos="3124461" algn="l"/>
                <a:tab pos="3437018" algn="l"/>
                <a:tab pos="3749575" algn="l"/>
                <a:tab pos="4062131" algn="l"/>
                <a:tab pos="4374687" algn="l"/>
                <a:tab pos="4687243" algn="l"/>
                <a:tab pos="4999800" algn="l"/>
                <a:tab pos="5312357" algn="l"/>
                <a:tab pos="5624914" algn="l"/>
                <a:tab pos="5937470" algn="l"/>
                <a:tab pos="6250026" algn="l"/>
              </a:tabLst>
              <a:defRPr/>
            </a:pPr>
            <a:r>
              <a:rPr lang="en-GB" sz="2000" dirty="0" smtClean="0">
                <a:latin typeface="Calibri Light" pitchFamily="34" charset="0"/>
                <a:cs typeface="Arial" charset="0"/>
              </a:rPr>
              <a:t>Integrated geo-information system solutions and online access: </a:t>
            </a:r>
          </a:p>
          <a:p>
            <a:pPr lvl="0" defTabSz="312557">
              <a:tabLst>
                <a:tab pos="0" algn="l"/>
                <a:tab pos="311452" algn="l"/>
                <a:tab pos="624008" algn="l"/>
                <a:tab pos="936565" algn="l"/>
                <a:tab pos="1249122" algn="l"/>
                <a:tab pos="1561678" algn="l"/>
                <a:tab pos="1874235" algn="l"/>
                <a:tab pos="2186792" algn="l"/>
                <a:tab pos="2499349" algn="l"/>
                <a:tab pos="2811904" algn="l"/>
                <a:tab pos="3124461" algn="l"/>
                <a:tab pos="3437018" algn="l"/>
                <a:tab pos="3749575" algn="l"/>
                <a:tab pos="4062131" algn="l"/>
                <a:tab pos="4374687" algn="l"/>
                <a:tab pos="4687243" algn="l"/>
                <a:tab pos="4999800" algn="l"/>
                <a:tab pos="5312357" algn="l"/>
                <a:tab pos="5624914" algn="l"/>
                <a:tab pos="5937470" algn="l"/>
                <a:tab pos="6250026" algn="l"/>
              </a:tabLst>
              <a:defRPr/>
            </a:pPr>
            <a:r>
              <a:rPr lang="en-GB" sz="2000" dirty="0">
                <a:latin typeface="Calibri Light" pitchFamily="34" charset="0"/>
                <a:cs typeface="Arial" charset="0"/>
              </a:rPr>
              <a:t>	 </a:t>
            </a:r>
            <a:r>
              <a:rPr lang="en-GB" sz="2000" dirty="0" smtClean="0">
                <a:latin typeface="Calibri Light" pitchFamily="34" charset="0"/>
                <a:cs typeface="Arial" charset="0"/>
              </a:rPr>
              <a:t>   </a:t>
            </a:r>
            <a:r>
              <a:rPr lang="en-GB" sz="2000" dirty="0" err="1" smtClean="0">
                <a:latin typeface="Calibri Light" pitchFamily="34" charset="0"/>
                <a:cs typeface="Arial" charset="0"/>
              </a:rPr>
              <a:t>eoApp</a:t>
            </a:r>
            <a:r>
              <a:rPr lang="en-GB" sz="2000" dirty="0" smtClean="0">
                <a:latin typeface="Calibri Light" pitchFamily="34" charset="0"/>
                <a:cs typeface="Arial" charset="0"/>
              </a:rPr>
              <a:t> services, digital map integration, …</a:t>
            </a:r>
          </a:p>
          <a:p>
            <a:pPr lvl="0" defTabSz="312557">
              <a:tabLst>
                <a:tab pos="0" algn="l"/>
                <a:tab pos="311452" algn="l"/>
                <a:tab pos="624008" algn="l"/>
                <a:tab pos="936565" algn="l"/>
                <a:tab pos="1249122" algn="l"/>
                <a:tab pos="1561678" algn="l"/>
                <a:tab pos="1874235" algn="l"/>
                <a:tab pos="2186792" algn="l"/>
                <a:tab pos="2499349" algn="l"/>
                <a:tab pos="2811904" algn="l"/>
                <a:tab pos="3124461" algn="l"/>
                <a:tab pos="3437018" algn="l"/>
                <a:tab pos="3749575" algn="l"/>
                <a:tab pos="4062131" algn="l"/>
                <a:tab pos="4374687" algn="l"/>
                <a:tab pos="4687243" algn="l"/>
                <a:tab pos="4999800" algn="l"/>
                <a:tab pos="5312357" algn="l"/>
                <a:tab pos="5624914" algn="l"/>
                <a:tab pos="5937470" algn="l"/>
                <a:tab pos="6250026" algn="l"/>
              </a:tabLst>
              <a:defRPr/>
            </a:pPr>
            <a:endParaRPr lang="en-GB" sz="2000" dirty="0">
              <a:latin typeface="Calibri Light" pitchFamily="34" charset="0"/>
              <a:cs typeface="Arial" charset="0"/>
            </a:endParaRPr>
          </a:p>
          <a:p>
            <a:pPr marL="238559" lvl="0" indent="-238559" defTabSz="312557">
              <a:buFont typeface="Wingdings" pitchFamily="2" charset="2"/>
              <a:buChar char="v"/>
              <a:tabLst>
                <a:tab pos="0" algn="l"/>
                <a:tab pos="311452" algn="l"/>
                <a:tab pos="624008" algn="l"/>
                <a:tab pos="936565" algn="l"/>
                <a:tab pos="1249122" algn="l"/>
                <a:tab pos="1561678" algn="l"/>
                <a:tab pos="1874235" algn="l"/>
                <a:tab pos="2186792" algn="l"/>
                <a:tab pos="2499349" algn="l"/>
                <a:tab pos="2811904" algn="l"/>
                <a:tab pos="3124461" algn="l"/>
                <a:tab pos="3437018" algn="l"/>
                <a:tab pos="3749575" algn="l"/>
                <a:tab pos="4062131" algn="l"/>
                <a:tab pos="4374687" algn="l"/>
                <a:tab pos="4687243" algn="l"/>
                <a:tab pos="4999800" algn="l"/>
                <a:tab pos="5312357" algn="l"/>
                <a:tab pos="5624914" algn="l"/>
                <a:tab pos="5937470" algn="l"/>
                <a:tab pos="6250026" algn="l"/>
              </a:tabLst>
              <a:defRPr/>
            </a:pPr>
            <a:r>
              <a:rPr lang="en-GB" sz="2000" dirty="0" err="1" smtClean="0">
                <a:latin typeface="Calibri Light" pitchFamily="34" charset="0"/>
                <a:cs typeface="Arial" charset="0"/>
              </a:rPr>
              <a:t>Merg</a:t>
            </a:r>
            <a:r>
              <a:rPr lang="en-US" sz="2000" dirty="0" err="1" smtClean="0">
                <a:latin typeface="Calibri Light" pitchFamily="34" charset="0"/>
                <a:cs typeface="Arial" charset="0"/>
              </a:rPr>
              <a:t>ing</a:t>
            </a:r>
            <a:r>
              <a:rPr lang="en-US" sz="2000" dirty="0" smtClean="0">
                <a:latin typeface="Calibri Light" pitchFamily="34" charset="0"/>
                <a:cs typeface="Arial" charset="0"/>
              </a:rPr>
              <a:t> </a:t>
            </a:r>
            <a:r>
              <a:rPr lang="en-US" sz="2000" dirty="0">
                <a:latin typeface="Calibri Light" pitchFamily="34" charset="0"/>
                <a:cs typeface="Arial" charset="0"/>
              </a:rPr>
              <a:t>multiple data </a:t>
            </a:r>
            <a:r>
              <a:rPr lang="en-US" sz="2000" dirty="0" smtClean="0">
                <a:latin typeface="Calibri Light" pitchFamily="34" charset="0"/>
                <a:cs typeface="Arial" charset="0"/>
              </a:rPr>
              <a:t>sources, </a:t>
            </a:r>
          </a:p>
          <a:p>
            <a:pPr lvl="0" defTabSz="312557">
              <a:tabLst>
                <a:tab pos="0" algn="l"/>
                <a:tab pos="311452" algn="l"/>
                <a:tab pos="624008" algn="l"/>
                <a:tab pos="936565" algn="l"/>
                <a:tab pos="1249122" algn="l"/>
                <a:tab pos="1561678" algn="l"/>
                <a:tab pos="1874235" algn="l"/>
                <a:tab pos="2186792" algn="l"/>
                <a:tab pos="2499349" algn="l"/>
                <a:tab pos="2811904" algn="l"/>
                <a:tab pos="3124461" algn="l"/>
                <a:tab pos="3437018" algn="l"/>
                <a:tab pos="3749575" algn="l"/>
                <a:tab pos="4062131" algn="l"/>
                <a:tab pos="4374687" algn="l"/>
                <a:tab pos="4687243" algn="l"/>
                <a:tab pos="4999800" algn="l"/>
                <a:tab pos="5312357" algn="l"/>
                <a:tab pos="5624914" algn="l"/>
                <a:tab pos="5937470" algn="l"/>
                <a:tab pos="6250026" algn="l"/>
              </a:tabLst>
              <a:defRPr/>
            </a:pPr>
            <a:r>
              <a:rPr lang="en-US" sz="2000" dirty="0">
                <a:latin typeface="Calibri Light" pitchFamily="34" charset="0"/>
                <a:cs typeface="Arial" charset="0"/>
              </a:rPr>
              <a:t>	</a:t>
            </a:r>
            <a:r>
              <a:rPr lang="en-US" sz="2000" dirty="0" smtClean="0">
                <a:latin typeface="Calibri Light" pitchFamily="34" charset="0"/>
                <a:cs typeface="Arial" charset="0"/>
              </a:rPr>
              <a:t>    create </a:t>
            </a:r>
            <a:r>
              <a:rPr lang="en-US" sz="2000" dirty="0">
                <a:latin typeface="Calibri Light" pitchFamily="34" charset="0"/>
                <a:cs typeface="Arial" charset="0"/>
              </a:rPr>
              <a:t>gridded up-to date bathy datasets </a:t>
            </a:r>
            <a:endParaRPr lang="en-US" sz="2000" dirty="0" smtClean="0">
              <a:latin typeface="Calibri Light" pitchFamily="34" charset="0"/>
              <a:cs typeface="Arial" charset="0"/>
            </a:endParaRPr>
          </a:p>
          <a:p>
            <a:pPr lvl="0" defTabSz="312557">
              <a:tabLst>
                <a:tab pos="0" algn="l"/>
                <a:tab pos="311452" algn="l"/>
                <a:tab pos="624008" algn="l"/>
                <a:tab pos="936565" algn="l"/>
                <a:tab pos="1249122" algn="l"/>
                <a:tab pos="1561678" algn="l"/>
                <a:tab pos="1874235" algn="l"/>
                <a:tab pos="2186792" algn="l"/>
                <a:tab pos="2499349" algn="l"/>
                <a:tab pos="2811904" algn="l"/>
                <a:tab pos="3124461" algn="l"/>
                <a:tab pos="3437018" algn="l"/>
                <a:tab pos="3749575" algn="l"/>
                <a:tab pos="4062131" algn="l"/>
                <a:tab pos="4374687" algn="l"/>
                <a:tab pos="4687243" algn="l"/>
                <a:tab pos="4999800" algn="l"/>
                <a:tab pos="5312357" algn="l"/>
                <a:tab pos="5624914" algn="l"/>
                <a:tab pos="5937470" algn="l"/>
                <a:tab pos="6250026" algn="l"/>
              </a:tabLst>
              <a:defRPr/>
            </a:pPr>
            <a:r>
              <a:rPr lang="en-US" sz="2000" dirty="0">
                <a:latin typeface="Calibri Light" pitchFamily="34" charset="0"/>
                <a:cs typeface="Arial" charset="0"/>
              </a:rPr>
              <a:t>	 </a:t>
            </a:r>
            <a:r>
              <a:rPr lang="en-US" sz="2000" dirty="0" smtClean="0">
                <a:latin typeface="Calibri Light" pitchFamily="34" charset="0"/>
                <a:cs typeface="Arial" charset="0"/>
              </a:rPr>
              <a:t>   (</a:t>
            </a:r>
            <a:r>
              <a:rPr lang="en-US" sz="2000" dirty="0">
                <a:latin typeface="Calibri Light" pitchFamily="34" charset="0"/>
                <a:cs typeface="Arial" charset="0"/>
              </a:rPr>
              <a:t>EO + crowd sources</a:t>
            </a:r>
            <a:r>
              <a:rPr lang="en-US" sz="2000" dirty="0" smtClean="0">
                <a:latin typeface="Calibri Light" pitchFamily="34" charset="0"/>
                <a:cs typeface="Arial" charset="0"/>
              </a:rPr>
              <a:t>): JOIN </a:t>
            </a:r>
            <a:r>
              <a:rPr lang="en-US" sz="2000" smtClean="0">
                <a:latin typeface="Calibri Light" pitchFamily="34" charset="0"/>
                <a:cs typeface="Arial" charset="0"/>
              </a:rPr>
              <a:t>EU-Project BASE-Platform </a:t>
            </a:r>
            <a:r>
              <a:rPr lang="en-US" sz="2000" dirty="0" smtClean="0">
                <a:latin typeface="Calibri Light" pitchFamily="34" charset="0"/>
                <a:cs typeface="Arial" charset="0"/>
              </a:rPr>
              <a:t>as User</a:t>
            </a:r>
            <a:endParaRPr lang="en-GB" sz="2000" dirty="0" smtClean="0">
              <a:latin typeface="Calibri Light" pitchFamily="34" charset="0"/>
              <a:cs typeface="Arial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2757" y="1055859"/>
            <a:ext cx="1593019" cy="107699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4229" y="2276872"/>
            <a:ext cx="1563467" cy="1000449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6001" y="3501032"/>
            <a:ext cx="1800199" cy="124459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6041" y="3791790"/>
            <a:ext cx="1204353" cy="73309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7682" y="5717711"/>
            <a:ext cx="1245075" cy="102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755657"/>
      </p:ext>
    </p:extLst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upload.wikimedia.org/wikipedia/commons/4/4d/Whole_world_-_land_and_oceans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9144000" cy="3766050"/>
          </a:xfrm>
          <a:prstGeom prst="rect">
            <a:avLst/>
          </a:prstGeom>
          <a:noFill/>
        </p:spPr>
      </p:pic>
      <p:sp>
        <p:nvSpPr>
          <p:cNvPr id="29" name="Ellipse 28"/>
          <p:cNvSpPr/>
          <p:nvPr/>
        </p:nvSpPr>
        <p:spPr>
          <a:xfrm>
            <a:off x="4860032" y="1916832"/>
            <a:ext cx="107950" cy="10795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0" name="Ellipse 49"/>
          <p:cNvSpPr/>
          <p:nvPr/>
        </p:nvSpPr>
        <p:spPr>
          <a:xfrm>
            <a:off x="5832202" y="2528962"/>
            <a:ext cx="107950" cy="10795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1" name="Ellipse 50"/>
          <p:cNvSpPr/>
          <p:nvPr/>
        </p:nvSpPr>
        <p:spPr>
          <a:xfrm>
            <a:off x="5652120" y="3393058"/>
            <a:ext cx="107950" cy="10795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2" name="Ellipse 51"/>
          <p:cNvSpPr/>
          <p:nvPr/>
        </p:nvSpPr>
        <p:spPr>
          <a:xfrm>
            <a:off x="7632402" y="3501008"/>
            <a:ext cx="107950" cy="10795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3" name="Ellipse 52"/>
          <p:cNvSpPr/>
          <p:nvPr/>
        </p:nvSpPr>
        <p:spPr>
          <a:xfrm>
            <a:off x="8352482" y="3653408"/>
            <a:ext cx="107950" cy="10795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4" name="Ellipse 53"/>
          <p:cNvSpPr/>
          <p:nvPr/>
        </p:nvSpPr>
        <p:spPr>
          <a:xfrm>
            <a:off x="6552282" y="2780928"/>
            <a:ext cx="107950" cy="10795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5" name="Ellipse 54"/>
          <p:cNvSpPr/>
          <p:nvPr/>
        </p:nvSpPr>
        <p:spPr>
          <a:xfrm>
            <a:off x="4499992" y="1772816"/>
            <a:ext cx="107950" cy="10795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6" name="Ellipse 55"/>
          <p:cNvSpPr/>
          <p:nvPr/>
        </p:nvSpPr>
        <p:spPr>
          <a:xfrm>
            <a:off x="2303810" y="2636912"/>
            <a:ext cx="107950" cy="10795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7" name="Ellipse 56"/>
          <p:cNvSpPr/>
          <p:nvPr/>
        </p:nvSpPr>
        <p:spPr>
          <a:xfrm>
            <a:off x="2951882" y="2708920"/>
            <a:ext cx="107950" cy="10795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8" name="Ellipse 57"/>
          <p:cNvSpPr/>
          <p:nvPr/>
        </p:nvSpPr>
        <p:spPr>
          <a:xfrm>
            <a:off x="2879874" y="3429000"/>
            <a:ext cx="107950" cy="10795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59" name="Ellipse 58"/>
          <p:cNvSpPr/>
          <p:nvPr/>
        </p:nvSpPr>
        <p:spPr>
          <a:xfrm>
            <a:off x="6984330" y="2852936"/>
            <a:ext cx="107950" cy="10795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0" name="Ellipse 59"/>
          <p:cNvSpPr/>
          <p:nvPr/>
        </p:nvSpPr>
        <p:spPr>
          <a:xfrm>
            <a:off x="4283968" y="1772816"/>
            <a:ext cx="107950" cy="10795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1" name="Ellipse 60"/>
          <p:cNvSpPr/>
          <p:nvPr/>
        </p:nvSpPr>
        <p:spPr>
          <a:xfrm>
            <a:off x="4752082" y="1925216"/>
            <a:ext cx="107950" cy="10795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2" name="Ellipse 61"/>
          <p:cNvSpPr/>
          <p:nvPr/>
        </p:nvSpPr>
        <p:spPr>
          <a:xfrm>
            <a:off x="5112122" y="1556792"/>
            <a:ext cx="107950" cy="10795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3" name="Ellipse 62"/>
          <p:cNvSpPr/>
          <p:nvPr/>
        </p:nvSpPr>
        <p:spPr>
          <a:xfrm>
            <a:off x="5760194" y="1709192"/>
            <a:ext cx="107950" cy="10795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4" name="Ellipse 63"/>
          <p:cNvSpPr/>
          <p:nvPr/>
        </p:nvSpPr>
        <p:spPr>
          <a:xfrm>
            <a:off x="5796136" y="2096914"/>
            <a:ext cx="107950" cy="10795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5" name="Ellipse 64"/>
          <p:cNvSpPr/>
          <p:nvPr/>
        </p:nvSpPr>
        <p:spPr>
          <a:xfrm>
            <a:off x="5580112" y="2672978"/>
            <a:ext cx="107950" cy="10795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6" name="Ellipse 65"/>
          <p:cNvSpPr/>
          <p:nvPr/>
        </p:nvSpPr>
        <p:spPr>
          <a:xfrm>
            <a:off x="5760194" y="2384946"/>
            <a:ext cx="107950" cy="10795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7" name="Ellipse 66"/>
          <p:cNvSpPr/>
          <p:nvPr/>
        </p:nvSpPr>
        <p:spPr>
          <a:xfrm>
            <a:off x="5940152" y="2456954"/>
            <a:ext cx="107950" cy="10795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8" name="Ellipse 67"/>
          <p:cNvSpPr/>
          <p:nvPr/>
        </p:nvSpPr>
        <p:spPr>
          <a:xfrm>
            <a:off x="8568506" y="3393058"/>
            <a:ext cx="107950" cy="10795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69" name="Ellipse 68"/>
          <p:cNvSpPr/>
          <p:nvPr/>
        </p:nvSpPr>
        <p:spPr>
          <a:xfrm>
            <a:off x="4716016" y="1844824"/>
            <a:ext cx="107950" cy="10795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1" name="Ellipse 70"/>
          <p:cNvSpPr/>
          <p:nvPr/>
        </p:nvSpPr>
        <p:spPr>
          <a:xfrm>
            <a:off x="251520" y="1772816"/>
            <a:ext cx="107950" cy="10795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2" name="Ellipse 71"/>
          <p:cNvSpPr/>
          <p:nvPr/>
        </p:nvSpPr>
        <p:spPr>
          <a:xfrm>
            <a:off x="8964488" y="3573016"/>
            <a:ext cx="107950" cy="10795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3" name="Ellipse 72"/>
          <p:cNvSpPr/>
          <p:nvPr/>
        </p:nvSpPr>
        <p:spPr>
          <a:xfrm>
            <a:off x="2843808" y="2636912"/>
            <a:ext cx="107950" cy="10795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4" name="Ellipse 73"/>
          <p:cNvSpPr/>
          <p:nvPr/>
        </p:nvSpPr>
        <p:spPr>
          <a:xfrm>
            <a:off x="7452320" y="3969122"/>
            <a:ext cx="107950" cy="10795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2056" name="AutoShape 8" descr="data:image/jpeg;base64,/9j/4AAQSkZJRgABAQAAAQABAAD/2wCEAAkGBxQSEhQTExQTFhEXFhgYFRgSFBYWFhgWFRgWFxgXGB8YHSggGBwlGxQXIjMhJSkrMS4uHB8zODMsNygtLisBCgoKDg0OGxAQGzYkHyYrLDQtLzcuLTA3LTU0LCwsNzcsLSwsNC8sLDQ0LCwsLCwsNywsLCwsLCwsNCwsLCwsLP/AABEIAIwBDgMBIgACEQEDEQH/xAAcAAEAAwEBAQEBAAAAAAAAAAAABgcIBQQBAwL/xABGEAABAwIDBQUFAwgHCQAAAAABAAIDBBEFBiEHEjFBYRMiUXGBFDJSkaEjsbIXJDNCYpKT0TVDY3J0gqIVJVNzwcLS4fD/xAAZAQEAAwEBAAAAAAAAAAAAAAAAAwQFAQL/xAAsEQACAgIBAwIFBAMBAAAAAAAAAQIDBBESEyExQVEUImGBkTIzcbFCweEF/9oADAMBAAIRAxEAPwC8UREAREQBERAEREAREQBERAEREAREQBERAEREAREQBERAEREAREQBERAEREAREQBERAEREAREQBFzq3HqaEkSVELCOIdI0H5XuvDDnWgebNq4L/3wPvXpQk/Q5yR30X4UlbHKLxSMePGNwcPoV+68nQiIgCIiAIiIAiIgCIiAIiIAiIgCIiAIiIAiIgCIiAIiIAiIgCIq02q57NMPZKZ327h9o8cY2kaBv7Zv6DqvddcrJcYnmclFbZ1M7bR4aG8UYE1TwLQ6zGH9sjn+yNfJU5mDOdZWXEszhGf6uO7GWPIgHvDzXAP15/8Avx8V8W1Tiwr9NszrL5T/AIAHhoiIrJBs/SnmdG4PY5zHjg5hLXDyI1U+yztWqoCG1A9oiuLk2bKB4gjR3kePiFXpXzfHiPmvFlUJ9pIkhZKPg1TgGOwVkfawPDm8xwc0nWzhyK6Sy1lvH5qGYTQO14Pafde34Xfz5cVpDLOOx1tOyeLgdHNJF2PHFptzF/uWNk4zqfbwaFNymvqdVERVSYIiIAiIgCIiAIiIAiIgCIiAIiIAiIgCIiAIiIAiIgORmzGhRUktQdS1vcB5vOjR8yFmKrqHSPdI8lz3kucTxJJuSrY284mfzamB0O9K/wBLNZ/3n0VQrYwKuMOfuZ+VPctewREV4qhd7J+VZcRm7OIhrWgGSRwuGA3tpcbxNjYXH0K4IC05kjL7aGkjhA75G9KebpHAb1/LQeQCq5V/Sj28snoq5vv4PPl/IlFSNAZC17+ckwD3k+osPQKRGFtrbrbeFhZQzaVnc4e1kcQa6okBI3uDGDTeI53OgHQ+CqJ2f8RJ3va5L+ADLfLdWfXjW3Lnv8lyV0K3xLqzFs/oqtpvE2KW2kkIDXA9QNHDoVAcqNmwTExSzkGCp3Wh4uGuN91jx4EEhpHLeUs2Y55dXtfFOGiojAN26CRnDetyIPEdQurtEwD2yje1o+2jvJCee+0XsPMafJcjKUJOqzx/X1DipLnHySdFzMtYl7TSwT/8SNrj5ka/W64+0zMBoqJ7mG0sn2cZHEFwN3DqGgnzsq6g3Lj6krkktkdz/tO9ne6npA18o0fIdWsOoLWj9Zw+SqbEMw1czi6WpncfDtHNb6BpAHyXNaCTYcSbepKvfJ+zCmgia6pYJqggF2/7jD8LR08Tx6LVaqxora2/7KKdlz7PSKXo8cqonb0dRO09JX29QTY+qsrJG1Zxe2GutZxsJgLbpPDtBwtf9YcFMsb2dUNQwtELYn27r4hulp5acHDoVQON4W+lnkgktvxu3SRwI4hw6G90g6cna1pnZKyl73tGqgV5cVxGOmhfNKd2ONpc4+XIeJPCyhex7MRqaUwyG8sBDQTxdGR3Seo1HoFz9u9WW00EQ918pLuu43T6lZ0aH1em/ctuxcOaIfmjafV1LiIHGnh5BhHaEeLncj0ChsmLSk96olJ/ameT9XXK6mSMPjqK+nhm/ROf3gf1t1rnBv8AmIDfVaXpKRkTQyNjWMHBrAAPkFoW2wx9RjEq1wlb3bM1YNnatpiDHUSOb8MrjI09O9cj0IV07P8APbMRaWOaI6lgu5gNw5unfZ0ubEclydrmUY5ac1UMX5ywtv2TSTI1xDbENHeIve/QqtMn09VBXU0ogqBaVgdeKQDced14Jtw3SV4kqsityS0zqc6p6fdGk1Bdo2fhh9oYQ19U4X73uxtPBzgOJPIeqnSzXmmgq56yolNLVHelfYiCY90EtbY7uosBb0VXEqjOfzeET3zlGPynlxTN9bObyVU1vBjzG3ysy31XMbict/08t/8Amvv96t7ZLktghNTVQntnPIYyeMjca3Te3XjiTflwsrGrMIglZuSQxuZa1nMFgOnh6K3PLrrlwjHsiCNE5LbZnrAc/V1K4WmfKwcWTuMgPqTvD5q9sn5ljxCnEzBuuvuyMJuWPHLqDxB5hZ+zxhTKSuqII/0bHDd6B7Gv3ett63oplsJqy2pniubPiD7crscBfzs8Jk0wnV1IrRymyUZ8JMutERZReCIiAIiIChdtk+9iIb8MLB8y4/8AVQSmhL3sY2289zWi/C7iAL+pCsPbnT7tbE+2j4Br4ljnA/e35quPv6Lfxv2Y69jLu7WPZoWj2YYe2ERPi332s6Ukh5PMix7vkqOzRhHslVNT728I32a48S0gOF+tj9FOqTbNO2IMfTRvlAt2naloPUs3Dr5OHoq5xGufPK+aQ70j3Fzj1Ph4DkocWu6Mn1H2JL51uK4nRyZTiSvpGHgZ4yb+DXB1votQLK2X67sKqnmOgjmjc7+6HDe/03WqAVX/APR3yRLifpZUmOYPHX5gfBPvGIQAgNcWnutaeI6uKkP5JsO+Gb+K5RLaHiM2HYv7VEGkyQDd3wS0j3HDS2oLR8wvANsFb8EH7rv/ACXeF0oxdb7aXqHOuLaku+yz8vZCpKKbt4GyCTdLe9I5ws619D5BShUT+WCt+CD913818/LBW/BT/uu/mo5Yd83uXf7npZFS7It7KkO5A6P4Jp2jo3tXloHkCAq02+TntKRl+6GSuI6kxgH0sfmrKyfJI+kikmAbLKDI8AWAMhLrD5qvNvdEfzSYcB2kbvM7rm/hcvGL2vW/qerv2mQHIVOJMRo2nh2zXfw7yD6sCsbPu0Wqoq2SnibEWNawgvaSbuaHHgeqrDKlcIK2mlJs1kzN4+DSQ1x/dJV849s/o6yZ1RMJDI4NBLZHNBDRYaDTgreTKEbU7F21/sgoUnW1HzsrM7X674Kf91381EMx43JWzuqJQ0SODQdwECzRYcSrr/JNh3wzfxnLm1+RMFgfuSy9m+1919SQbHgbErkMjHi9wT3/AB/07Kq2S1JkP2L1u5iO5fSWJ7beJbZ4+jXKzNqWW3V1HaMXmiPaRt+LQhzB1IJt1svBlfLuERVMclLMH1Dd7caJ9/i0h2l9dCVM67F4IXBss0UbiLgSPa0kai+p4XBVa+3dqnBE1VeocZGVHNIJBBDgbEEEEEciDqCFJcNz9iEADW1D3NHASBr/AKkbx+aurEMKwzEnEO9nllt70T29pYaXuw3UYxHYxA6/YVMsZ5CRrZWjpoWn6q18XVPtYtfYg+HnH9DI/h+2OqbbtYYZRzsXRu+feA+SsfKGe6bEO6y8c4FzFJbesOJaRo4f/WVR5r2bVNDEZi+OWFtt4su0tBNgS09SOBKiVFVuhlZKw2fG4PaRobt1XXjU2x3WcV1lctTNZLhZlzbS0I+3k75F2sZ3nnyHL1TGcwCDD3Vlr2iD2jkXPADR5bzgs14hWPmkdLK4ukeSXOPMnl0HRVMbF6r2/CLF13BdvJaddtpNyIaTTk6WWx9Wtb9N5cLEdrVdICGCGK44saXH5uJXQyBsxbVQtqap7xG/WONmhLeTnHkDyAViYfkDD4bFtMxxHAy3kP8Aquppyxa3pR2RxjdNbb0ZwnqHSOdI9xc9xJc4m5JPElTvYj/SR/w8n44l/G2i3+0bAABtPELDgNZDp6Ff3sS/pI/4eT8cStWT547l7oghHjdovtERYZpBERAEREBXW23BjNRsnaLvp3EnT+rksHfUMPoqKK1rVU7ZGOjeLse0tcDzDhYhZnzllx9BUuhdcsPeicR78d9PUaA9fNauBd26b+xRyq+/JHCRfV8WkUwtBbKc1CrpRE8/nEIDXA/rMGjXjx00PUdQs+r14XiUtPK2aFxbI06EfUHxBVfJoVsdevoTU29N/Q0jnDK0WIQ9nJ3XtuY3gXLCePmDYXCorHshV1KTvQukYOD4AXtPWw7w9QrTyltSp6kBlTann4d4/ZO6hx93yPzKn0bw4Aggg8CDcHyWZC63GfFouyhC5bMrU2CVMjg1lPO5x8In/XSw9SrKyLssfvtnrgA1pu2G4JJ/tCNAOg4q4UXbc6c1pdjkMaMXs+ALiZ0wEV1JJBoHkb0ZPASN1bfpfT1XcRU02ntE7W1oyXWUzo3ujkaWyMO65rtCCOIVl5K2rdhG2CrY57GCzZWWLg0cA5p96w5j5FT3O2RIMQG8T2VSBZsrRfhwDxcbw9QeqqXFdmWIQmzYhM3k6Fw+5xBC1ldTkR1Psyj07KnuPdFg4ptfo2MJhbLLJybuFjQf2i7l5AqmcbxWSrnfPMbvebm3AC1gB0AAC68OQcRcbeyyDq4sAF/HXgptlfZAQ5sla9paNexiubkfG7w6Aeq7F4+Otp7Yl1bezWj+tiOWyC+ueLAgxw9QbF7x00A9CvTtzwMvjiq2i4iuyTox5Ba70dp/mVoQxNY0NaA1rQAANAAOAC+VMDZGOY8BzHAtcDwIOhCofEy63VLXSXDgZjyhjxoauOoa3eAu17RoXRu94DrwI6gK/MOz1QTNDm1Mbbi+7Idxw8w5V/mjZFIHufRPa6M69lJo5vRruDh529VD35BxEHWkl9Cwj8Su2RoyNS5aZWg7Kvl1ssXaVtApTSy01O8TSStLCWe4xp94k8zbkPHkqbpKR0sjImAl8jgxoA1JdoFJqLZxiMjgPZywfFI9gA+RJVrZA2fR4f8AayOEtUf1gLNYDyZfXzJ+idSnHg1B7Y4TtluS0fvnzCHOwiWFgu6OJhAHPsS1xt6NKzstcEKpc57J3Pe6aic0Bxu6F5sATxLHchzsVDh5MYbjL1JMipy00e7Z9tEpW0kUFQ8QyxMDLuvuOa3RrgeRsBceK7GMbT6CFhLJO3f+qyIE3PK5OgCqB+QcRBt7JKfIsI/EutguyqumI7UNp2czIQ51ujWnX5hSTox98nM8xst1riRTMOLvrKiWokADpHXsOAAAa1o8gApbsSP+8j/h5PxRLs5m2RvHZexEOs0iUzPsXOuLOGlhfXQeAX6ZCyHX0VbFO9sXZgObJuyAnde22mmtjun0Ull9UqWov08HiFU1Ym0W+iIscvhERAEREAXEzblmLEIDFLo4XMbwO8x1uI8R4jmu2i6m09o41taZl7NGWp6CXs526G+49vuPA+E+PTiFxitZV1FHMwxysa+M8WvFwVWuP7HY3kupJTF/ZyAvZ6EHeb9Vq058WtWfkpWYr8xKXSym1dstxCO9o2SD+zeNfR1l4mbPMSJt7K8dS+O34lbV9b/yX5K/Sn7EWXpo6+WH9FLLH49lI9nz3SFO8N2QVkh+1fDCPMyO+TbfeFYuV9nFJRkPIM0w1D5gDY/st4N+p6qC3LqS9yWGPY37ERyBlauqi2esqKttMLObG6eXel5jeG9ozXnx8lbrGgAAAADQAcAF/SLJtsdktl+EOK0ERFGegiIgCIiAIiIAiIgCIiAIiIAiIgCIiAIiIAiIgCIiAIiIAiIgCIiAIiIAiIgCIiAIiIAiIgCIiAIiIAiIgCIiAIiIAiIgCIiAIiIAiIgCIiAIiIAiIgCIiAIiIAiIgCIiAIiIAiIgCIiAIiIAiIgCIiAIiIAiIgCIiA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5" name="Ellipse 74"/>
          <p:cNvSpPr/>
          <p:nvPr/>
        </p:nvSpPr>
        <p:spPr>
          <a:xfrm>
            <a:off x="7488386" y="3681090"/>
            <a:ext cx="107950" cy="10795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6" name="Ellipse 75"/>
          <p:cNvSpPr/>
          <p:nvPr/>
        </p:nvSpPr>
        <p:spPr>
          <a:xfrm>
            <a:off x="7452320" y="3501008"/>
            <a:ext cx="107950" cy="10795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7" name="Ellipse 76"/>
          <p:cNvSpPr/>
          <p:nvPr/>
        </p:nvSpPr>
        <p:spPr>
          <a:xfrm>
            <a:off x="7380312" y="3789040"/>
            <a:ext cx="107950" cy="10795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8" name="Ellipse 77"/>
          <p:cNvSpPr/>
          <p:nvPr/>
        </p:nvSpPr>
        <p:spPr>
          <a:xfrm>
            <a:off x="7344370" y="3717032"/>
            <a:ext cx="107950" cy="10795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79" name="Ellipse 78"/>
          <p:cNvSpPr/>
          <p:nvPr/>
        </p:nvSpPr>
        <p:spPr>
          <a:xfrm>
            <a:off x="7200354" y="2889002"/>
            <a:ext cx="107950" cy="10795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0" name="Ellipse 79"/>
          <p:cNvSpPr/>
          <p:nvPr/>
        </p:nvSpPr>
        <p:spPr>
          <a:xfrm>
            <a:off x="7092280" y="3120792"/>
            <a:ext cx="107950" cy="10795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1" name="Ellipse 80"/>
          <p:cNvSpPr/>
          <p:nvPr/>
        </p:nvSpPr>
        <p:spPr>
          <a:xfrm>
            <a:off x="4896098" y="2096914"/>
            <a:ext cx="107950" cy="10795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2" name="Ellipse 81"/>
          <p:cNvSpPr/>
          <p:nvPr/>
        </p:nvSpPr>
        <p:spPr>
          <a:xfrm>
            <a:off x="5832202" y="2420888"/>
            <a:ext cx="107950" cy="10795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3" name="Ellipse 82"/>
          <p:cNvSpPr/>
          <p:nvPr/>
        </p:nvSpPr>
        <p:spPr>
          <a:xfrm>
            <a:off x="4392042" y="2204864"/>
            <a:ext cx="107950" cy="10795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4" name="Ellipse 83"/>
          <p:cNvSpPr/>
          <p:nvPr/>
        </p:nvSpPr>
        <p:spPr>
          <a:xfrm>
            <a:off x="2195736" y="2600970"/>
            <a:ext cx="107950" cy="10795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5" name="Ellipse 84"/>
          <p:cNvSpPr/>
          <p:nvPr/>
        </p:nvSpPr>
        <p:spPr>
          <a:xfrm>
            <a:off x="7344370" y="3068960"/>
            <a:ext cx="107950" cy="10795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6" name="Ellipse 85"/>
          <p:cNvSpPr/>
          <p:nvPr/>
        </p:nvSpPr>
        <p:spPr>
          <a:xfrm>
            <a:off x="1367706" y="1988840"/>
            <a:ext cx="107950" cy="10795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7" name="Ellipse 86"/>
          <p:cNvSpPr/>
          <p:nvPr/>
        </p:nvSpPr>
        <p:spPr>
          <a:xfrm>
            <a:off x="6012160" y="2636912"/>
            <a:ext cx="107950" cy="10795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8" name="Ellipse 87"/>
          <p:cNvSpPr/>
          <p:nvPr/>
        </p:nvSpPr>
        <p:spPr>
          <a:xfrm>
            <a:off x="8388424" y="3825106"/>
            <a:ext cx="107950" cy="10795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18" name="Picture 14" descr="ILF Consulting Engineer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9717" y="5182470"/>
            <a:ext cx="520302" cy="60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6" descr="Australian Government - Geoscience Australia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077" y="5422780"/>
            <a:ext cx="858290" cy="594201"/>
          </a:xfrm>
          <a:prstGeom prst="rect">
            <a:avLst/>
          </a:prstGeom>
          <a:noFill/>
        </p:spPr>
      </p:pic>
      <p:pic>
        <p:nvPicPr>
          <p:cNvPr id="120" name="Picture 8" descr="NOAA logo.sv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1805" y="5525378"/>
            <a:ext cx="490494" cy="48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" name="Picture 10" descr="CONABIO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21159" y="5772104"/>
            <a:ext cx="1050216" cy="31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Picture 14" descr="http://auvac.org/uploads/organization/Atlas%20Elektronik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1793" y="4877391"/>
            <a:ext cx="1320969" cy="25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" name="Picture 16" descr="woodside-logo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647" y="4882630"/>
            <a:ext cx="776043" cy="424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20" descr="Shell Logo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020" y="4823937"/>
            <a:ext cx="565109" cy="56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" name="Picture 22" descr="Logo der BP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9092" y="4835609"/>
            <a:ext cx="434598" cy="57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" name="Picture 4" descr="http://cdn.vanoord.com/profiles/vanoord/themes/vanoord/images/logo-vanoord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2739" y="4831380"/>
            <a:ext cx="1059600" cy="332041"/>
          </a:xfrm>
          <a:prstGeom prst="rect">
            <a:avLst/>
          </a:prstGeom>
          <a:noFill/>
        </p:spPr>
      </p:pic>
      <p:pic>
        <p:nvPicPr>
          <p:cNvPr id="127" name="Picture 8" descr="Emblem of the BSH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6934" y="5516912"/>
            <a:ext cx="273018" cy="535114"/>
          </a:xfrm>
          <a:prstGeom prst="rect">
            <a:avLst/>
          </a:prstGeom>
          <a:noFill/>
        </p:spPr>
      </p:pic>
      <p:pic>
        <p:nvPicPr>
          <p:cNvPr id="128" name="Picture 10" descr="https://avanti.envitia.com/inc/img/pig/ukho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8139" y="5488476"/>
            <a:ext cx="726354" cy="546677"/>
          </a:xfrm>
          <a:prstGeom prst="rect">
            <a:avLst/>
          </a:prstGeom>
          <a:noFill/>
        </p:spPr>
      </p:pic>
      <p:pic>
        <p:nvPicPr>
          <p:cNvPr id="129" name="Picture 12" descr="http://www.commissionoceanindien.org/images/logos/coi.pn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3202" y="5701876"/>
            <a:ext cx="1159859" cy="287095"/>
          </a:xfrm>
          <a:prstGeom prst="rect">
            <a:avLst/>
          </a:prstGeom>
          <a:noFill/>
        </p:spPr>
      </p:pic>
      <p:pic>
        <p:nvPicPr>
          <p:cNvPr id="130" name="Picture 16" descr="Government Site Builder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7872" y="5231196"/>
            <a:ext cx="648072" cy="432048"/>
          </a:xfrm>
          <a:prstGeom prst="rect">
            <a:avLst/>
          </a:prstGeom>
          <a:noFill/>
        </p:spPr>
      </p:pic>
      <p:pic>
        <p:nvPicPr>
          <p:cNvPr id="131" name="Picture 18" descr="http://www.eifl.net/system/files/201305/world-bank-logo.jp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8618" y="5251593"/>
            <a:ext cx="1322588" cy="294604"/>
          </a:xfrm>
          <a:prstGeom prst="rect">
            <a:avLst/>
          </a:prstGeom>
          <a:noFill/>
        </p:spPr>
      </p:pic>
      <p:pic>
        <p:nvPicPr>
          <p:cNvPr id="132" name="Picture 2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1997" y="5448739"/>
            <a:ext cx="898294" cy="631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" name="Picture 2" descr="INPEX CORPORATION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4564"/>
          <a:stretch>
            <a:fillRect/>
          </a:stretch>
        </p:blipFill>
        <p:spPr bwMode="auto">
          <a:xfrm>
            <a:off x="2537244" y="4835518"/>
            <a:ext cx="1230977" cy="222229"/>
          </a:xfrm>
          <a:prstGeom prst="rect">
            <a:avLst/>
          </a:prstGeom>
          <a:noFill/>
        </p:spPr>
      </p:pic>
      <p:pic>
        <p:nvPicPr>
          <p:cNvPr id="134" name="Picture 4" descr="Home"/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2834" y="4846582"/>
            <a:ext cx="1173832" cy="270884"/>
          </a:xfrm>
          <a:prstGeom prst="rect">
            <a:avLst/>
          </a:prstGeom>
          <a:noFill/>
        </p:spPr>
      </p:pic>
      <p:pic>
        <p:nvPicPr>
          <p:cNvPr id="135" name="Picture 2" descr="https://encrypted-tbn3.gstatic.com/images?q=tbn:ANd9GcSinl9SzC73xph2jgYTUSMPG8i4vAuiGg39b4K4oHv2HGodhdlF"/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2432" y="5729050"/>
            <a:ext cx="451987" cy="38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Grafik 135"/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8772" y="5806406"/>
            <a:ext cx="323995" cy="323995"/>
          </a:xfrm>
          <a:prstGeom prst="rect">
            <a:avLst/>
          </a:prstGeom>
        </p:spPr>
      </p:pic>
      <p:pic>
        <p:nvPicPr>
          <p:cNvPr id="137" name="Picture 18" descr="http://www.burrenconnect.ie/UserFiles/Image/GSI_LOGO.jpg"/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6863" y="5290482"/>
            <a:ext cx="677352" cy="297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" name="Picture 2" descr="http://www.dolphingeo.com/homepage/logo.jpg"/>
          <p:cNvPicPr>
            <a:picLocks noChangeAspect="1" noChangeArrowheads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6367" y="5699551"/>
            <a:ext cx="854596" cy="436390"/>
          </a:xfrm>
          <a:prstGeom prst="rect">
            <a:avLst/>
          </a:prstGeom>
          <a:noFill/>
        </p:spPr>
      </p:pic>
      <p:pic>
        <p:nvPicPr>
          <p:cNvPr id="140" name="Picture 6" descr="http://www.abpmer.co.uk/admin/content/files/assets/logo-48px-height.png"/>
          <p:cNvPicPr>
            <a:picLocks noChangeAspect="1" noChangeArrowheads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6418" y="5130331"/>
            <a:ext cx="1141488" cy="314893"/>
          </a:xfrm>
          <a:prstGeom prst="rect">
            <a:avLst/>
          </a:prstGeom>
          <a:noFill/>
        </p:spPr>
      </p:pic>
      <p:pic>
        <p:nvPicPr>
          <p:cNvPr id="141" name="Picture 11" descr="http://vancouver.setac.org/wp-content/uploads/2014/03/rio-tinto-logo.jpg"/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1075" y="5373216"/>
            <a:ext cx="745042" cy="153168"/>
          </a:xfrm>
          <a:prstGeom prst="rect">
            <a:avLst/>
          </a:prstGeom>
          <a:noFill/>
        </p:spPr>
      </p:pic>
      <p:pic>
        <p:nvPicPr>
          <p:cNvPr id="142" name="Picture 12"/>
          <p:cNvPicPr>
            <a:picLocks noChangeAspect="1" noChangeArrowheads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224" y="4797152"/>
            <a:ext cx="600430" cy="353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" name="Grafik 142"/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7749" y="6325103"/>
            <a:ext cx="873875" cy="289363"/>
          </a:xfrm>
          <a:prstGeom prst="rect">
            <a:avLst/>
          </a:prstGeom>
        </p:spPr>
      </p:pic>
      <p:pic>
        <p:nvPicPr>
          <p:cNvPr id="144" name="Grafik 143"/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893" y="6320791"/>
            <a:ext cx="757561" cy="324669"/>
          </a:xfrm>
          <a:prstGeom prst="rect">
            <a:avLst/>
          </a:prstGeom>
        </p:spPr>
      </p:pic>
      <p:pic>
        <p:nvPicPr>
          <p:cNvPr id="145" name="Grafik 144"/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863" y="6312913"/>
            <a:ext cx="370735" cy="370735"/>
          </a:xfrm>
          <a:prstGeom prst="rect">
            <a:avLst/>
          </a:prstGeom>
        </p:spPr>
      </p:pic>
      <p:sp>
        <p:nvSpPr>
          <p:cNvPr id="146" name="Inhaltsplatzhalter 2"/>
          <p:cNvSpPr txBox="1">
            <a:spLocks/>
          </p:cNvSpPr>
          <p:nvPr/>
        </p:nvSpPr>
        <p:spPr>
          <a:xfrm>
            <a:off x="3542089" y="6346452"/>
            <a:ext cx="2254048" cy="353636"/>
          </a:xfrm>
          <a:prstGeom prst="rect">
            <a:avLst/>
          </a:prstGeom>
          <a:noFill/>
          <a:ln>
            <a:noFill/>
          </a:ln>
        </p:spPr>
        <p:txBody>
          <a:bodyPr lIns="91381" tIns="45690" rIns="91381" bIns="45690"/>
          <a:lstStyle/>
          <a:p>
            <a:pPr algn="ctr"/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www.eomap.com</a:t>
            </a:r>
          </a:p>
        </p:txBody>
      </p:sp>
      <p:sp>
        <p:nvSpPr>
          <p:cNvPr id="89" name="Textfeld 88"/>
          <p:cNvSpPr txBox="1"/>
          <p:nvPr/>
        </p:nvSpPr>
        <p:spPr>
          <a:xfrm>
            <a:off x="313668" y="188640"/>
            <a:ext cx="8443651" cy="461604"/>
          </a:xfrm>
          <a:prstGeom prst="rect">
            <a:avLst/>
          </a:prstGeom>
          <a:noFill/>
        </p:spPr>
        <p:txBody>
          <a:bodyPr wrap="square" lIns="91381" tIns="45690" rIns="91381" bIns="45690">
            <a:spAutoFit/>
          </a:bodyPr>
          <a:lstStyle/>
          <a:p>
            <a:pPr algn="ctr">
              <a:spcBef>
                <a:spcPts val="400"/>
              </a:spcBef>
              <a:defRPr/>
            </a:pPr>
            <a:r>
              <a:rPr lang="en-US" sz="2400" kern="0" dirty="0" smtClean="0">
                <a:solidFill>
                  <a:schemeClr val="bg1"/>
                </a:solidFill>
                <a:latin typeface="Calibri Light" pitchFamily="34" charset="0"/>
              </a:rPr>
              <a:t>Clients and users of EOMAP’s products and services</a:t>
            </a:r>
            <a:endParaRPr lang="en-US" sz="2400" kern="0" dirty="0">
              <a:solidFill>
                <a:schemeClr val="bg1"/>
              </a:solidFill>
              <a:latin typeface="Calibri Light" pitchFamily="34" charset="0"/>
            </a:endParaRPr>
          </a:p>
        </p:txBody>
      </p:sp>
      <p:sp>
        <p:nvSpPr>
          <p:cNvPr id="90" name="Ellipse 89"/>
          <p:cNvSpPr/>
          <p:nvPr/>
        </p:nvSpPr>
        <p:spPr>
          <a:xfrm>
            <a:off x="5544170" y="3212976"/>
            <a:ext cx="107950" cy="10795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1" name="Ellipse 90"/>
          <p:cNvSpPr/>
          <p:nvPr/>
        </p:nvSpPr>
        <p:spPr>
          <a:xfrm>
            <a:off x="5544170" y="3356992"/>
            <a:ext cx="107950" cy="10795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2" name="Ellipse 91"/>
          <p:cNvSpPr/>
          <p:nvPr/>
        </p:nvSpPr>
        <p:spPr>
          <a:xfrm>
            <a:off x="5436096" y="2492896"/>
            <a:ext cx="98136" cy="118745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3" name="Ellipse 92"/>
          <p:cNvSpPr/>
          <p:nvPr/>
        </p:nvSpPr>
        <p:spPr>
          <a:xfrm>
            <a:off x="5508104" y="2564904"/>
            <a:ext cx="98136" cy="118745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4" name="Ellipse 93"/>
          <p:cNvSpPr/>
          <p:nvPr/>
        </p:nvSpPr>
        <p:spPr>
          <a:xfrm>
            <a:off x="5436096" y="2276872"/>
            <a:ext cx="98136" cy="118745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5" name="Ellipse 94"/>
          <p:cNvSpPr/>
          <p:nvPr/>
        </p:nvSpPr>
        <p:spPr>
          <a:xfrm>
            <a:off x="5842016" y="2014111"/>
            <a:ext cx="98136" cy="118745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6" name="Ellipse 95"/>
          <p:cNvSpPr/>
          <p:nvPr/>
        </p:nvSpPr>
        <p:spPr>
          <a:xfrm>
            <a:off x="7380312" y="2780928"/>
            <a:ext cx="98136" cy="118745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7" name="Ellipse 96"/>
          <p:cNvSpPr/>
          <p:nvPr/>
        </p:nvSpPr>
        <p:spPr>
          <a:xfrm>
            <a:off x="7426192" y="2806199"/>
            <a:ext cx="98136" cy="118745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8" name="Ellipse 97"/>
          <p:cNvSpPr/>
          <p:nvPr/>
        </p:nvSpPr>
        <p:spPr>
          <a:xfrm>
            <a:off x="8434304" y="3933056"/>
            <a:ext cx="98136" cy="118745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99" name="Ellipse 98"/>
          <p:cNvSpPr/>
          <p:nvPr/>
        </p:nvSpPr>
        <p:spPr>
          <a:xfrm>
            <a:off x="8362296" y="3742303"/>
            <a:ext cx="98136" cy="118745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0" name="Ellipse 99"/>
          <p:cNvSpPr/>
          <p:nvPr/>
        </p:nvSpPr>
        <p:spPr>
          <a:xfrm>
            <a:off x="1593544" y="2204864"/>
            <a:ext cx="98136" cy="118745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1" name="Ellipse 100"/>
          <p:cNvSpPr/>
          <p:nvPr/>
        </p:nvSpPr>
        <p:spPr>
          <a:xfrm>
            <a:off x="2303810" y="2708920"/>
            <a:ext cx="107950" cy="10795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2" name="Ellipse 101"/>
          <p:cNvSpPr/>
          <p:nvPr/>
        </p:nvSpPr>
        <p:spPr>
          <a:xfrm>
            <a:off x="4968106" y="1749066"/>
            <a:ext cx="107950" cy="10795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3" name="Ellipse 102"/>
          <p:cNvSpPr/>
          <p:nvPr/>
        </p:nvSpPr>
        <p:spPr>
          <a:xfrm>
            <a:off x="4788024" y="1833776"/>
            <a:ext cx="107950" cy="107950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8665342"/>
      </p:ext>
    </p:extLst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188640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defRPr/>
            </a:pPr>
            <a:r>
              <a:rPr lang="de-DE" sz="3000" kern="0" dirty="0" err="1" smtClean="0">
                <a:solidFill>
                  <a:schemeClr val="bg1"/>
                </a:solidFill>
                <a:latin typeface="Calibri Light" panose="020F0302020204030204" pitchFamily="34" charset="0"/>
              </a:rPr>
              <a:t>Introduction</a:t>
            </a:r>
            <a:endParaRPr lang="de-DE" sz="3000" kern="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48624" y="1290390"/>
            <a:ext cx="799537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smtClean="0">
                <a:latin typeface="Calibri Light" panose="020F0302020204030204" pitchFamily="34" charset="0"/>
              </a:rPr>
              <a:t>Gaps</a:t>
            </a:r>
          </a:p>
          <a:p>
            <a:r>
              <a:rPr lang="en-US" sz="2500" dirty="0" smtClean="0">
                <a:latin typeface="Calibri Light" panose="020F0302020204030204" pitchFamily="34" charset="0"/>
              </a:rPr>
              <a:t>	Filling gaps within financial capabilities</a:t>
            </a:r>
          </a:p>
          <a:p>
            <a:r>
              <a:rPr lang="en-US" sz="2500" dirty="0" smtClean="0">
                <a:latin typeface="Calibri Light" panose="020F0302020204030204" pitchFamily="34" charset="0"/>
              </a:rPr>
              <a:t>	Risk reduction</a:t>
            </a:r>
          </a:p>
          <a:p>
            <a:endParaRPr lang="en-US" sz="2500" dirty="0" smtClean="0">
              <a:latin typeface="Calibri Light" panose="020F0302020204030204" pitchFamily="34" charset="0"/>
            </a:endParaRPr>
          </a:p>
          <a:p>
            <a:endParaRPr lang="en-US" sz="2500" dirty="0">
              <a:latin typeface="Calibri Light" panose="020F0302020204030204" pitchFamily="34" charset="0"/>
            </a:endParaRPr>
          </a:p>
          <a:p>
            <a:r>
              <a:rPr lang="en-US" sz="2500" dirty="0" smtClean="0">
                <a:latin typeface="Calibri Light" panose="020F0302020204030204" pitchFamily="34" charset="0"/>
              </a:rPr>
              <a:t>Several approaches and concepts</a:t>
            </a:r>
          </a:p>
          <a:p>
            <a:r>
              <a:rPr lang="en-US" sz="2500" dirty="0">
                <a:latin typeface="Calibri Light" panose="020F0302020204030204" pitchFamily="34" charset="0"/>
              </a:rPr>
              <a:t>	</a:t>
            </a:r>
            <a:r>
              <a:rPr lang="en-US" sz="2500" dirty="0" smtClean="0">
                <a:latin typeface="Calibri Light" panose="020F0302020204030204" pitchFamily="34" charset="0"/>
              </a:rPr>
              <a:t>Guidance required:</a:t>
            </a:r>
          </a:p>
          <a:p>
            <a:r>
              <a:rPr lang="en-US" sz="2500" dirty="0">
                <a:latin typeface="Calibri Light" panose="020F0302020204030204" pitchFamily="34" charset="0"/>
              </a:rPr>
              <a:t>	</a:t>
            </a:r>
            <a:r>
              <a:rPr lang="en-US" sz="2500" dirty="0" smtClean="0">
                <a:latin typeface="Calibri Light" panose="020F0302020204030204" pitchFamily="34" charset="0"/>
              </a:rPr>
              <a:t>	</a:t>
            </a:r>
            <a:r>
              <a:rPr lang="en-US" sz="2000" dirty="0" smtClean="0">
                <a:latin typeface="Calibri Light" panose="020F0302020204030204" pitchFamily="34" charset="0"/>
              </a:rPr>
              <a:t>a) Which SDB approach, sensor &amp; resolution? </a:t>
            </a:r>
          </a:p>
          <a:p>
            <a:r>
              <a:rPr lang="en-US" sz="2000" dirty="0">
                <a:latin typeface="Calibri Light" panose="020F0302020204030204" pitchFamily="34" charset="0"/>
              </a:rPr>
              <a:t>	</a:t>
            </a:r>
            <a:r>
              <a:rPr lang="en-US" sz="2000" dirty="0" smtClean="0">
                <a:latin typeface="Calibri Light" panose="020F0302020204030204" pitchFamily="34" charset="0"/>
              </a:rPr>
              <a:t>	b) How to integrate with other data? </a:t>
            </a:r>
          </a:p>
          <a:p>
            <a:r>
              <a:rPr lang="en-US" sz="2000" dirty="0">
                <a:latin typeface="Calibri Light" panose="020F0302020204030204" pitchFamily="34" charset="0"/>
              </a:rPr>
              <a:t>	</a:t>
            </a:r>
            <a:r>
              <a:rPr lang="en-US" sz="2000" dirty="0" smtClean="0">
                <a:latin typeface="Calibri Light" panose="020F0302020204030204" pitchFamily="34" charset="0"/>
              </a:rPr>
              <a:t>	c) Quality </a:t>
            </a:r>
            <a:r>
              <a:rPr lang="en-US" sz="2000" dirty="0">
                <a:latin typeface="Calibri Light" panose="020F0302020204030204" pitchFamily="34" charset="0"/>
              </a:rPr>
              <a:t>assurance &amp; standards</a:t>
            </a:r>
            <a:r>
              <a:rPr lang="en-US" sz="2000" dirty="0" smtClean="0">
                <a:latin typeface="Calibri Light" panose="020F0302020204030204" pitchFamily="34" charset="0"/>
              </a:rPr>
              <a:t>?</a:t>
            </a:r>
          </a:p>
          <a:p>
            <a:r>
              <a:rPr lang="en-US" sz="2000" dirty="0">
                <a:latin typeface="Calibri Light" panose="020F0302020204030204" pitchFamily="34" charset="0"/>
              </a:rPr>
              <a:t>	</a:t>
            </a:r>
            <a:r>
              <a:rPr lang="en-US" sz="2000" dirty="0" smtClean="0">
                <a:latin typeface="Calibri Light" panose="020F0302020204030204" pitchFamily="34" charset="0"/>
              </a:rPr>
              <a:t>	d) How to represent data in map?</a:t>
            </a:r>
            <a:endParaRPr lang="en-US" sz="2000" dirty="0">
              <a:latin typeface="Calibri Light" panose="020F0302020204030204" pitchFamily="34" charset="0"/>
            </a:endParaRPr>
          </a:p>
        </p:txBody>
      </p:sp>
      <p:pic>
        <p:nvPicPr>
          <p:cNvPr id="5" name="Picture 11" descr="T:\doc\design_presentation\Presse_Werbe_Bildmaterial\Satellites\ESA_Copyright_Sentinel123\Lowres_Sentinel2\Sentinel2_Transparent.gif"/>
          <p:cNvPicPr>
            <a:picLocks noChangeAspect="1" noChangeArrowheads="1"/>
          </p:cNvPicPr>
          <p:nvPr/>
        </p:nvPicPr>
        <p:blipFill>
          <a:blip r:embed="rId2" cstate="email">
            <a:lum bright="8000" contrast="-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4408" y="-141581"/>
            <a:ext cx="1095088" cy="69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 descr="international12.png"/>
          <p:cNvPicPr>
            <a:picLocks noChangeAspect="1"/>
          </p:cNvPicPr>
          <p:nvPr/>
        </p:nvPicPr>
        <p:blipFill>
          <a:blip r:embed="rId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137" y="1236596"/>
            <a:ext cx="591032" cy="591032"/>
          </a:xfrm>
          <a:prstGeom prst="rect">
            <a:avLst/>
          </a:prstGeom>
        </p:spPr>
      </p:pic>
      <p:pic>
        <p:nvPicPr>
          <p:cNvPr id="10" name="Grafik 9" descr="multiple25.png"/>
          <p:cNvPicPr>
            <a:picLocks noChangeAspect="1"/>
          </p:cNvPicPr>
          <p:nvPr/>
        </p:nvPicPr>
        <p:blipFill>
          <a:blip r:embed="rId4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648" y="3140968"/>
            <a:ext cx="571538" cy="57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87740"/>
      </p:ext>
    </p:extLst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323850" y="1051918"/>
            <a:ext cx="8064500" cy="4824412"/>
          </a:xfrm>
          <a:prstGeom prst="rect">
            <a:avLst/>
          </a:prstGeom>
          <a:solidFill>
            <a:schemeClr val="bg1"/>
          </a:solidFill>
          <a:ln w="158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de-DE"/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179388" y="235496"/>
            <a:ext cx="7524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de-DE" sz="2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Satellite imagery</a:t>
            </a:r>
            <a:endParaRPr lang="en-US" altLang="de-DE" sz="24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64161"/>
            <a:ext cx="7326313" cy="572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231775" y="999530"/>
            <a:ext cx="335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>
                <a:solidFill>
                  <a:schemeClr val="bg1"/>
                </a:solidFill>
              </a:rPr>
              <a:t>WV-2 Rottnest Island, Australia</a:t>
            </a:r>
          </a:p>
        </p:txBody>
      </p:sp>
    </p:spTree>
    <p:extLst>
      <p:ext uri="{BB962C8B-B14F-4D97-AF65-F5344CB8AC3E}">
        <p14:creationId xmlns:p14="http://schemas.microsoft.com/office/powerpoint/2010/main" val="3824124578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323850" y="1268413"/>
            <a:ext cx="8064500" cy="4824412"/>
          </a:xfrm>
          <a:prstGeom prst="rect">
            <a:avLst/>
          </a:prstGeom>
          <a:solidFill>
            <a:schemeClr val="bg1"/>
          </a:solidFill>
          <a:ln w="158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de-DE"/>
          </a:p>
        </p:txBody>
      </p: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53493"/>
            <a:ext cx="7297738" cy="568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0650" y="1196975"/>
            <a:ext cx="1092200" cy="289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231775" y="999530"/>
            <a:ext cx="3359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>
                <a:solidFill>
                  <a:schemeClr val="bg1"/>
                </a:solidFill>
              </a:rPr>
              <a:t>WV-2 Rottnest Island, Australia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79388" y="235496"/>
            <a:ext cx="7524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de-DE" sz="2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Atmospheric impact</a:t>
            </a:r>
            <a:endParaRPr lang="en-US" altLang="de-DE" sz="24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597074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323850" y="1268413"/>
            <a:ext cx="8064500" cy="4824412"/>
          </a:xfrm>
          <a:prstGeom prst="rect">
            <a:avLst/>
          </a:prstGeom>
          <a:solidFill>
            <a:schemeClr val="bg1"/>
          </a:solidFill>
          <a:ln w="1587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de-DE"/>
          </a:p>
        </p:txBody>
      </p:sp>
      <p:pic>
        <p:nvPicPr>
          <p:cNvPr id="307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46994"/>
            <a:ext cx="7297738" cy="570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231775" y="999530"/>
            <a:ext cx="336515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de-DE" dirty="0">
                <a:solidFill>
                  <a:schemeClr val="bg1"/>
                </a:solidFill>
              </a:rPr>
              <a:t>WV-2 Rottnest Island, </a:t>
            </a:r>
            <a:r>
              <a:rPr lang="en-US" altLang="de-DE" dirty="0" smtClean="0">
                <a:solidFill>
                  <a:schemeClr val="bg1"/>
                </a:solidFill>
              </a:rPr>
              <a:t>Australia</a:t>
            </a:r>
            <a:endParaRPr lang="en-US" altLang="de-DE" dirty="0">
              <a:solidFill>
                <a:schemeClr val="bg1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79388" y="235496"/>
            <a:ext cx="7524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de-DE" sz="2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Corrected imagery: Subsurface reflectance</a:t>
            </a:r>
            <a:endParaRPr lang="en-US" altLang="de-DE" sz="24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695086"/>
      </p:ext>
    </p:extLst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9" name="Picture 3" descr="T:\eod\02_PROJECTS_running\1278_EOMAPintern_SDB-uncertainties\Mexico\Maps\Map-Subsurfac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7913688" cy="5038725"/>
          </a:xfrm>
          <a:prstGeom prst="rect">
            <a:avLst/>
          </a:prstGeom>
          <a:noFill/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79388" y="235496"/>
            <a:ext cx="7524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de-DE" sz="2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Subsurface reflectance</a:t>
            </a:r>
            <a:endParaRPr lang="en-US" altLang="de-DE" sz="24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916185"/>
      </p:ext>
    </p:extLst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3" name="Picture 3" descr="T:\eod\02_PROJECTS_running\1278_EOMAPintern_SDB-uncertainties\Mexico\Maps\Map-Bottom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7913688" cy="5038725"/>
          </a:xfrm>
          <a:prstGeom prst="rect">
            <a:avLst/>
          </a:prstGeom>
          <a:noFill/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79388" y="235496"/>
            <a:ext cx="7524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de-DE" sz="24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Seafloor reflectance</a:t>
            </a:r>
            <a:endParaRPr lang="en-US" altLang="de-DE" sz="24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768323"/>
      </p:ext>
    </p:extLst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Standarddesign">
  <a:themeElements>
    <a:clrScheme name="1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andarddesign">
      <a:majorFont>
        <a:latin typeface="Myriad Pro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Standarddesign">
  <a:themeElements>
    <a:clrScheme name="1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andarddesign">
      <a:majorFont>
        <a:latin typeface="Myriad Pro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675</Words>
  <Application>Microsoft Office PowerPoint</Application>
  <PresentationFormat>On-screen Show (4:3)</PresentationFormat>
  <Paragraphs>200</Paragraphs>
  <Slides>21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2_Standarddesign</vt:lpstr>
      <vt:lpstr>3_Standarddesign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Brigitta</dc:creator>
  <cp:lastModifiedBy>Alberto P. Costa Neves</cp:lastModifiedBy>
  <cp:revision>619</cp:revision>
  <cp:lastPrinted>2014-08-05T12:58:59Z</cp:lastPrinted>
  <dcterms:created xsi:type="dcterms:W3CDTF">2013-10-08T13:06:12Z</dcterms:created>
  <dcterms:modified xsi:type="dcterms:W3CDTF">2016-01-14T12:32:46Z</dcterms:modified>
</cp:coreProperties>
</file>