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2" r:id="rId2"/>
    <p:sldMasterId id="2147483726" r:id="rId3"/>
    <p:sldMasterId id="2147483787" r:id="rId4"/>
    <p:sldMasterId id="2147483809" r:id="rId5"/>
    <p:sldMasterId id="2147483831" r:id="rId6"/>
    <p:sldMasterId id="2147483853" r:id="rId7"/>
  </p:sldMasterIdLst>
  <p:notesMasterIdLst>
    <p:notesMasterId r:id="rId28"/>
  </p:notesMasterIdLst>
  <p:sldIdLst>
    <p:sldId id="345" r:id="rId8"/>
    <p:sldId id="299" r:id="rId9"/>
    <p:sldId id="399" r:id="rId10"/>
    <p:sldId id="306" r:id="rId11"/>
    <p:sldId id="307" r:id="rId12"/>
    <p:sldId id="311" r:id="rId13"/>
    <p:sldId id="343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8" r:id="rId25"/>
    <p:sldId id="344" r:id="rId26"/>
    <p:sldId id="3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6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38766-CFAE-5F42-97DC-A8A44E084D0F}" type="datetimeFigureOut">
              <a:rPr lang="en-US" smtClean="0"/>
              <a:pPr/>
              <a:t>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992A-00E4-E64F-B454-7574DC90F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6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BDAA9-4B79-4D9F-9CC6-3B884BAB22E1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/>
              <a:t>1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22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55283" indent="-290493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61974" indent="-23239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26763" indent="-23239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91553" indent="-23239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026474C-9B8F-40E6-9D32-A5EED0BC46C3}" type="slidenum">
              <a:rPr lang="en-US" altLang="en-US" sz="1200">
                <a:solidFill>
                  <a:prstClr val="black"/>
                </a:solidFill>
              </a:rPr>
              <a:pPr/>
              <a:t>3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50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8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C9CB99-13AA-43EF-A78C-01166EF11DD2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7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3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2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3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74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4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76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6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77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7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78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8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9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80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0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81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1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82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2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83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2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3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84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4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5.jpeg"/><Relationship Id="rId2" Type="http://schemas.openxmlformats.org/officeDocument/2006/relationships/tags" Target="../tags/tag85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5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2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6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7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88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8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9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0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0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1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2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2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3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3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4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4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5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6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6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7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2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8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8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.jpeg"/><Relationship Id="rId2" Type="http://schemas.openxmlformats.org/officeDocument/2006/relationships/tags" Target="../tags/tag99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9.bin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6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7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8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9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0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1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2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4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5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6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7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3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0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3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3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4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4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5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5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jpeg"/><Relationship Id="rId2" Type="http://schemas.openxmlformats.org/officeDocument/2006/relationships/tags" Target="../tags/tag4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6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48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8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0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0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1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2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3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3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4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4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5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5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6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7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8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8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5.jpeg"/><Relationship Id="rId2" Type="http://schemas.openxmlformats.org/officeDocument/2006/relationships/tags" Target="../tags/tag59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9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0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1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2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3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4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4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5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5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6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6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7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7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8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8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69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2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9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70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0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71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1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5.jpeg"/><Relationship Id="rId2" Type="http://schemas.openxmlformats.org/officeDocument/2006/relationships/tags" Target="../tags/tag72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2.bin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4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8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7543800" cy="50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25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4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946852" y="6597351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196" y="1268760"/>
            <a:ext cx="8424863" cy="5112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68" y="49015"/>
            <a:ext cx="827432" cy="8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page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 userDrawn="1"/>
        </p:nvSpPr>
        <p:spPr>
          <a:xfrm>
            <a:off x="-9923" y="618976"/>
            <a:ext cx="9150077" cy="5906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hoek 13"/>
          <p:cNvSpPr/>
          <p:nvPr userDrawn="1"/>
        </p:nvSpPr>
        <p:spPr>
          <a:xfrm>
            <a:off x="-9923" y="618976"/>
            <a:ext cx="9150077" cy="5914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6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8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1" name="Rechthoek 10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000000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83683A"/>
              </a:solidFill>
            </a:endParaRP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2054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ex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00" y="618976"/>
            <a:ext cx="83154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8187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6" y="625395"/>
            <a:ext cx="9097234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2539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9795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5"/>
            <a:ext cx="91440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3096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8976"/>
            <a:ext cx="9144001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2910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58666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809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034337" y="6574307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smtClean="0"/>
              <a:t>Remote Survey Solutions – An Active / Passive Approach</a:t>
            </a:r>
          </a:p>
        </p:txBody>
      </p:sp>
    </p:spTree>
    <p:extLst>
      <p:ext uri="{BB962C8B-B14F-4D97-AF65-F5344CB8AC3E}">
        <p14:creationId xmlns:p14="http://schemas.microsoft.com/office/powerpoint/2010/main" val="36786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4000" cy="5933064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42473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1"/>
            <a:ext cx="9144000" cy="5940927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2326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3528" cy="5861056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1"/>
            <a:ext cx="2880000" cy="58610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Rechthoek 16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8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6500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44000" cy="5914232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8749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ex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00" y="618976"/>
            <a:ext cx="8315400" cy="591423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8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0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7543800" cy="50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353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8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946852" y="6597351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196" y="1268760"/>
            <a:ext cx="8424863" cy="5112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68" y="49015"/>
            <a:ext cx="827432" cy="8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los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hoek 14"/>
          <p:cNvSpPr>
            <a:spLocks/>
          </p:cNvSpPr>
          <p:nvPr userDrawn="1"/>
        </p:nvSpPr>
        <p:spPr>
          <a:xfrm>
            <a:off x="3" y="619636"/>
            <a:ext cx="9143997" cy="5905708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67544" y="2708920"/>
            <a:ext cx="3960440" cy="22322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-1"/>
            <a:ext cx="1237100" cy="12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6" y="618977"/>
            <a:ext cx="9097234" cy="591423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9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page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 userDrawn="1"/>
        </p:nvSpPr>
        <p:spPr>
          <a:xfrm>
            <a:off x="-9923" y="618976"/>
            <a:ext cx="9150077" cy="5906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1" name="Rechthoek 10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000000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83683A"/>
              </a:solidFill>
            </a:endParaRP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8324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ex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00" y="618976"/>
            <a:ext cx="83154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402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6" y="625395"/>
            <a:ext cx="9097234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2539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8335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5"/>
            <a:ext cx="91440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1047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8976"/>
            <a:ext cx="9144001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2717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58666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809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034337" y="6574307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4245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4000" cy="5933064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4229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1"/>
            <a:ext cx="9144000" cy="5940927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5877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5"/>
            <a:ext cx="9144000" cy="5914233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9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3528" cy="5861056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1"/>
            <a:ext cx="2880000" cy="58610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Rechthoek 16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8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3264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3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44000" cy="5914232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66595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7543800" cy="50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8976"/>
            <a:ext cx="9144001" cy="591423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9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58666" cy="591423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9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4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44000" cy="590636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9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7"/>
            <a:ext cx="9144000" cy="591423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8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" y="618976"/>
            <a:ext cx="9134113" cy="586105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8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3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9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91264" cy="48574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57" y="618976"/>
            <a:ext cx="8936944" cy="591423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21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23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618976"/>
            <a:ext cx="7236296" cy="5914232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sp>
        <p:nvSpPr>
          <p:cNvPr id="1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20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3" y="618976"/>
            <a:ext cx="7884368" cy="5914232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55762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84" y="618976"/>
            <a:ext cx="9153284" cy="5914232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9638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999" y="618976"/>
            <a:ext cx="6286557" cy="5914232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7308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287" y="618976"/>
            <a:ext cx="6554714" cy="5922244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21126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242839" y="618977"/>
            <a:ext cx="6918251" cy="5914231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8288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 userDrawn="1"/>
        </p:nvSpPr>
        <p:spPr>
          <a:xfrm>
            <a:off x="5148464" y="1268760"/>
            <a:ext cx="3600000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395536" y="1268760"/>
            <a:ext cx="4464496" cy="50405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1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5148464" y="1268760"/>
            <a:ext cx="3600000" cy="504056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10 x 14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22008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 +  2 x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 userDrawn="1"/>
        </p:nvSpPr>
        <p:spPr>
          <a:xfrm>
            <a:off x="5111952" y="1295822"/>
            <a:ext cx="3600000" cy="23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395536" y="1268760"/>
            <a:ext cx="4464496" cy="50405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5111952" y="3897312"/>
            <a:ext cx="3600000" cy="23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idx="10" hasCustomPrompt="1"/>
          </p:nvPr>
        </p:nvSpPr>
        <p:spPr>
          <a:xfrm>
            <a:off x="5114978" y="3626586"/>
            <a:ext cx="3596974" cy="27072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20" name="Tijdelijke aanduiding voor tekst 2"/>
          <p:cNvSpPr>
            <a:spLocks noGrp="1"/>
          </p:cNvSpPr>
          <p:nvPr>
            <p:ph type="body" idx="11" hasCustomPrompt="1"/>
          </p:nvPr>
        </p:nvSpPr>
        <p:spPr>
          <a:xfrm>
            <a:off x="5111952" y="6237312"/>
            <a:ext cx="3596974" cy="28803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3" name="Tijdelijke aanduiding voor inhoud 12"/>
          <p:cNvSpPr>
            <a:spLocks noGrp="1"/>
          </p:cNvSpPr>
          <p:nvPr>
            <p:ph sz="quarter" idx="12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4" name="Rechte verbindingslijn 23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5111952" y="3897312"/>
            <a:ext cx="3600000" cy="234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10 x 6.5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5" name="Tijdelijke aanduiding voor afbeelding 3"/>
          <p:cNvSpPr>
            <a:spLocks noGrp="1"/>
          </p:cNvSpPr>
          <p:nvPr>
            <p:ph type="pic" sz="quarter" idx="15" hasCustomPrompt="1"/>
          </p:nvPr>
        </p:nvSpPr>
        <p:spPr>
          <a:xfrm>
            <a:off x="5111952" y="1295822"/>
            <a:ext cx="3600000" cy="234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10 x 6.5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26" name="Afbeelding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 +  Image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32048" y="1250888"/>
            <a:ext cx="8279904" cy="117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432048" y="2564904"/>
            <a:ext cx="8279904" cy="37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1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afbeelding 3"/>
          <p:cNvSpPr>
            <a:spLocks noGrp="1"/>
          </p:cNvSpPr>
          <p:nvPr>
            <p:ph type="pic" sz="quarter" idx="13" hasCustomPrompt="1"/>
          </p:nvPr>
        </p:nvSpPr>
        <p:spPr>
          <a:xfrm>
            <a:off x="432048" y="2564904"/>
            <a:ext cx="8279904" cy="378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23 x 10.5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0"/>
          </p:nvPr>
        </p:nvSpPr>
        <p:spPr>
          <a:xfrm>
            <a:off x="4637856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Image + caption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00150" y="5877272"/>
            <a:ext cx="8424936" cy="64807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432000" y="1233256"/>
            <a:ext cx="8280000" cy="45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1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afbeelding 3"/>
          <p:cNvSpPr>
            <a:spLocks noGrp="1"/>
          </p:cNvSpPr>
          <p:nvPr>
            <p:ph type="pic" sz="quarter" idx="13" hasCustomPrompt="1"/>
          </p:nvPr>
        </p:nvSpPr>
        <p:spPr>
          <a:xfrm>
            <a:off x="432000" y="1233256"/>
            <a:ext cx="8280000" cy="450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23 x 12.5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 2 x Text +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08782" y="1268760"/>
            <a:ext cx="3960000" cy="20162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-23218" y="372654"/>
            <a:ext cx="9167217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408782" y="3501328"/>
            <a:ext cx="3960000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4749667" y="3501328"/>
            <a:ext cx="3960000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0" hasCustomPrompt="1"/>
          </p:nvPr>
        </p:nvSpPr>
        <p:spPr>
          <a:xfrm>
            <a:off x="4749668" y="1268760"/>
            <a:ext cx="3960000" cy="20162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25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6" name="Rechthoek 2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8" name="Rechte verbindingslijn 2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afbeelding 3"/>
          <p:cNvSpPr>
            <a:spLocks noGrp="1"/>
          </p:cNvSpPr>
          <p:nvPr>
            <p:ph type="pic" sz="quarter" idx="13" hasCustomPrompt="1"/>
          </p:nvPr>
        </p:nvSpPr>
        <p:spPr>
          <a:xfrm>
            <a:off x="408782" y="3501328"/>
            <a:ext cx="3960000" cy="288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11 x 8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1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4749667" y="3501328"/>
            <a:ext cx="3960000" cy="288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11 x 8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 2 x Image + caption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03251" y="5877272"/>
            <a:ext cx="3960000" cy="64807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403251" y="1269280"/>
            <a:ext cx="3960000" cy="45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4752000" y="1269280"/>
            <a:ext cx="3960000" cy="45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0" hasCustomPrompt="1"/>
          </p:nvPr>
        </p:nvSpPr>
        <p:spPr>
          <a:xfrm>
            <a:off x="4752000" y="5866470"/>
            <a:ext cx="3996464" cy="65887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-4489"/>
            <a:ext cx="735193" cy="735701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4" name="Rechte verbindingslijn 23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afbeelding 3"/>
          <p:cNvSpPr>
            <a:spLocks noGrp="1"/>
          </p:cNvSpPr>
          <p:nvPr>
            <p:ph type="pic" sz="quarter" idx="13" hasCustomPrompt="1"/>
          </p:nvPr>
        </p:nvSpPr>
        <p:spPr>
          <a:xfrm>
            <a:off x="403251" y="1269280"/>
            <a:ext cx="3960000" cy="450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11 x 12.5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6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4752000" y="1269280"/>
            <a:ext cx="3960000" cy="450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11 x 12.5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4140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2 x text + image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 userDrawn="1"/>
        </p:nvSpPr>
        <p:spPr>
          <a:xfrm>
            <a:off x="5119067" y="1268760"/>
            <a:ext cx="3600000" cy="25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32048" y="1268760"/>
            <a:ext cx="4464496" cy="25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5111952" y="3897312"/>
            <a:ext cx="3600000" cy="25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idx="10" hasCustomPrompt="1"/>
          </p:nvPr>
        </p:nvSpPr>
        <p:spPr>
          <a:xfrm>
            <a:off x="432048" y="3897312"/>
            <a:ext cx="4464496" cy="252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2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3" name="Rechte verbindingslijn 22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afbeelding 3"/>
          <p:cNvSpPr>
            <a:spLocks noGrp="1"/>
          </p:cNvSpPr>
          <p:nvPr>
            <p:ph type="pic" sz="quarter" idx="13" hasCustomPrompt="1"/>
          </p:nvPr>
        </p:nvSpPr>
        <p:spPr>
          <a:xfrm>
            <a:off x="5119067" y="1268760"/>
            <a:ext cx="3592885" cy="252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10 x 7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5119067" y="3897312"/>
            <a:ext cx="3600000" cy="252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10 x 7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_2 x image + caption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 userDrawn="1"/>
        </p:nvSpPr>
        <p:spPr>
          <a:xfrm>
            <a:off x="438944" y="1269040"/>
            <a:ext cx="5760000" cy="25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372200" y="1295776"/>
            <a:ext cx="2411761" cy="126912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7" name="Rechthoek 16"/>
          <p:cNvSpPr/>
          <p:nvPr userDrawn="1"/>
        </p:nvSpPr>
        <p:spPr>
          <a:xfrm>
            <a:off x="427906" y="3897312"/>
            <a:ext cx="5760000" cy="25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0" hasCustomPrompt="1"/>
          </p:nvPr>
        </p:nvSpPr>
        <p:spPr>
          <a:xfrm>
            <a:off x="6372200" y="3905721"/>
            <a:ext cx="2339752" cy="126912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8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1" name="Rechthoek 20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2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3" name="Rechte verbindingslijn 22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afbeelding 3"/>
          <p:cNvSpPr>
            <a:spLocks noGrp="1"/>
          </p:cNvSpPr>
          <p:nvPr>
            <p:ph type="pic" sz="quarter" idx="13" hasCustomPrompt="1"/>
          </p:nvPr>
        </p:nvSpPr>
        <p:spPr>
          <a:xfrm>
            <a:off x="438944" y="1269040"/>
            <a:ext cx="5748962" cy="252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16 x 7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4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427906" y="3897312"/>
            <a:ext cx="5760000" cy="252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16 x 7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 x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 userDrawn="1"/>
        </p:nvSpPr>
        <p:spPr>
          <a:xfrm>
            <a:off x="485718" y="3544643"/>
            <a:ext cx="2520000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67544" y="1268760"/>
            <a:ext cx="2510600" cy="20162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9" name="Rechthoek 18"/>
          <p:cNvSpPr/>
          <p:nvPr userDrawn="1"/>
        </p:nvSpPr>
        <p:spPr>
          <a:xfrm>
            <a:off x="3310557" y="3555706"/>
            <a:ext cx="2520000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hthoek 19"/>
          <p:cNvSpPr/>
          <p:nvPr userDrawn="1"/>
        </p:nvSpPr>
        <p:spPr>
          <a:xfrm>
            <a:off x="6191952" y="3555706"/>
            <a:ext cx="2520000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ijdelijke aanduiding voor tekst 2"/>
          <p:cNvSpPr>
            <a:spLocks noGrp="1"/>
          </p:cNvSpPr>
          <p:nvPr>
            <p:ph type="body" idx="11" hasCustomPrompt="1"/>
          </p:nvPr>
        </p:nvSpPr>
        <p:spPr>
          <a:xfrm>
            <a:off x="3275856" y="1268760"/>
            <a:ext cx="2510600" cy="20162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idx="12" hasCustomPrompt="1"/>
          </p:nvPr>
        </p:nvSpPr>
        <p:spPr>
          <a:xfrm>
            <a:off x="6191952" y="1268760"/>
            <a:ext cx="2510600" cy="20162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17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5" name="Tijdelijke aanduiding voor inhoud 12"/>
          <p:cNvSpPr>
            <a:spLocks noGrp="1"/>
          </p:cNvSpPr>
          <p:nvPr>
            <p:ph sz="quarter" idx="13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6" name="Rechte verbindingslijn 25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485718" y="3555705"/>
            <a:ext cx="2520000" cy="28689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7 x 8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8" name="Tijdelijke aanduiding voor afbeelding 3"/>
          <p:cNvSpPr>
            <a:spLocks noGrp="1"/>
          </p:cNvSpPr>
          <p:nvPr>
            <p:ph type="pic" sz="quarter" idx="17" hasCustomPrompt="1"/>
          </p:nvPr>
        </p:nvSpPr>
        <p:spPr>
          <a:xfrm>
            <a:off x="3310557" y="3555706"/>
            <a:ext cx="2520000" cy="288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7 x 8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9" name="Tijdelijke aanduiding voor afbeelding 3"/>
          <p:cNvSpPr>
            <a:spLocks noGrp="1"/>
          </p:cNvSpPr>
          <p:nvPr>
            <p:ph type="pic" sz="quarter" idx="18" hasCustomPrompt="1"/>
          </p:nvPr>
        </p:nvSpPr>
        <p:spPr>
          <a:xfrm>
            <a:off x="6191952" y="3555705"/>
            <a:ext cx="2520000" cy="286893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7  x 8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 x text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 userDrawn="1"/>
        </p:nvSpPr>
        <p:spPr>
          <a:xfrm>
            <a:off x="432048" y="1269200"/>
            <a:ext cx="2520000" cy="39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67544" y="5408930"/>
            <a:ext cx="2510600" cy="75637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9" name="Rechthoek 18"/>
          <p:cNvSpPr/>
          <p:nvPr userDrawn="1"/>
        </p:nvSpPr>
        <p:spPr>
          <a:xfrm>
            <a:off x="3310557" y="1269200"/>
            <a:ext cx="2520000" cy="39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hthoek 19"/>
          <p:cNvSpPr/>
          <p:nvPr userDrawn="1"/>
        </p:nvSpPr>
        <p:spPr>
          <a:xfrm>
            <a:off x="6202965" y="1269200"/>
            <a:ext cx="2520000" cy="39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0" hasCustomPrompt="1"/>
          </p:nvPr>
        </p:nvSpPr>
        <p:spPr>
          <a:xfrm>
            <a:off x="3357544" y="5408930"/>
            <a:ext cx="2510600" cy="75637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7" name="Tijdelijke aanduiding voor tekst 2"/>
          <p:cNvSpPr>
            <a:spLocks noGrp="1"/>
          </p:cNvSpPr>
          <p:nvPr>
            <p:ph type="body" idx="11" hasCustomPrompt="1"/>
          </p:nvPr>
        </p:nvSpPr>
        <p:spPr>
          <a:xfrm>
            <a:off x="6237864" y="5408930"/>
            <a:ext cx="2510600" cy="75637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caption</a:t>
            </a:r>
            <a:endParaRPr lang="nl-NL" dirty="0" smtClean="0"/>
          </a:p>
          <a:p>
            <a:pPr lvl="0"/>
            <a:endParaRPr lang="nl-NL" dirty="0" smtClean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21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25" name="Tijdelijke aanduiding voor inhoud 12"/>
          <p:cNvSpPr>
            <a:spLocks noGrp="1"/>
          </p:cNvSpPr>
          <p:nvPr>
            <p:ph sz="quarter" idx="12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26" name="Rechte verbindingslijn 25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afbeelding 3"/>
          <p:cNvSpPr>
            <a:spLocks noGrp="1"/>
          </p:cNvSpPr>
          <p:nvPr>
            <p:ph type="pic" sz="quarter" idx="14" hasCustomPrompt="1"/>
          </p:nvPr>
        </p:nvSpPr>
        <p:spPr>
          <a:xfrm>
            <a:off x="432048" y="1269200"/>
            <a:ext cx="2520000" cy="396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7 x 11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8" name="Tijdelijke aanduiding voor afbeelding 3"/>
          <p:cNvSpPr>
            <a:spLocks noGrp="1"/>
          </p:cNvSpPr>
          <p:nvPr>
            <p:ph type="pic" sz="quarter" idx="17" hasCustomPrompt="1"/>
          </p:nvPr>
        </p:nvSpPr>
        <p:spPr>
          <a:xfrm>
            <a:off x="3310557" y="1269200"/>
            <a:ext cx="2520000" cy="396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7 x 11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sp>
        <p:nvSpPr>
          <p:cNvPr id="29" name="Tijdelijke aanduiding voor afbeelding 3"/>
          <p:cNvSpPr>
            <a:spLocks noGrp="1"/>
          </p:cNvSpPr>
          <p:nvPr>
            <p:ph type="pic" sz="quarter" idx="18" hasCustomPrompt="1"/>
          </p:nvPr>
        </p:nvSpPr>
        <p:spPr>
          <a:xfrm>
            <a:off x="6202965" y="1269200"/>
            <a:ext cx="2520000" cy="3960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err="1" smtClean="0"/>
              <a:t>Add</a:t>
            </a:r>
            <a:r>
              <a:rPr lang="nl-NL" dirty="0" smtClean="0"/>
              <a:t> Image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fill</a:t>
            </a:r>
            <a:r>
              <a:rPr lang="nl-NL" dirty="0" smtClean="0"/>
              <a:t> the </a:t>
            </a:r>
            <a:r>
              <a:rPr lang="nl-NL" dirty="0" err="1" smtClean="0"/>
              <a:t>grey</a:t>
            </a:r>
            <a:r>
              <a:rPr lang="nl-NL" dirty="0" smtClean="0"/>
              <a:t> box. Image </a:t>
            </a:r>
            <a:r>
              <a:rPr lang="nl-NL" dirty="0" err="1" smtClean="0"/>
              <a:t>size</a:t>
            </a:r>
            <a:r>
              <a:rPr lang="nl-NL" dirty="0" smtClean="0"/>
              <a:t> 7 x 11 cm.</a:t>
            </a:r>
          </a:p>
          <a:p>
            <a:endParaRPr lang="nl-NL" dirty="0" smtClean="0"/>
          </a:p>
          <a:p>
            <a:r>
              <a:rPr lang="nl-NL" dirty="0" smtClean="0"/>
              <a:t>	 </a:t>
            </a:r>
          </a:p>
        </p:txBody>
      </p:sp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196" y="1268760"/>
            <a:ext cx="8424863" cy="5112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07" y="4803"/>
            <a:ext cx="735193" cy="7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los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hoek 14"/>
          <p:cNvSpPr>
            <a:spLocks/>
          </p:cNvSpPr>
          <p:nvPr userDrawn="1"/>
        </p:nvSpPr>
        <p:spPr>
          <a:xfrm>
            <a:off x="3" y="619636"/>
            <a:ext cx="9143997" cy="5905708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67544" y="2708920"/>
            <a:ext cx="3960440" cy="22322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925984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925984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29768"/>
            <a:ext cx="8229600" cy="542926"/>
          </a:xfrm>
          <a:prstGeom prst="rect">
            <a:avLst/>
          </a:prstGeom>
        </p:spPr>
        <p:txBody>
          <a:bodyPr/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0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946852" y="6597351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196" y="1268760"/>
            <a:ext cx="8424863" cy="5112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68" y="49015"/>
            <a:ext cx="827432" cy="8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page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 userDrawn="1"/>
        </p:nvSpPr>
        <p:spPr>
          <a:xfrm>
            <a:off x="-9923" y="618976"/>
            <a:ext cx="9150077" cy="5906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1" name="Rechthoek 10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000000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83683A"/>
              </a:solidFill>
            </a:endParaRP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4154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ex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00" y="618976"/>
            <a:ext cx="83154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5792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6" y="625395"/>
            <a:ext cx="9097234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2539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0858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5"/>
            <a:ext cx="91440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6840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8976"/>
            <a:ext cx="9144001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4350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58666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809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034337" y="6574307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9773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4000" cy="5933064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6003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1"/>
            <a:ext cx="9144000" cy="5940927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8949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3528" cy="5861056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1"/>
            <a:ext cx="2880000" cy="58610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Rechthoek 16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8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6428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44000" cy="5914232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8326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7543800" cy="50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96752"/>
            <a:ext cx="5486400" cy="3530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0" smtClean="0">
                <a:solidFill>
                  <a:srgbClr val="FFFFFF"/>
                </a:solidFill>
                <a:latin typeface="Myriad Pro"/>
                <a:cs typeface="Arial"/>
              </a:rPr>
              <a:t>Titelmasterformat durch Klicken bearbeiten</a:t>
            </a:r>
            <a:br>
              <a:rPr lang="de-DE" kern="0" smtClean="0">
                <a:solidFill>
                  <a:srgbClr val="FFFFFF"/>
                </a:solidFill>
                <a:latin typeface="Myriad Pro"/>
                <a:cs typeface="Arial"/>
              </a:rPr>
            </a:br>
            <a:endParaRPr lang="en-US" kern="0" dirty="0">
              <a:solidFill>
                <a:srgbClr val="FFFFFF"/>
              </a:solidFill>
              <a:latin typeface="Myriad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3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7445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946852" y="6597351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196" y="1268760"/>
            <a:ext cx="8424863" cy="5112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68" y="49015"/>
            <a:ext cx="827432" cy="8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page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 userDrawn="1"/>
        </p:nvSpPr>
        <p:spPr>
          <a:xfrm>
            <a:off x="-9923" y="618976"/>
            <a:ext cx="9150077" cy="5906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1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1" name="Rechthoek 10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000000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83683A"/>
              </a:solidFill>
            </a:endParaRP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2350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ex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00" y="618976"/>
            <a:ext cx="83154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1970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9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6" y="625395"/>
            <a:ext cx="9097234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2539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0697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5"/>
            <a:ext cx="91440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97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8976"/>
            <a:ext cx="9144001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38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58666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809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034337" y="6574307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4766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4000" cy="5933064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6187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1"/>
            <a:ext cx="9144000" cy="5940927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8980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3528" cy="5861056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1"/>
            <a:ext cx="2880000" cy="58610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Rechthoek 16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8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6763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44000" cy="5914232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9399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7543800" cy="503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prstClr val="white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807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3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782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1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page or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hoek 9"/>
          <p:cNvSpPr/>
          <p:nvPr userDrawn="1"/>
        </p:nvSpPr>
        <p:spPr>
          <a:xfrm>
            <a:off x="0" y="372654"/>
            <a:ext cx="9144000" cy="4389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20632"/>
            <a:ext cx="7459289" cy="1143000"/>
          </a:xfrm>
        </p:spPr>
        <p:txBody>
          <a:bodyPr>
            <a:normAutofit/>
          </a:bodyPr>
          <a:lstStyle>
            <a:lvl1pPr algn="l"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946852" y="6597351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358557" y="6597352"/>
            <a:ext cx="8426886" cy="0"/>
          </a:xfrm>
          <a:prstGeom prst="line">
            <a:avLst/>
          </a:prstGeom>
          <a:ln w="9525">
            <a:solidFill>
              <a:srgbClr val="437C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196" y="1268760"/>
            <a:ext cx="8424863" cy="51125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endParaRPr lang="nl-NL" dirty="0" smtClean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68" y="49015"/>
            <a:ext cx="827432" cy="8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3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page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 userDrawn="1"/>
        </p:nvSpPr>
        <p:spPr>
          <a:xfrm>
            <a:off x="-9923" y="618976"/>
            <a:ext cx="9150077" cy="5906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logo and image adjustable i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9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8976"/>
            <a:ext cx="9144000" cy="59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1" name="Rechthoek 10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000000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83683A"/>
              </a:solidFill>
            </a:endParaRPr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899592" y="6597352"/>
            <a:ext cx="5832475" cy="2603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036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Frontpage_logo and image adjustable 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hoek 8"/>
          <p:cNvSpPr/>
          <p:nvPr userDrawn="1"/>
        </p:nvSpPr>
        <p:spPr>
          <a:xfrm>
            <a:off x="-9923" y="618976"/>
            <a:ext cx="9150077" cy="5906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5445224"/>
            <a:ext cx="9140155" cy="1080000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5445224"/>
            <a:ext cx="8280920" cy="648072"/>
          </a:xfr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the </a:t>
            </a:r>
            <a:r>
              <a:rPr lang="nl-NL" dirty="0" err="1" smtClean="0"/>
              <a:t>title</a:t>
            </a:r>
            <a:r>
              <a:rPr lang="nl-NL" dirty="0" smtClean="0"/>
              <a:t> of the </a:t>
            </a:r>
            <a:r>
              <a:rPr lang="nl-NL" dirty="0" err="1" smtClean="0"/>
              <a:t>Frontpage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prstClr val="white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6092825"/>
            <a:ext cx="8280920" cy="439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_ex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fbeelding 1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00" y="618976"/>
            <a:ext cx="83154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15884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6" y="625395"/>
            <a:ext cx="9097234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2539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9210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5"/>
            <a:ext cx="9144000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6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5792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8976"/>
            <a:ext cx="9144001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8574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58666" cy="5907813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845" y="618976"/>
            <a:ext cx="2880000" cy="5907813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809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034337" y="6574307"/>
            <a:ext cx="11096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1414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4000" cy="5933064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1172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1"/>
            <a:ext cx="9144000" cy="5940927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592280"/>
            <a:ext cx="2880000" cy="5940927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7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0590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2280"/>
            <a:ext cx="9143528" cy="5861056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-36512" y="592281"/>
            <a:ext cx="2880000" cy="5861056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2242592" cy="3240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CLICK TO ADD TEXT</a:t>
            </a:r>
            <a:endParaRPr lang="nl-NL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251520" y="1565176"/>
            <a:ext cx="2242592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 smtClean="0">
              <a:solidFill>
                <a:srgbClr val="FFFFFF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7" name="Rechthoek 16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8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39605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rt of a new section exampl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8976"/>
            <a:ext cx="9144000" cy="5914232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618976"/>
            <a:ext cx="2880000" cy="5914232"/>
          </a:xfrm>
          <a:prstGeom prst="rect">
            <a:avLst/>
          </a:prstGeom>
          <a:solidFill>
            <a:srgbClr val="437C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>
              <a:solidFill>
                <a:srgbClr val="FFFFFF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64" y="0"/>
            <a:ext cx="1237100" cy="12379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13184" y="1412776"/>
            <a:ext cx="2242592" cy="3240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 dirty="0" smtClean="0"/>
              <a:t>CLICK TO ADD TEXT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7710809" y="6597352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800" dirty="0">
                <a:solidFill>
                  <a:srgbClr val="437C92"/>
                </a:solidFill>
                <a:cs typeface="Arial" pitchFamily="34" charset="0"/>
              </a:rPr>
              <a:t>www.fugro.com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299610" y="6597352"/>
            <a:ext cx="372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400"/>
            <a:fld id="{242D2C83-8A77-4AFB-8AD4-2A5FEF35BFFB}" type="slidenum">
              <a:rPr lang="en-US" altLang="en-US" sz="800" smtClean="0">
                <a:solidFill>
                  <a:srgbClr val="437C92"/>
                </a:solidFill>
              </a:rPr>
              <a:pPr algn="r" defTabSz="914400"/>
              <a:t>‹#›</a:t>
            </a:fld>
            <a:endParaRPr lang="en-US" altLang="en-US" sz="800" dirty="0">
              <a:solidFill>
                <a:srgbClr val="437C92"/>
              </a:solidFill>
            </a:endParaRPr>
          </a:p>
        </p:txBody>
      </p:sp>
      <p:sp>
        <p:nvSpPr>
          <p:cNvPr id="15" name="Tijdelijke aanduiding voor inhoud 12"/>
          <p:cNvSpPr>
            <a:spLocks noGrp="1"/>
          </p:cNvSpPr>
          <p:nvPr>
            <p:ph sz="quarter" idx="11" hasCustomPrompt="1"/>
          </p:nvPr>
        </p:nvSpPr>
        <p:spPr>
          <a:xfrm>
            <a:off x="755749" y="6597352"/>
            <a:ext cx="5832475" cy="1833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aseline="0">
                <a:solidFill>
                  <a:srgbClr val="437C9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FontTx/>
              <a:buNone/>
              <a:defRPr sz="800">
                <a:solidFill>
                  <a:srgbClr val="437C92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437C92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437C92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437C92"/>
                </a:solidFill>
              </a:defRPr>
            </a:lvl5pPr>
          </a:lstStyle>
          <a:p>
            <a:pPr lvl="0"/>
            <a:r>
              <a:rPr lang="nl-NL" dirty="0" err="1" smtClean="0"/>
              <a:t>Optional</a:t>
            </a:r>
            <a:r>
              <a:rPr lang="nl-NL" dirty="0" smtClean="0"/>
              <a:t> –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name </a:t>
            </a:r>
            <a:r>
              <a:rPr lang="nl-NL" dirty="0" err="1" smtClean="0"/>
              <a:t>and</a:t>
            </a:r>
            <a:r>
              <a:rPr lang="nl-NL" dirty="0" smtClean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5728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3820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28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image" Target="../media/image3.emf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vmlDrawing" Target="../drawings/vmlDrawing1.v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22.jpe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2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image" Target="../media/image22.jpeg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image" Target="../media/image22.jpeg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26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ader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923925"/>
          </a:xfrm>
          <a:prstGeom prst="rect">
            <a:avLst/>
          </a:prstGeom>
          <a:noFill/>
        </p:spPr>
      </p:pic>
      <p:pic>
        <p:nvPicPr>
          <p:cNvPr id="3082" name="Picture 10" descr="foot1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3150"/>
            <a:ext cx="9144000" cy="70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39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874" r:id="rId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36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think-cell Slide" r:id="rId37" imgW="270" imgH="270" progId="TCLayout.ActiveDocument.1">
                  <p:embed/>
                </p:oleObj>
              </mc:Choice>
              <mc:Fallback>
                <p:oleObj name="think-cell Slide" r:id="rId3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A27C83-F25A-433E-9E95-FC29404527F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14-1-2016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EBF997-F99C-4450-B7BA-8F6443997B9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71550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48438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FugrologoSmal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179388"/>
            <a:ext cx="866775" cy="623887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7489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962900" y="6553200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/>
            <a:r>
              <a:rPr lang="en-US" sz="800">
                <a:solidFill>
                  <a:srgbClr val="80561B"/>
                </a:solidFill>
              </a:rPr>
              <a:t>www.fugro.com</a:t>
            </a:r>
          </a:p>
        </p:txBody>
      </p:sp>
    </p:spTree>
    <p:extLst>
      <p:ext uri="{BB962C8B-B14F-4D97-AF65-F5344CB8AC3E}">
        <p14:creationId xmlns:p14="http://schemas.microsoft.com/office/powerpoint/2010/main" val="273702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71550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48438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FugrologoSmal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179388"/>
            <a:ext cx="866775" cy="623887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7489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962900" y="6553200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/>
            <a:r>
              <a:rPr lang="en-US" sz="800">
                <a:solidFill>
                  <a:srgbClr val="80561B"/>
                </a:solidFill>
              </a:rPr>
              <a:t>www.fugro.com</a:t>
            </a:r>
          </a:p>
        </p:txBody>
      </p:sp>
    </p:spTree>
    <p:extLst>
      <p:ext uri="{BB962C8B-B14F-4D97-AF65-F5344CB8AC3E}">
        <p14:creationId xmlns:p14="http://schemas.microsoft.com/office/powerpoint/2010/main" val="269514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71550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48438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FugrologoSmal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179388"/>
            <a:ext cx="866775" cy="623887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7489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962900" y="6553200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/>
            <a:r>
              <a:rPr lang="en-US" sz="800">
                <a:solidFill>
                  <a:srgbClr val="80561B"/>
                </a:solidFill>
              </a:rPr>
              <a:t>www.fugro.com</a:t>
            </a:r>
          </a:p>
        </p:txBody>
      </p:sp>
    </p:spTree>
    <p:extLst>
      <p:ext uri="{BB962C8B-B14F-4D97-AF65-F5344CB8AC3E}">
        <p14:creationId xmlns:p14="http://schemas.microsoft.com/office/powerpoint/2010/main" val="158572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71550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48438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FugrologoSmal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179388"/>
            <a:ext cx="866775" cy="623887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7489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962900" y="6553200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/>
            <a:r>
              <a:rPr lang="en-US" sz="800">
                <a:solidFill>
                  <a:srgbClr val="80561B"/>
                </a:solidFill>
              </a:rPr>
              <a:t>www.fugro.com</a:t>
            </a:r>
          </a:p>
        </p:txBody>
      </p:sp>
    </p:spTree>
    <p:extLst>
      <p:ext uri="{BB962C8B-B14F-4D97-AF65-F5344CB8AC3E}">
        <p14:creationId xmlns:p14="http://schemas.microsoft.com/office/powerpoint/2010/main" val="156262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71550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6548438"/>
            <a:ext cx="9140825" cy="0"/>
          </a:xfrm>
          <a:prstGeom prst="line">
            <a:avLst/>
          </a:prstGeom>
          <a:noFill/>
          <a:ln w="9525">
            <a:solidFill>
              <a:srgbClr val="E0C398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FugrologoSmal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179388"/>
            <a:ext cx="866775" cy="623887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7489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962900" y="6553200"/>
            <a:ext cx="110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/>
            <a:r>
              <a:rPr lang="en-US" sz="800">
                <a:solidFill>
                  <a:srgbClr val="80561B"/>
                </a:solidFill>
              </a:rPr>
              <a:t>www.fugro.com</a:t>
            </a:r>
          </a:p>
        </p:txBody>
      </p:sp>
    </p:spTree>
    <p:extLst>
      <p:ext uri="{BB962C8B-B14F-4D97-AF65-F5344CB8AC3E}">
        <p14:creationId xmlns:p14="http://schemas.microsoft.com/office/powerpoint/2010/main" val="164064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33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8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2590800" cy="3381375"/>
          </a:xfrm>
        </p:spPr>
        <p:txBody>
          <a:bodyPr anchor="t">
            <a:normAutofit/>
          </a:bodyPr>
          <a:lstStyle/>
          <a:p>
            <a:r>
              <a:rPr lang="en-US" sz="2000" b="1" dirty="0" smtClean="0"/>
              <a:t>REMOTE SURVEY SOLUTIONS - AN INTEGRATED ACTIVE / PASSIVE APPROACH</a:t>
            </a:r>
            <a:endParaRPr lang="en-US" sz="2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152401" y="3867150"/>
            <a:ext cx="2667000" cy="2609850"/>
          </a:xfrm>
        </p:spPr>
        <p:txBody>
          <a:bodyPr/>
          <a:lstStyle/>
          <a:p>
            <a:pPr eaLnBrk="1" hangingPunct="1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FUGRO-EOMAP:</a:t>
            </a:r>
          </a:p>
          <a:p>
            <a:pPr eaLnBrk="1" hangingPunct="1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Thomas Heege</a:t>
            </a:r>
          </a:p>
          <a:p>
            <a:pPr eaLnBrk="1" hangingPunct="1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Matt Bergin</a:t>
            </a:r>
          </a:p>
          <a:p>
            <a:pPr eaLnBrk="1" hangingPunct="1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Don Ventura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IHO-MACHC, Antigua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11 December 2015</a:t>
            </a:r>
          </a:p>
          <a:p>
            <a:pPr eaLnBrk="1" hangingPunct="1">
              <a:buNone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950" y="6023015"/>
            <a:ext cx="1405890" cy="453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3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Mean Differencing Surface and Profiles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79141" y="1052736"/>
            <a:ext cx="5985718" cy="5418780"/>
            <a:chOff x="1579141" y="1052736"/>
            <a:chExt cx="5985718" cy="54187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141" y="1052736"/>
              <a:ext cx="5985718" cy="5418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Decagon 4"/>
            <p:cNvSpPr/>
            <p:nvPr/>
          </p:nvSpPr>
          <p:spPr bwMode="auto">
            <a:xfrm>
              <a:off x="2816369" y="4509120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7" name="Decagon 6"/>
            <p:cNvSpPr/>
            <p:nvPr/>
          </p:nvSpPr>
          <p:spPr bwMode="auto">
            <a:xfrm>
              <a:off x="2627784" y="3847728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8" name="Decagon 7"/>
            <p:cNvSpPr/>
            <p:nvPr/>
          </p:nvSpPr>
          <p:spPr bwMode="auto">
            <a:xfrm>
              <a:off x="3491880" y="2863788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" name="Decagon 8"/>
            <p:cNvSpPr/>
            <p:nvPr/>
          </p:nvSpPr>
          <p:spPr bwMode="auto">
            <a:xfrm>
              <a:off x="4080089" y="2287724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0" name="Decagon 9"/>
            <p:cNvSpPr/>
            <p:nvPr/>
          </p:nvSpPr>
          <p:spPr bwMode="auto">
            <a:xfrm>
              <a:off x="4224105" y="3951637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1" name="Decagon 10"/>
            <p:cNvSpPr/>
            <p:nvPr/>
          </p:nvSpPr>
          <p:spPr bwMode="auto">
            <a:xfrm>
              <a:off x="5580112" y="3449843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2" name="Decagon 11"/>
            <p:cNvSpPr/>
            <p:nvPr/>
          </p:nvSpPr>
          <p:spPr bwMode="auto">
            <a:xfrm>
              <a:off x="5580112" y="2420888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13" name="Decagon 12"/>
            <p:cNvSpPr/>
            <p:nvPr/>
          </p:nvSpPr>
          <p:spPr bwMode="auto">
            <a:xfrm>
              <a:off x="6954471" y="3667496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14" name="Decagon 13"/>
            <p:cNvSpPr/>
            <p:nvPr/>
          </p:nvSpPr>
          <p:spPr bwMode="auto">
            <a:xfrm>
              <a:off x="6732240" y="2996952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15" name="Decagon 14"/>
            <p:cNvSpPr/>
            <p:nvPr/>
          </p:nvSpPr>
          <p:spPr bwMode="auto">
            <a:xfrm>
              <a:off x="7215822" y="1603269"/>
              <a:ext cx="288032" cy="266328"/>
            </a:xfrm>
            <a:prstGeom prst="dec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</a:rPr>
                <a:t>10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3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83531" y="1772444"/>
            <a:ext cx="5829300" cy="3725862"/>
            <a:chOff x="1583531" y="1772444"/>
            <a:chExt cx="5829300" cy="3725862"/>
          </a:xfrm>
        </p:grpSpPr>
        <p:grpSp>
          <p:nvGrpSpPr>
            <p:cNvPr id="3" name="Group 2"/>
            <p:cNvGrpSpPr/>
            <p:nvPr/>
          </p:nvGrpSpPr>
          <p:grpSpPr>
            <a:xfrm>
              <a:off x="1583531" y="1772444"/>
              <a:ext cx="5829300" cy="3725862"/>
              <a:chOff x="1619250" y="1700213"/>
              <a:chExt cx="5829300" cy="3725862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250" y="1700213"/>
                <a:ext cx="5829300" cy="37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1495" y="3284984"/>
                <a:ext cx="2286000" cy="1914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4932040" y="4305460"/>
              <a:ext cx="1495425" cy="954087"/>
              <a:chOff x="5190" y="7417"/>
              <a:chExt cx="2356" cy="1502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5190" y="7417"/>
                <a:ext cx="2356" cy="150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Grid Unit Interval (m):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X = 10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Y = 1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   = SDB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100" dirty="0" smtClean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   = ALB</a:t>
                </a:r>
                <a:endParaRPr lang="en-US" altLang="en-US" dirty="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5320" y="8396"/>
                <a:ext cx="143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5320" y="8636"/>
                <a:ext cx="143" cy="144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rgbClr val="92D05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469" y="1844675"/>
            <a:ext cx="58134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Profile 5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918" y="1569325"/>
            <a:ext cx="3984526" cy="41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7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Torres Strait, </a:t>
            </a:r>
            <a:r>
              <a:rPr lang="en-US" b="0" dirty="0" smtClean="0"/>
              <a:t>Australia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00" y="1066800"/>
            <a:ext cx="7290400" cy="5333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9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Mean Differencing Surface and Profiles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197341"/>
            <a:ext cx="242570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43608" y="1184711"/>
            <a:ext cx="4968974" cy="5027004"/>
            <a:chOff x="1043608" y="1184711"/>
            <a:chExt cx="4968974" cy="50270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184711"/>
              <a:ext cx="4968974" cy="50270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434810"/>
              <a:ext cx="1017587" cy="1238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70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Profile 6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600200" y="1538288"/>
            <a:ext cx="5943600" cy="3786187"/>
            <a:chOff x="1600200" y="1538288"/>
            <a:chExt cx="5943600" cy="3786187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38288"/>
              <a:ext cx="5943600" cy="3786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611313"/>
              <a:ext cx="1779587" cy="135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600200" y="1611313"/>
            <a:ext cx="5943600" cy="3640137"/>
            <a:chOff x="1600200" y="1611313"/>
            <a:chExt cx="5943600" cy="364013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11313"/>
              <a:ext cx="5943600" cy="36401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509120"/>
              <a:ext cx="11826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0" y="2270125"/>
            <a:ext cx="35306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7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Profile 8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00200" y="1617663"/>
            <a:ext cx="5943600" cy="3627437"/>
            <a:chOff x="1600200" y="1617663"/>
            <a:chExt cx="5943600" cy="3627437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17663"/>
              <a:ext cx="5943600" cy="3627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688327"/>
              <a:ext cx="11826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600200" y="1955800"/>
            <a:ext cx="5943600" cy="2951163"/>
            <a:chOff x="1600200" y="1955800"/>
            <a:chExt cx="5943600" cy="295116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955800"/>
              <a:ext cx="5943600" cy="295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016290"/>
              <a:ext cx="2219325" cy="131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775" y="2422525"/>
            <a:ext cx="385286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2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SDB Utility – Project Examples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Two examples of projects where SDB has been successfully applied: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Example 1 - UKHO (New Chart of Southern Antigua)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Example </a:t>
            </a:r>
            <a:r>
              <a:rPr lang="en-US" sz="1800" dirty="0"/>
              <a:t>2</a:t>
            </a:r>
            <a:r>
              <a:rPr lang="en-US" sz="1800" dirty="0" smtClean="0"/>
              <a:t> - Shell (Qatar – Seismic Survey Support)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8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129" y="1284191"/>
            <a:ext cx="3215854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1672" y="1284190"/>
            <a:ext cx="5025641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27642" y="1616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de-DE" sz="3200" kern="0" dirty="0" smtClean="0">
                <a:solidFill>
                  <a:srgbClr val="FFFFFF"/>
                </a:solidFill>
                <a:latin typeface="Calibri" pitchFamily="34" charset="0"/>
              </a:rPr>
              <a:t>BA2066 Southern Antigua</a:t>
            </a:r>
            <a:r>
              <a:rPr lang="de-DE" sz="3200" kern="0" dirty="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de-DE" sz="3200" kern="0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de-DE" sz="2000" kern="0" dirty="0" smtClean="0">
                <a:solidFill>
                  <a:srgbClr val="FFFFFF"/>
                </a:solidFill>
                <a:latin typeface="Calibri" pitchFamily="34" charset="0"/>
              </a:rPr>
              <a:t>SDB </a:t>
            </a:r>
            <a:r>
              <a:rPr lang="de-DE" sz="2000" kern="0" dirty="0" err="1" smtClean="0">
                <a:solidFill>
                  <a:srgbClr val="FFFFFF"/>
                </a:solidFill>
                <a:latin typeface="Calibri" pitchFamily="34" charset="0"/>
              </a:rPr>
              <a:t>for</a:t>
            </a:r>
            <a:r>
              <a:rPr lang="de-DE" sz="20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de-DE" sz="2000" kern="0" dirty="0" err="1" smtClean="0">
                <a:solidFill>
                  <a:srgbClr val="FFFFFF"/>
                </a:solidFill>
                <a:latin typeface="Calibri" pitchFamily="34" charset="0"/>
              </a:rPr>
              <a:t>nautical</a:t>
            </a:r>
            <a:r>
              <a:rPr lang="de-DE" sz="20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de-DE" sz="2000" kern="0" dirty="0" err="1" smtClean="0">
                <a:solidFill>
                  <a:srgbClr val="FFFFFF"/>
                </a:solidFill>
                <a:latin typeface="Calibri" pitchFamily="34" charset="0"/>
              </a:rPr>
              <a:t>charts</a:t>
            </a:r>
            <a:endParaRPr lang="de-DE" sz="3200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70965" y="2250138"/>
            <a:ext cx="2599764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177553" y="2250138"/>
            <a:ext cx="1111624" cy="1030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251520" y="5056093"/>
            <a:ext cx="8485793" cy="79208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alibri" pitchFamily="34" charset="0"/>
              </a:rPr>
              <a:t>EOMAPs SDB product competed against three other methods from other service providers and was used in the BA2066 chart, the first UKHO chart which includes SDB data.  </a:t>
            </a:r>
            <a:endParaRPr lang="en-US" sz="1600" b="1" dirty="0" smtClean="0">
              <a:latin typeface="Calibri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4374" y="5645585"/>
            <a:ext cx="567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See also the UKHO session at the shallow water conference 2015:</a:t>
            </a:r>
            <a:b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http://www.shallowsurvey2015.org/presentations/SS2015_Session05_Talk1_UKHO.pdf</a:t>
            </a:r>
            <a:endParaRPr 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/>
          </p:cNvSpPr>
          <p:nvPr/>
        </p:nvSpPr>
        <p:spPr bwMode="auto">
          <a:xfrm>
            <a:off x="179512" y="981075"/>
            <a:ext cx="8281285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3" rIns="91350" bIns="45673"/>
          <a:lstStyle/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US" sz="2000" b="1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Client: </a:t>
            </a:r>
            <a:r>
              <a:rPr lang="en-US" sz="2000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	</a:t>
            </a:r>
            <a:r>
              <a:rPr lang="en-US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Qatar Shell GTL limited 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US" sz="2000" b="1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Challenge</a:t>
            </a:r>
            <a:r>
              <a:rPr lang="en-US" sz="2000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: 	</a:t>
            </a:r>
            <a:r>
              <a:rPr lang="en-US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Fast bathymetry survey to support seismic programs 740 </a:t>
            </a:r>
            <a:r>
              <a:rPr lang="en-US" dirty="0" err="1" smtClean="0">
                <a:solidFill>
                  <a:srgbClr val="262626"/>
                </a:solidFill>
                <a:latin typeface="Calibri Light" panose="020F0302020204030204" pitchFamily="34" charset="0"/>
              </a:rPr>
              <a:t>sqkm</a:t>
            </a:r>
            <a:r>
              <a:rPr lang="en-US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 offshore area to be mapped within 2 weeks.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US" sz="2000" b="1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Solution and benefits:</a:t>
            </a:r>
            <a:r>
              <a:rPr lang="en-US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	</a:t>
            </a:r>
            <a:endParaRPr lang="en-US" sz="2000" dirty="0" smtClean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 marL="342554" indent="-342554">
              <a:spcBef>
                <a:spcPct val="20000"/>
              </a:spcBef>
              <a:buFont typeface="Courier New" pitchFamily="49" charset="0"/>
              <a:buChar char="o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EOMAP physics based processing using Worldview-2 satellite data, generating a large area bathymetry map with excellent agreement to a multi-beam data set, which was limited to a single, localized area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Significant cost savings &gt; 1 Mill USD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Project schedule efficiently supported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HSE risks mitigated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Recognized as key technology to aid 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      the planning and preparation 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GB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</a:rPr>
              <a:t>     of seismic surveys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endParaRPr lang="en-GB" sz="2000" dirty="0" smtClean="0">
              <a:solidFill>
                <a:srgbClr val="262626"/>
              </a:solidFill>
              <a:latin typeface="Calibri Light" panose="020F0302020204030204" pitchFamily="34" charset="0"/>
            </a:endParaRPr>
          </a:p>
        </p:txBody>
      </p:sp>
      <p:sp>
        <p:nvSpPr>
          <p:cNvPr id="10253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07950" y="-266700"/>
            <a:ext cx="7848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3200" smtClean="0"/>
              <a:t/>
            </a:r>
            <a:br>
              <a:rPr lang="de-DE" altLang="de-DE" sz="3200" smtClean="0"/>
            </a:br>
            <a:endParaRPr lang="de-DE" altLang="de-DE" sz="3200" smtClean="0"/>
          </a:p>
        </p:txBody>
      </p:sp>
      <p:sp>
        <p:nvSpPr>
          <p:cNvPr id="10254" name="Rectangle 5"/>
          <p:cNvSpPr>
            <a:spLocks noChangeArrowheads="1"/>
          </p:cNvSpPr>
          <p:nvPr/>
        </p:nvSpPr>
        <p:spPr bwMode="auto">
          <a:xfrm>
            <a:off x="457200" y="64262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de-DE" sz="1200">
              <a:solidFill>
                <a:srgbClr val="FFFFFF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76834" y="6247733"/>
            <a:ext cx="723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740 </a:t>
            </a:r>
            <a:r>
              <a:rPr lang="en-US" sz="1200" kern="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sqkm</a:t>
            </a:r>
            <a:r>
              <a:rPr lang="en-US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 Qatar shallow water bathymetry survey, 2010.</a:t>
            </a:r>
          </a:p>
          <a:p>
            <a:r>
              <a:rPr lang="en-US" sz="12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doi:10.2523/17346-MS </a:t>
            </a:r>
            <a:r>
              <a:rPr 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https://www.onepetro.org/conference-paper/IPTC-17346-MS</a:t>
            </a:r>
          </a:p>
          <a:p>
            <a:r>
              <a:rPr lang="en-US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‘Supporting </a:t>
            </a: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Qatar Shell with the execution of onshore and offshore seismic programs’ , </a:t>
            </a:r>
            <a:r>
              <a:rPr lang="en-US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IPTC </a:t>
            </a: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conference </a:t>
            </a:r>
            <a:r>
              <a:rPr lang="en-US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 pitchFamily="34" charset="0"/>
              </a:rPr>
              <a:t>2014</a:t>
            </a:r>
            <a:endParaRPr lang="de-DE" sz="1200" dirty="0">
              <a:solidFill>
                <a:srgbClr val="000000">
                  <a:lumMod val="75000"/>
                  <a:lumOff val="2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136" y="3140968"/>
            <a:ext cx="4017637" cy="3016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797" y="1050135"/>
            <a:ext cx="585710" cy="548689"/>
          </a:xfrm>
          <a:prstGeom prst="rect">
            <a:avLst/>
          </a:prstGeom>
        </p:spPr>
      </p:pic>
      <p:pic>
        <p:nvPicPr>
          <p:cNvPr id="10" name="Picture 2" descr="T:\doc\design_presentation\Marketing\Icons_Archiv\flaticon\Info\png\info24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80" y="6338985"/>
            <a:ext cx="258367" cy="258367"/>
          </a:xfrm>
          <a:prstGeom prst="rect">
            <a:avLst/>
          </a:prstGeom>
        </p:spPr>
      </p:pic>
      <p:grpSp>
        <p:nvGrpSpPr>
          <p:cNvPr id="2" name="Gruppieren 10"/>
          <p:cNvGrpSpPr/>
          <p:nvPr/>
        </p:nvGrpSpPr>
        <p:grpSpPr>
          <a:xfrm>
            <a:off x="179512" y="2449864"/>
            <a:ext cx="360339" cy="313981"/>
            <a:chOff x="179512" y="2394294"/>
            <a:chExt cx="360339" cy="313981"/>
          </a:xfrm>
        </p:grpSpPr>
        <p:sp>
          <p:nvSpPr>
            <p:cNvPr id="12" name="Rechteck 11"/>
            <p:cNvSpPr/>
            <p:nvPr/>
          </p:nvSpPr>
          <p:spPr>
            <a:xfrm>
              <a:off x="179512" y="2420888"/>
              <a:ext cx="360339" cy="287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pic>
          <p:nvPicPr>
            <p:cNvPr id="13" name="Grafik 12" descr="settings38.png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915" y="2394294"/>
              <a:ext cx="286935" cy="28693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</p:pic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7" y="3297803"/>
            <a:ext cx="261803" cy="2533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6" y="3616896"/>
            <a:ext cx="261803" cy="2533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7" y="3946700"/>
            <a:ext cx="261803" cy="2533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6" y="4265793"/>
            <a:ext cx="261803" cy="2533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7642" y="16168"/>
            <a:ext cx="9144000" cy="94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en-US" sz="3200" kern="0" dirty="0" smtClean="0">
                <a:solidFill>
                  <a:srgbClr val="FFFFFF"/>
                </a:solidFill>
                <a:latin typeface="Calibri" pitchFamily="34" charset="0"/>
              </a:rPr>
              <a:t>Shell Qatar Seismic Survey support</a:t>
            </a:r>
          </a:p>
          <a:p>
            <a:pPr algn="ctr">
              <a:spcBef>
                <a:spcPts val="400"/>
              </a:spcBef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Calibri" pitchFamily="34" charset="0"/>
              </a:rPr>
              <a:t>SBD for planning shallow water seismic campaigns</a:t>
            </a:r>
            <a:endParaRPr lang="en-US" sz="3200" kern="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Summary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Alternative solutions to the nearshore mapping of many areas are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They will not always attain navigational charting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These solutions can also benefit </a:t>
            </a:r>
            <a:r>
              <a:rPr lang="en-US" sz="1800" dirty="0"/>
              <a:t>n</a:t>
            </a:r>
            <a:r>
              <a:rPr lang="en-US" sz="1800" dirty="0" smtClean="0"/>
              <a:t>on-charting (but related)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An open minded approach can better serve a broader stakeholder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Fugro-EOMAP’s partnership </a:t>
            </a:r>
            <a:r>
              <a:rPr lang="en-US" sz="1800" dirty="0"/>
              <a:t>is new: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We are aiming to combine </a:t>
            </a:r>
            <a:r>
              <a:rPr lang="en-US" sz="1800" dirty="0" err="1"/>
              <a:t>Fugro’s</a:t>
            </a:r>
            <a:r>
              <a:rPr lang="en-US" sz="1800" dirty="0"/>
              <a:t> considerable hydrographic </a:t>
            </a:r>
            <a:r>
              <a:rPr lang="en-US" sz="1800" dirty="0" smtClean="0"/>
              <a:t>survey expertise </a:t>
            </a:r>
            <a:r>
              <a:rPr lang="en-US" sz="1800" dirty="0"/>
              <a:t>with </a:t>
            </a:r>
            <a:r>
              <a:rPr lang="en-US" sz="1800" dirty="0" smtClean="0"/>
              <a:t>EOMAP’s </a:t>
            </a:r>
            <a:r>
              <a:rPr lang="en-US" sz="1800" dirty="0"/>
              <a:t>new and evolving satellite imagery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The integrated approach is still developing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We are committed to ensuring that shallow and hazardous coastal waterways can be surveyed safely and </a:t>
            </a:r>
            <a:r>
              <a:rPr lang="en-US" sz="1800" dirty="0" smtClean="0"/>
              <a:t>even more </a:t>
            </a:r>
            <a:r>
              <a:rPr lang="en-US" sz="1800" dirty="0"/>
              <a:t>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There are ways and means of improving initial results from SDB with iterative processes utilizing ALB full waveform algorithms and a ground-truth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There are ways and means of improving final coverage and data density which agrees within a reasonable tolerance for the benefit of many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Key is to quantify what we have and apply appropriate risk to the data usage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3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Fugro-EOMAP Teaming – Est. Aug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agreement to collaborate where </a:t>
            </a:r>
            <a:r>
              <a:rPr lang="en-US" dirty="0"/>
              <a:t>SDB and other relevant satellite-derived products prove a credible option to </a:t>
            </a:r>
            <a:r>
              <a:rPr lang="en-US" dirty="0" smtClean="0"/>
              <a:t>an </a:t>
            </a:r>
            <a:r>
              <a:rPr lang="en-US" dirty="0"/>
              <a:t>integrated survey services </a:t>
            </a:r>
            <a:r>
              <a:rPr lang="en-US" dirty="0" smtClean="0"/>
              <a:t>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Fugro </a:t>
            </a:r>
            <a:r>
              <a:rPr lang="en-US" dirty="0"/>
              <a:t>primarily </a:t>
            </a:r>
            <a:r>
              <a:rPr lang="en-US" dirty="0" smtClean="0"/>
              <a:t>responsible for: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Project definition, planning and </a:t>
            </a:r>
            <a:r>
              <a:rPr lang="en-US" dirty="0" smtClean="0"/>
              <a:t>management 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Source </a:t>
            </a:r>
            <a:r>
              <a:rPr lang="en-US" dirty="0"/>
              <a:t>data such as satellite </a:t>
            </a:r>
            <a:r>
              <a:rPr lang="en-US" dirty="0" smtClean="0"/>
              <a:t>imagery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Ground </a:t>
            </a:r>
            <a:r>
              <a:rPr lang="en-US" dirty="0"/>
              <a:t>truth data as </a:t>
            </a:r>
            <a:r>
              <a:rPr lang="en-US" dirty="0" smtClean="0"/>
              <a:t>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Hydrographic data review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Preparation </a:t>
            </a:r>
            <a:r>
              <a:rPr lang="en-US" dirty="0"/>
              <a:t>of all </a:t>
            </a:r>
            <a:r>
              <a:rPr lang="en-US" dirty="0" smtClean="0"/>
              <a:t>deliverables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EOMAP </a:t>
            </a:r>
            <a:r>
              <a:rPr lang="en-US" dirty="0" smtClean="0"/>
              <a:t>primarily responsible for: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SDB planning </a:t>
            </a:r>
            <a:r>
              <a:rPr lang="en-US" dirty="0"/>
              <a:t>including data parameters and data source </a:t>
            </a:r>
            <a:r>
              <a:rPr lang="en-US" dirty="0" smtClean="0"/>
              <a:t>requirements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processing to produce SDB </a:t>
            </a:r>
            <a:r>
              <a:rPr lang="en-US" dirty="0" smtClean="0"/>
              <a:t>products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 </a:t>
            </a:r>
            <a:r>
              <a:rPr lang="en-US" dirty="0"/>
              <a:t>Fugro in producing </a:t>
            </a:r>
            <a:r>
              <a:rPr lang="en-US" dirty="0" smtClean="0"/>
              <a:t>deliverables as required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53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Thank You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604" y="1314450"/>
            <a:ext cx="1470485" cy="474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4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16286" y="5505427"/>
            <a:ext cx="8423232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defTabSz="108902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8902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8902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8902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89025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dirty="0">
                <a:solidFill>
                  <a:prstClr val="black"/>
                </a:solidFill>
              </a:rPr>
              <a:t>Our services span a wide variety of clients where we provide </a:t>
            </a:r>
            <a:r>
              <a:rPr lang="en-US" altLang="en-US" sz="1600" dirty="0" smtClean="0">
                <a:solidFill>
                  <a:prstClr val="black"/>
                </a:solidFill>
              </a:rPr>
              <a:t>both support </a:t>
            </a:r>
            <a:r>
              <a:rPr lang="en-US" altLang="en-US" sz="1600" dirty="0">
                <a:solidFill>
                  <a:prstClr val="black"/>
                </a:solidFill>
              </a:rPr>
              <a:t>and resources tailored to the specific needs of each. We can deliver multi-disciplined survey solutions anywhere in the world.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011969" y="2736796"/>
            <a:ext cx="7150955" cy="333817"/>
            <a:chOff x="-324" y="1735"/>
            <a:chExt cx="4038" cy="269"/>
          </a:xfrm>
        </p:grpSpPr>
        <p:sp>
          <p:nvSpPr>
            <p:cNvPr id="15371" name="Text Box 10"/>
            <p:cNvSpPr txBox="1">
              <a:spLocks noChangeArrowheads="1"/>
            </p:cNvSpPr>
            <p:nvPr/>
          </p:nvSpPr>
          <p:spPr bwMode="auto">
            <a:xfrm>
              <a:off x="1792" y="1735"/>
              <a:ext cx="19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969" tIns="54485" rIns="108969" bIns="54485">
              <a:spAutoFit/>
            </a:bodyPr>
            <a:lstStyle>
              <a:lvl1pPr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300" b="1" dirty="0">
                  <a:solidFill>
                    <a:prstClr val="black"/>
                  </a:solidFill>
                </a:rPr>
                <a:t>Engineering &amp; Construction Support</a:t>
              </a:r>
            </a:p>
          </p:txBody>
        </p:sp>
        <p:sp>
          <p:nvSpPr>
            <p:cNvPr id="15373" name="Text Box 15"/>
            <p:cNvSpPr txBox="1">
              <a:spLocks noChangeArrowheads="1"/>
            </p:cNvSpPr>
            <p:nvPr/>
          </p:nvSpPr>
          <p:spPr bwMode="auto">
            <a:xfrm>
              <a:off x="-324" y="1754"/>
              <a:ext cx="19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969" tIns="54485" rIns="108969" bIns="54485">
              <a:spAutoFit/>
            </a:bodyPr>
            <a:lstStyle>
              <a:lvl1pPr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300" b="1" dirty="0">
                  <a:solidFill>
                    <a:prstClr val="black"/>
                  </a:solidFill>
                </a:rPr>
                <a:t>Hydrographic </a:t>
              </a:r>
              <a:r>
                <a:rPr lang="en-US" altLang="en-US" sz="1300" b="1" dirty="0" smtClean="0">
                  <a:solidFill>
                    <a:prstClr val="black"/>
                  </a:solidFill>
                </a:rPr>
                <a:t>Surveying </a:t>
              </a:r>
              <a:r>
                <a:rPr lang="en-US" altLang="en-US" sz="1300" b="1" dirty="0">
                  <a:solidFill>
                    <a:prstClr val="black"/>
                  </a:solidFill>
                </a:rPr>
                <a:t>(Charting)</a:t>
              </a:r>
              <a:endParaRPr lang="en-US" altLang="en-US" sz="13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445289" y="4968255"/>
            <a:ext cx="6717904" cy="316958"/>
            <a:chOff x="-41" y="2998"/>
            <a:chExt cx="4232" cy="255"/>
          </a:xfrm>
        </p:grpSpPr>
        <p:sp>
          <p:nvSpPr>
            <p:cNvPr id="15368" name="Text Box 16"/>
            <p:cNvSpPr txBox="1">
              <a:spLocks noChangeArrowheads="1"/>
            </p:cNvSpPr>
            <p:nvPr/>
          </p:nvSpPr>
          <p:spPr bwMode="auto">
            <a:xfrm>
              <a:off x="-41" y="2998"/>
              <a:ext cx="163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969" tIns="54485" rIns="108969" bIns="54485">
              <a:spAutoFit/>
            </a:bodyPr>
            <a:lstStyle>
              <a:lvl1pPr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300" b="1" dirty="0">
                  <a:solidFill>
                    <a:prstClr val="black"/>
                  </a:solidFill>
                </a:rPr>
                <a:t>Coastal Zone Management</a:t>
              </a:r>
              <a:endParaRPr lang="en-US" altLang="en-US" sz="1300" dirty="0">
                <a:solidFill>
                  <a:prstClr val="black"/>
                </a:solidFill>
              </a:endParaRPr>
            </a:p>
          </p:txBody>
        </p:sp>
        <p:sp>
          <p:nvSpPr>
            <p:cNvPr id="15369" name="Text Box 19"/>
            <p:cNvSpPr txBox="1">
              <a:spLocks noChangeArrowheads="1"/>
            </p:cNvSpPr>
            <p:nvPr/>
          </p:nvSpPr>
          <p:spPr bwMode="auto">
            <a:xfrm>
              <a:off x="2088" y="3004"/>
              <a:ext cx="210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969" tIns="54485" rIns="108969" bIns="54485">
              <a:spAutoFit/>
            </a:bodyPr>
            <a:lstStyle>
              <a:lvl1pPr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10890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300" b="1" dirty="0">
                  <a:solidFill>
                    <a:prstClr val="black"/>
                  </a:solidFill>
                </a:rPr>
                <a:t>Marine Route </a:t>
              </a:r>
              <a:r>
                <a:rPr lang="en-US" altLang="en-US" sz="1300" b="1" dirty="0" smtClean="0">
                  <a:solidFill>
                    <a:prstClr val="black"/>
                  </a:solidFill>
                </a:rPr>
                <a:t>Surveys</a:t>
              </a:r>
              <a:endParaRPr lang="en-US" altLang="en-US" sz="13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 descr="Other Sectors 3.jpg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2137" y="1111138"/>
            <a:ext cx="3564337" cy="16492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2_january02_fugro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" t="2965" r="2689" b="24127"/>
          <a:stretch>
            <a:fillRect/>
          </a:stretch>
        </p:blipFill>
        <p:spPr bwMode="auto">
          <a:xfrm>
            <a:off x="4712136" y="3284007"/>
            <a:ext cx="3566160" cy="1645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/>
          <p:cNvPicPr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973" y="1110692"/>
            <a:ext cx="3566160" cy="164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100_008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334" y="1110693"/>
            <a:ext cx="579116" cy="51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Southern Supporter Cleaned up_RW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0281" y="2166757"/>
            <a:ext cx="629144" cy="59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Meridia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7395" y="3295637"/>
            <a:ext cx="527001" cy="49641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Southern Supporter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542" y="4349036"/>
            <a:ext cx="558963" cy="496411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376" name="Picture 16"/>
          <p:cNvPicPr>
            <a:picLocks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08" r="25458"/>
          <a:stretch/>
        </p:blipFill>
        <p:spPr bwMode="auto">
          <a:xfrm rot="5400000">
            <a:off x="1807373" y="2400287"/>
            <a:ext cx="1645920" cy="3474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Fugro Capabilities - Our Markets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3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EOMAP Capabilities – Markets</a:t>
            </a:r>
            <a:endParaRPr lang="en-US" dirty="0"/>
          </a:p>
        </p:txBody>
      </p:sp>
      <p:grpSp>
        <p:nvGrpSpPr>
          <p:cNvPr id="4" name="Gruppieren 10"/>
          <p:cNvGrpSpPr>
            <a:grpSpLocks/>
          </p:cNvGrpSpPr>
          <p:nvPr/>
        </p:nvGrpSpPr>
        <p:grpSpPr bwMode="auto">
          <a:xfrm>
            <a:off x="4531328" y="981075"/>
            <a:ext cx="4021068" cy="2406650"/>
            <a:chOff x="4658669" y="1052737"/>
            <a:chExt cx="4110908" cy="2530442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052737"/>
              <a:ext cx="3779912" cy="253044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4860031" y="1206401"/>
              <a:ext cx="3816424" cy="741278"/>
            </a:xfrm>
            <a:prstGeom prst="rect">
              <a:avLst/>
            </a:prstGeom>
            <a:solidFill>
              <a:schemeClr val="bg1">
                <a:alpha val="5215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" name="Rectangle 4"/>
            <p:cNvSpPr txBox="1">
              <a:spLocks noChangeArrowheads="1"/>
            </p:cNvSpPr>
            <p:nvPr/>
          </p:nvSpPr>
          <p:spPr>
            <a:xfrm>
              <a:off x="4658669" y="1274734"/>
              <a:ext cx="4110908" cy="427304"/>
            </a:xfrm>
            <a:prstGeom prst="roundRect">
              <a:avLst/>
            </a:prstGeom>
            <a:noFill/>
          </p:spPr>
          <p:txBody>
            <a:bodyPr/>
            <a:lstStyle/>
            <a:p>
              <a:pPr algn="ctr" eaLnBrk="0" hangingPunct="0">
                <a:defRPr/>
              </a:pPr>
              <a:r>
                <a:rPr lang="de-DE" sz="1600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> </a:t>
              </a:r>
              <a:r>
                <a:rPr lang="en-US" sz="1600" b="1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>Environmental </a:t>
              </a:r>
              <a:r>
                <a:rPr lang="en-US" sz="1600" b="1" kern="0" dirty="0" smtClean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>Monitoring </a:t>
              </a:r>
              <a:r>
                <a:rPr lang="en-US" sz="1600" b="1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>of </a:t>
              </a:r>
              <a:r>
                <a:rPr lang="en-US" sz="1600" b="1" kern="0" dirty="0" smtClean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>Coastal Zones</a:t>
              </a:r>
              <a:r>
                <a:rPr lang="en-US" sz="1600" b="1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/>
              </a:r>
              <a:br>
                <a:rPr lang="en-US" sz="1600" b="1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</a:br>
              <a:r>
                <a:rPr lang="en-US" sz="1600" b="1" kern="0" dirty="0" smtClean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>and Habitat Mapping</a:t>
              </a:r>
              <a:r>
                <a:rPr lang="de-DE" sz="1600" b="1" i="1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  <a:t/>
              </a:r>
              <a:br>
                <a:rPr lang="de-DE" sz="1600" b="1" i="1" kern="0" dirty="0">
                  <a:solidFill>
                    <a:srgbClr val="002060"/>
                  </a:solidFill>
                  <a:latin typeface="Calibri" pitchFamily="34" charset="0"/>
                  <a:ea typeface="+mj-ea"/>
                  <a:cs typeface="+mj-cs"/>
                </a:rPr>
              </a:br>
              <a:endParaRPr lang="de-DE" sz="1600" kern="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endParaRPr>
            </a:p>
          </p:txBody>
        </p:sp>
      </p:grp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4034" y="987220"/>
            <a:ext cx="3635632" cy="23974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9750" y="1125538"/>
            <a:ext cx="3816350" cy="431800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8313" y="1196975"/>
            <a:ext cx="3671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b="1" kern="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Satellite Derived Bathymetric Surveys</a:t>
            </a:r>
            <a:endParaRPr lang="en-US" sz="1600" b="1" kern="0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52" y="2397568"/>
            <a:ext cx="1848084" cy="12474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12475"/>
            <a:ext cx="1817181" cy="11913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13" name="Gruppieren 15"/>
          <p:cNvGrpSpPr>
            <a:grpSpLocks/>
          </p:cNvGrpSpPr>
          <p:nvPr/>
        </p:nvGrpSpPr>
        <p:grpSpPr bwMode="auto">
          <a:xfrm>
            <a:off x="2671250" y="3644900"/>
            <a:ext cx="3614738" cy="2398713"/>
            <a:chOff x="250825" y="3644900"/>
            <a:chExt cx="3816350" cy="25209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3644900"/>
              <a:ext cx="3816350" cy="252095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250825" y="3860124"/>
              <a:ext cx="3816350" cy="715742"/>
            </a:xfrm>
            <a:prstGeom prst="rect">
              <a:avLst/>
            </a:prstGeom>
            <a:solidFill>
              <a:schemeClr val="bg1">
                <a:alpha val="52156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de-DE" sz="1600" b="1" kern="0" dirty="0" err="1">
                  <a:solidFill>
                    <a:srgbClr val="002060"/>
                  </a:solidFill>
                  <a:latin typeface="Calibri" pitchFamily="34" charset="0"/>
                  <a:cs typeface="Arial"/>
                </a:rPr>
                <a:t>Water</a:t>
              </a:r>
              <a:r>
                <a:rPr lang="de-DE" sz="1600" b="1" kern="0" dirty="0">
                  <a:solidFill>
                    <a:srgbClr val="002060"/>
                  </a:solidFill>
                  <a:latin typeface="Calibri" pitchFamily="34" charset="0"/>
                  <a:cs typeface="Arial"/>
                </a:rPr>
                <a:t> Q</a:t>
              </a:r>
              <a:r>
                <a:rPr lang="de-DE" sz="1600" b="1" kern="0" dirty="0" smtClean="0">
                  <a:solidFill>
                    <a:srgbClr val="002060"/>
                  </a:solidFill>
                  <a:latin typeface="Calibri" pitchFamily="34" charset="0"/>
                  <a:cs typeface="Arial"/>
                </a:rPr>
                <a:t>uality Monitoring</a:t>
              </a:r>
              <a:endParaRPr lang="de-DE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791" y="5035112"/>
            <a:ext cx="1813767" cy="120209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93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Case for an Integrated Survey Solution</a:t>
            </a:r>
            <a:endParaRPr lang="en-US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55749" y="6597352"/>
            <a:ext cx="7397651" cy="260648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Photos: </a:t>
            </a:r>
            <a:r>
              <a:rPr lang="en-US" dirty="0" smtClean="0">
                <a:latin typeface="Arial Narrow" panose="020B0606020202030204" pitchFamily="34" charset="0"/>
              </a:rPr>
              <a:t>http</a:t>
            </a:r>
            <a:r>
              <a:rPr lang="en-US" dirty="0">
                <a:latin typeface="Arial Narrow" panose="020B0606020202030204" pitchFamily="34" charset="0"/>
              </a:rPr>
              <a:t>://www.shedexpedition.com/wp-content/uploads/2014/04/Virginia-Beach-sky-view.jpg; </a:t>
            </a:r>
            <a:r>
              <a:rPr lang="en-US" dirty="0" smtClean="0">
                <a:latin typeface="Arial Narrow" panose="020B0606020202030204" pitchFamily="34" charset="0"/>
              </a:rPr>
              <a:t>http</a:t>
            </a:r>
            <a:r>
              <a:rPr lang="en-US" dirty="0">
                <a:latin typeface="Arial Narrow" panose="020B0606020202030204" pitchFamily="34" charset="0"/>
              </a:rPr>
              <a:t>://gpmoorephoto.com/blog/wp-content/uploads/2012/11/Icy-Bay-Mount-Saint-Elias-Alaska-Photo.jpg;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98239" y="1163632"/>
            <a:ext cx="5008151" cy="56943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emphasis </a:t>
            </a:r>
            <a:r>
              <a:rPr lang="en-US" dirty="0"/>
              <a:t>on </a:t>
            </a:r>
            <a:r>
              <a:rPr lang="en-US" dirty="0" smtClean="0"/>
              <a:t>nearshore </a:t>
            </a:r>
            <a:r>
              <a:rPr lang="en-US" dirty="0"/>
              <a:t>surveys and the </a:t>
            </a:r>
            <a:r>
              <a:rPr lang="en-US" dirty="0" smtClean="0"/>
              <a:t>coastal </a:t>
            </a:r>
            <a:r>
              <a:rPr lang="en-US" dirty="0"/>
              <a:t>hinterland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Mapping of </a:t>
            </a:r>
            <a:r>
              <a:rPr lang="en-US" dirty="0"/>
              <a:t>land-sea interface requires </a:t>
            </a:r>
            <a:r>
              <a:rPr lang="en-US" dirty="0" smtClean="0"/>
              <a:t>a broader </a:t>
            </a:r>
            <a:r>
              <a:rPr lang="en-US" dirty="0"/>
              <a:t>approach to hydrographic </a:t>
            </a:r>
            <a:r>
              <a:rPr lang="en-US" dirty="0" smtClean="0"/>
              <a:t>survey </a:t>
            </a:r>
            <a:r>
              <a:rPr lang="en-US" dirty="0"/>
              <a:t>techniques and technologies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Concerns </a:t>
            </a:r>
            <a:r>
              <a:rPr lang="en-US" dirty="0"/>
              <a:t>over </a:t>
            </a:r>
            <a:r>
              <a:rPr lang="en-US" dirty="0" smtClean="0"/>
              <a:t>various charting and coastal zone mapping issues: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sea </a:t>
            </a:r>
            <a:r>
              <a:rPr lang="en-US" dirty="0"/>
              <a:t>level rise due to climate </a:t>
            </a:r>
            <a:r>
              <a:rPr lang="en-US" dirty="0" smtClean="0"/>
              <a:t>change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 </a:t>
            </a:r>
            <a:r>
              <a:rPr lang="en-US" dirty="0"/>
              <a:t>subsidence through extraction of </a:t>
            </a:r>
            <a:r>
              <a:rPr lang="en-US" dirty="0" smtClean="0"/>
              <a:t>mineral </a:t>
            </a:r>
            <a:r>
              <a:rPr lang="en-US" dirty="0"/>
              <a:t>and water </a:t>
            </a:r>
            <a:r>
              <a:rPr lang="en-US" dirty="0" smtClean="0"/>
              <a:t>resources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growth of / reliance on </a:t>
            </a:r>
            <a:r>
              <a:rPr lang="en-US" dirty="0"/>
              <a:t>a seaborne </a:t>
            </a:r>
            <a:r>
              <a:rPr lang="en-US" dirty="0" smtClean="0"/>
              <a:t>blue </a:t>
            </a:r>
            <a:r>
              <a:rPr lang="en-US" dirty="0"/>
              <a:t>e</a:t>
            </a:r>
            <a:r>
              <a:rPr lang="en-US" dirty="0" smtClean="0"/>
              <a:t>conomy (efficient delivery of goods)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coastal erosion </a:t>
            </a:r>
            <a:r>
              <a:rPr lang="en-US" dirty="0"/>
              <a:t>or damage to nearshore ecosystems </a:t>
            </a:r>
            <a:r>
              <a:rPr lang="en-US" dirty="0" smtClean="0"/>
              <a:t>(habitat </a:t>
            </a:r>
            <a:r>
              <a:rPr lang="en-US" dirty="0"/>
              <a:t>mapping and environmental </a:t>
            </a:r>
            <a:r>
              <a:rPr lang="en-US" dirty="0" smtClean="0"/>
              <a:t>surveys)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in population and population density along the </a:t>
            </a:r>
            <a:r>
              <a:rPr lang="en-US" dirty="0"/>
              <a:t>coast </a:t>
            </a:r>
            <a:r>
              <a:rPr lang="en-US" dirty="0" smtClean="0"/>
              <a:t>places </a:t>
            </a:r>
            <a:r>
              <a:rPr lang="en-US" dirty="0"/>
              <a:t>extra </a:t>
            </a:r>
            <a:r>
              <a:rPr lang="en-US" dirty="0" smtClean="0"/>
              <a:t>emphasis on  monitoring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561" y="1163632"/>
            <a:ext cx="3559500" cy="1953211"/>
          </a:xfrm>
          <a:prstGeom prst="rect">
            <a:avLst/>
          </a:prstGeom>
        </p:spPr>
      </p:pic>
      <p:pic>
        <p:nvPicPr>
          <p:cNvPr id="10" name="Picture 16" descr="Image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560" y="3223260"/>
            <a:ext cx="3557580" cy="287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Can We </a:t>
            </a:r>
            <a:r>
              <a:rPr lang="en-US" b="0" dirty="0"/>
              <a:t>T</a:t>
            </a:r>
            <a:r>
              <a:rPr lang="en-US" b="0" dirty="0" smtClean="0"/>
              <a:t>rust the Low-Cost </a:t>
            </a:r>
            <a:r>
              <a:rPr lang="en-US" b="0" dirty="0"/>
              <a:t>O</a:t>
            </a:r>
            <a:r>
              <a:rPr lang="en-US" b="0" dirty="0" smtClean="0"/>
              <a:t>ption?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We can, if we apply an integrated approach….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SDB can provide cost-effective initial coverage of a suitable, clear, shallow-water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can take the initial results and do at least three things: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the data to provide reconnaissance information for follow-on, more easily quantifiable survey techniques (put an otherwise poorly charted area in focus)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Conduct more discrete, higher-resolution surveys of the most critical areas for development or coastal defense /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active sensor data to refine the original SDB results to create a better-defined, integrated product which can start to attain accuracies acceptable to a wider stakeholder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can also start to recognize the benefits of well-developed algorithms of satellite imagery to extract even more habitat info from the coastal zone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94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Why an Integrated Approach?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196" y="1268760"/>
            <a:ext cx="8527888" cy="51125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scale / large area deliverables can be generated in a timely manner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integrating a survey campaign, the survey team can take advantage of the results of initial remote sensing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o hone the extent of survey required by the next level of technology in the campaign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 highlight the presence of potential hazards and obstructions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 maximize efficiency in all phases of the campaign and improve cost-effectiveness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o accelerate the detection of major chart discrepancies and enact rapid issuance of T&amp;P NOTAMS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Such an approach promotes efficiency in all levels of survey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Given the extensive geography of the MACHC, a ‘base-layer’ of SDB can accelerate the acquisition of modern data coverage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…. from unacceptably long and protracted survey programs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…. to acceptably manageable timelines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…. within acceptable budget constraints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…. with discernable progress possible for all recipients.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6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529" y="2931795"/>
            <a:ext cx="4240530" cy="3180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SDB-ALB Comparison Results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197" y="1268760"/>
            <a:ext cx="8304603" cy="198879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Agencies have independently compared results of one or two overlapping surveys in discrete regions … often over very limited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undertook a wider study of four very disparate areas, with differing coastal conditions, between the complementary and more typical (in terms of coverage and domain) ALB and SDB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 summary of these results have been provided previously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197" y="3669162"/>
            <a:ext cx="3714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Conclusion: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we </a:t>
            </a:r>
            <a:r>
              <a:rPr lang="en-US" sz="1600" dirty="0">
                <a:solidFill>
                  <a:srgbClr val="000000"/>
                </a:solidFill>
              </a:rPr>
              <a:t>have a firm case to justify the utility of SDB in </a:t>
            </a:r>
            <a:r>
              <a:rPr lang="en-US" sz="1600" b="1" i="1" u="sng" dirty="0">
                <a:solidFill>
                  <a:srgbClr val="000000"/>
                </a:solidFill>
              </a:rPr>
              <a:t>carefully considered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</a:t>
            </a:r>
            <a:r>
              <a:rPr lang="en-US" sz="1600" dirty="0" smtClean="0">
                <a:solidFill>
                  <a:srgbClr val="000000"/>
                </a:solidFill>
              </a:rPr>
              <a:t>bsolute </a:t>
            </a:r>
            <a:r>
              <a:rPr lang="en-US" sz="1600" dirty="0">
                <a:solidFill>
                  <a:srgbClr val="000000"/>
                </a:solidFill>
              </a:rPr>
              <a:t>accuracy might not meet current charting requirements but relative </a:t>
            </a:r>
            <a:r>
              <a:rPr lang="en-US" sz="1600" dirty="0" smtClean="0">
                <a:solidFill>
                  <a:srgbClr val="000000"/>
                </a:solidFill>
              </a:rPr>
              <a:t>accuracy </a:t>
            </a:r>
            <a:r>
              <a:rPr lang="en-US" sz="1600" dirty="0">
                <a:solidFill>
                  <a:srgbClr val="000000"/>
                </a:solidFill>
              </a:rPr>
              <a:t>is good for </a:t>
            </a:r>
            <a:r>
              <a:rPr lang="en-US" sz="1600" dirty="0" smtClean="0">
                <a:solidFill>
                  <a:srgbClr val="000000"/>
                </a:solidFill>
              </a:rPr>
              <a:t>reconnaissance </a:t>
            </a:r>
            <a:r>
              <a:rPr lang="en-US" sz="1600" dirty="0">
                <a:solidFill>
                  <a:srgbClr val="000000"/>
                </a:solidFill>
              </a:rPr>
              <a:t>and change </a:t>
            </a:r>
            <a:r>
              <a:rPr lang="en-US" sz="1600" dirty="0" smtClean="0">
                <a:solidFill>
                  <a:srgbClr val="000000"/>
                </a:solidFill>
              </a:rPr>
              <a:t>detection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2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Lake </a:t>
            </a:r>
            <a:r>
              <a:rPr lang="en-US" b="0" dirty="0" smtClean="0"/>
              <a:t>Michigan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1119938"/>
            <a:ext cx="6172200" cy="535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39" y="6164960"/>
            <a:ext cx="1074420" cy="34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27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FUGRO DEF">
      <a:dk1>
        <a:sysClr val="windowText" lastClr="000000"/>
      </a:dk1>
      <a:lt1>
        <a:sysClr val="window" lastClr="FFFFFF"/>
      </a:lt1>
      <a:dk2>
        <a:srgbClr val="3C6C82"/>
      </a:dk2>
      <a:lt2>
        <a:srgbClr val="FFFFFF"/>
      </a:lt2>
      <a:accent1>
        <a:srgbClr val="3FA0D4"/>
      </a:accent1>
      <a:accent2>
        <a:srgbClr val="47994B"/>
      </a:accent2>
      <a:accent3>
        <a:srgbClr val="88BA14"/>
      </a:accent3>
      <a:accent4>
        <a:srgbClr val="437C92"/>
      </a:accent4>
      <a:accent5>
        <a:srgbClr val="0AABA4"/>
      </a:accent5>
      <a:accent6>
        <a:srgbClr val="DABE86"/>
      </a:accent6>
      <a:hlink>
        <a:srgbClr val="3FA0D4"/>
      </a:hlink>
      <a:folHlink>
        <a:srgbClr val="437C92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Fugro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ewFugro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ewFugro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NewFugro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NewFugro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1015</Words>
  <Application>Microsoft Office PowerPoint</Application>
  <PresentationFormat>On-screen Show (4:3)</PresentationFormat>
  <Paragraphs>131</Paragraphs>
  <Slides>20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1_Standarddesign</vt:lpstr>
      <vt:lpstr>Blank</vt:lpstr>
      <vt:lpstr>NewFugro</vt:lpstr>
      <vt:lpstr>2_NewFugro</vt:lpstr>
      <vt:lpstr>3_NewFugro</vt:lpstr>
      <vt:lpstr>4_NewFugro</vt:lpstr>
      <vt:lpstr>5_NewFugro</vt:lpstr>
      <vt:lpstr>think-cell Slide</vt:lpstr>
      <vt:lpstr>REMOTE SURVEY SOLUTIONS - AN INTEGRATED ACTIVE / PASSIVE APPROACH</vt:lpstr>
      <vt:lpstr>Fugro-EOMAP Teaming – Est. Aug 2015</vt:lpstr>
      <vt:lpstr>Fugro Capabilities - Our Markets</vt:lpstr>
      <vt:lpstr>EOMAP Capabilities – Markets</vt:lpstr>
      <vt:lpstr>The Case for an Integrated Survey Solution</vt:lpstr>
      <vt:lpstr>Can We Trust the Low-Cost Option?</vt:lpstr>
      <vt:lpstr>Why an Integrated Approach?</vt:lpstr>
      <vt:lpstr>SDB-ALB Comparison Results</vt:lpstr>
      <vt:lpstr>Lake Michigan</vt:lpstr>
      <vt:lpstr>Mean Differencing Surface and Profiles</vt:lpstr>
      <vt:lpstr>Profile 5</vt:lpstr>
      <vt:lpstr>Torres Strait, Australia</vt:lpstr>
      <vt:lpstr>Mean Differencing Surface and Profiles</vt:lpstr>
      <vt:lpstr>Profile 6</vt:lpstr>
      <vt:lpstr>Profile 8</vt:lpstr>
      <vt:lpstr>SDB Utility – Project Examples</vt:lpstr>
      <vt:lpstr>PowerPoint Presentation</vt:lpstr>
      <vt:lpstr> </vt:lpstr>
      <vt:lpstr>Summary</vt:lpstr>
      <vt:lpstr>PowerPoint Presentation</vt:lpstr>
    </vt:vector>
  </TitlesOfParts>
  <Company>EOMAP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Bergin</dc:creator>
  <cp:lastModifiedBy>Alberto P. Costa Neves</cp:lastModifiedBy>
  <cp:revision>96</cp:revision>
  <dcterms:created xsi:type="dcterms:W3CDTF">2015-11-17T03:45:17Z</dcterms:created>
  <dcterms:modified xsi:type="dcterms:W3CDTF">2016-01-14T12:33:20Z</dcterms:modified>
</cp:coreProperties>
</file>