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569" r:id="rId2"/>
    <p:sldId id="572" r:id="rId3"/>
    <p:sldId id="576" r:id="rId4"/>
    <p:sldId id="573" r:id="rId5"/>
    <p:sldId id="600" r:id="rId6"/>
    <p:sldId id="603" r:id="rId7"/>
    <p:sldId id="604" r:id="rId8"/>
    <p:sldId id="605" r:id="rId9"/>
    <p:sldId id="587" r:id="rId10"/>
    <p:sldId id="602" r:id="rId11"/>
    <p:sldId id="591" r:id="rId12"/>
    <p:sldId id="597" r:id="rId13"/>
    <p:sldId id="593" r:id="rId14"/>
    <p:sldId id="594" r:id="rId15"/>
    <p:sldId id="601" r:id="rId16"/>
    <p:sldId id="595" r:id="rId17"/>
    <p:sldId id="582" r:id="rId18"/>
    <p:sldId id="520" r:id="rId19"/>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F0FC"/>
    <a:srgbClr val="67B9E1"/>
    <a:srgbClr val="FF0000"/>
    <a:srgbClr val="FF00FF"/>
    <a:srgbClr val="EB35D5"/>
    <a:srgbClr val="CCFF99"/>
    <a:srgbClr val="FFCCCC"/>
    <a:srgbClr val="004D69"/>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5" autoAdjust="0"/>
    <p:restoredTop sz="77379" autoAdjust="0"/>
  </p:normalViewPr>
  <p:slideViewPr>
    <p:cSldViewPr>
      <p:cViewPr varScale="1">
        <p:scale>
          <a:sx n="72" d="100"/>
          <a:sy n="72" d="100"/>
        </p:scale>
        <p:origin x="-1632"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92C3900-C0A9-4425-8AF5-AF31D1A62ED8}" type="slidenum">
              <a:rPr lang="en-GB"/>
              <a:pPr>
                <a:defRPr/>
              </a:pPr>
              <a:t>‹#›</a:t>
            </a:fld>
            <a:endParaRPr lang="en-GB"/>
          </a:p>
        </p:txBody>
      </p:sp>
    </p:spTree>
    <p:extLst>
      <p:ext uri="{BB962C8B-B14F-4D97-AF65-F5344CB8AC3E}">
        <p14:creationId xmlns:p14="http://schemas.microsoft.com/office/powerpoint/2010/main" val="40935023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ln/>
        </p:spPr>
      </p:sp>
      <p:sp>
        <p:nvSpPr>
          <p:cNvPr id="15362" name="Notes Placeholder 2"/>
          <p:cNvSpPr>
            <a:spLocks noGrp="1"/>
          </p:cNvSpPr>
          <p:nvPr>
            <p:ph type="body" idx="1"/>
          </p:nvPr>
        </p:nvSpPr>
        <p:spPr>
          <a:noFill/>
          <a:ln/>
        </p:spPr>
        <p:txBody>
          <a:bodyPr/>
          <a:lstStyle/>
          <a:p>
            <a:endParaRPr lang="en-US" smtClean="0"/>
          </a:p>
        </p:txBody>
      </p:sp>
      <p:sp>
        <p:nvSpPr>
          <p:cNvPr id="15363" name="Slide Number Placeholder 3"/>
          <p:cNvSpPr>
            <a:spLocks noGrp="1"/>
          </p:cNvSpPr>
          <p:nvPr>
            <p:ph type="sldNum" sz="quarter" idx="5"/>
          </p:nvPr>
        </p:nvSpPr>
        <p:spPr>
          <a:noFill/>
        </p:spPr>
        <p:txBody>
          <a:bodyPr/>
          <a:lstStyle/>
          <a:p>
            <a:fld id="{9BCE3763-0FF0-42B1-A4B1-858B72B8A5C8}" type="slidenum">
              <a:rPr lang="en-GB" smtClean="0"/>
              <a:pPr/>
              <a:t>1</a:t>
            </a:fld>
            <a:endParaRPr lang="en-GB" smtClean="0"/>
          </a:p>
        </p:txBody>
      </p:sp>
    </p:spTree>
    <p:extLst>
      <p:ext uri="{BB962C8B-B14F-4D97-AF65-F5344CB8AC3E}">
        <p14:creationId xmlns:p14="http://schemas.microsoft.com/office/powerpoint/2010/main" val="14968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for</a:t>
            </a:r>
            <a:r>
              <a:rPr lang="en-GB" baseline="0" dirty="0" smtClean="0"/>
              <a:t> this survey we did all of that, and ended up with this: still a bad backscatter mosaic. (point at the central western area with light/dark pattern from alternate lines.</a:t>
            </a:r>
            <a:endParaRPr lang="en-GB" dirty="0"/>
          </a:p>
        </p:txBody>
      </p:sp>
      <p:sp>
        <p:nvSpPr>
          <p:cNvPr id="4" name="Slide Number Placeholder 3"/>
          <p:cNvSpPr>
            <a:spLocks noGrp="1"/>
          </p:cNvSpPr>
          <p:nvPr>
            <p:ph type="sldNum" sz="quarter" idx="10"/>
          </p:nvPr>
        </p:nvSpPr>
        <p:spPr/>
        <p:txBody>
          <a:bodyPr/>
          <a:lstStyle/>
          <a:p>
            <a:pPr>
              <a:defRPr/>
            </a:pPr>
            <a:fld id="{17F6E8C9-E85B-4941-9861-1F964C42518D}" type="slidenum">
              <a:rPr lang="en-GB" smtClean="0"/>
              <a:pPr>
                <a:defRPr/>
              </a:pPr>
              <a:t>11</a:t>
            </a:fld>
            <a:endParaRPr lang="en-GB"/>
          </a:p>
        </p:txBody>
      </p:sp>
    </p:spTree>
    <p:extLst>
      <p:ext uri="{BB962C8B-B14F-4D97-AF65-F5344CB8AC3E}">
        <p14:creationId xmlns:p14="http://schemas.microsoft.com/office/powerpoint/2010/main" val="1552039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That issue on previous slide was a processing issue, and in the end the mosaic looked like this. And nice backscatter</a:t>
            </a:r>
            <a:r>
              <a:rPr lang="en-GB" baseline="0" dirty="0" smtClean="0"/>
              <a:t> map, showing the harder grounds to the west, and various features throughout the area, which could be used to inform the habitat mapping work (and probably would also make it easier to inform seabed type composition for charting)</a:t>
            </a:r>
            <a:endParaRPr lang="en-GB" dirty="0"/>
          </a:p>
        </p:txBody>
      </p:sp>
      <p:sp>
        <p:nvSpPr>
          <p:cNvPr id="4" name="Slide Number Placeholder 3"/>
          <p:cNvSpPr>
            <a:spLocks noGrp="1"/>
          </p:cNvSpPr>
          <p:nvPr>
            <p:ph type="sldNum" sz="quarter" idx="10"/>
          </p:nvPr>
        </p:nvSpPr>
        <p:spPr/>
        <p:txBody>
          <a:bodyPr/>
          <a:lstStyle/>
          <a:p>
            <a:pPr>
              <a:defRPr/>
            </a:pPr>
            <a:fld id="{17F6E8C9-E85B-4941-9861-1F964C42518D}" type="slidenum">
              <a:rPr lang="en-GB" smtClean="0"/>
              <a:pPr>
                <a:defRPr/>
              </a:pPr>
              <a:t>12</a:t>
            </a:fld>
            <a:endParaRPr lang="en-GB"/>
          </a:p>
        </p:txBody>
      </p:sp>
    </p:spTree>
    <p:extLst>
      <p:ext uri="{BB962C8B-B14F-4D97-AF65-F5344CB8AC3E}">
        <p14:creationId xmlns:p14="http://schemas.microsoft.com/office/powerpoint/2010/main" val="279547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the next step we collected video and stills photographs across the area.  Over 5,00 underwater images were collected at 64 stations, with some </a:t>
            </a:r>
            <a:r>
              <a:rPr lang="en-GB" baseline="0" dirty="0" err="1" smtClean="0"/>
              <a:t>eaxmples</a:t>
            </a:r>
            <a:r>
              <a:rPr lang="en-GB" baseline="0" dirty="0" smtClean="0"/>
              <a:t> shown here.  Habitats ranges from seagrass (top left) to soft coral communities (bottom left) and various rays and sharks were also observed.</a:t>
            </a:r>
          </a:p>
          <a:p>
            <a:endParaRPr lang="en-GB" baseline="0" dirty="0" smtClean="0"/>
          </a:p>
          <a:p>
            <a:r>
              <a:rPr lang="en-GB" baseline="0" dirty="0" smtClean="0"/>
              <a:t>The combination of this data, together with the hydrographic data really allowed us to tell a few stories, which is where the collect once use many time really comes to life</a:t>
            </a:r>
            <a:endParaRPr lang="en-GB" dirty="0"/>
          </a:p>
        </p:txBody>
      </p:sp>
      <p:sp>
        <p:nvSpPr>
          <p:cNvPr id="4" name="Slide Number Placeholder 3"/>
          <p:cNvSpPr>
            <a:spLocks noGrp="1"/>
          </p:cNvSpPr>
          <p:nvPr>
            <p:ph type="sldNum" sz="quarter" idx="10"/>
          </p:nvPr>
        </p:nvSpPr>
        <p:spPr/>
        <p:txBody>
          <a:bodyPr/>
          <a:lstStyle/>
          <a:p>
            <a:pPr>
              <a:defRPr/>
            </a:pPr>
            <a:fld id="{492C3900-C0A9-4425-8AF5-AF31D1A62ED8}" type="slidenum">
              <a:rPr lang="en-GB" smtClean="0"/>
              <a:pPr>
                <a:defRPr/>
              </a:pPr>
              <a:t>13</a:t>
            </a:fld>
            <a:endParaRPr lang="en-GB"/>
          </a:p>
        </p:txBody>
      </p:sp>
    </p:spTree>
    <p:extLst>
      <p:ext uri="{BB962C8B-B14F-4D97-AF65-F5344CB8AC3E}">
        <p14:creationId xmlns:p14="http://schemas.microsoft.com/office/powerpoint/2010/main" val="2010217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example, the underwater imagery showed</a:t>
            </a:r>
            <a:r>
              <a:rPr lang="en-GB" baseline="0" dirty="0" smtClean="0"/>
              <a:t> coral </a:t>
            </a:r>
            <a:r>
              <a:rPr lang="en-GB" baseline="0" dirty="0" err="1" smtClean="0"/>
              <a:t>bommies</a:t>
            </a:r>
            <a:r>
              <a:rPr lang="en-GB" baseline="0" dirty="0" smtClean="0"/>
              <a:t>, surrounded by clean sand, and then seagrass.  This is exactly the same as what we saw on the backscatter: the back dot (coral </a:t>
            </a:r>
            <a:r>
              <a:rPr lang="en-GB" baseline="0" dirty="0" err="1" smtClean="0"/>
              <a:t>bommie</a:t>
            </a:r>
            <a:r>
              <a:rPr lang="en-GB" baseline="0" dirty="0" smtClean="0"/>
              <a:t>), with a halo of light grey, and then dark grey backscatter.  This allowed us to map the distribution and extent of seagrass beds.  And if you know that seagrass is 35 times more efficient at storing carbon than rain forests, you understand the important role they play.  We also found that previously seagrass had only been known to exist in coastal waters, but we found widespread presence in deeper waters, increasing coverage by 800% within areas surveyed.</a:t>
            </a:r>
            <a:endParaRPr lang="en-GB" dirty="0"/>
          </a:p>
        </p:txBody>
      </p:sp>
      <p:sp>
        <p:nvSpPr>
          <p:cNvPr id="4" name="Slide Number Placeholder 3"/>
          <p:cNvSpPr>
            <a:spLocks noGrp="1"/>
          </p:cNvSpPr>
          <p:nvPr>
            <p:ph type="sldNum" sz="quarter" idx="10"/>
          </p:nvPr>
        </p:nvSpPr>
        <p:spPr/>
        <p:txBody>
          <a:bodyPr/>
          <a:lstStyle/>
          <a:p>
            <a:pPr>
              <a:defRPr/>
            </a:pPr>
            <a:fld id="{492C3900-C0A9-4425-8AF5-AF31D1A62ED8}" type="slidenum">
              <a:rPr lang="en-GB" smtClean="0"/>
              <a:pPr>
                <a:defRPr/>
              </a:pPr>
              <a:t>14</a:t>
            </a:fld>
            <a:endParaRPr lang="en-GB"/>
          </a:p>
        </p:txBody>
      </p:sp>
    </p:spTree>
    <p:extLst>
      <p:ext uri="{BB962C8B-B14F-4D97-AF65-F5344CB8AC3E}">
        <p14:creationId xmlns:p14="http://schemas.microsoft.com/office/powerpoint/2010/main" val="2151184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example is from a fisheries management perspective.</a:t>
            </a:r>
            <a:r>
              <a:rPr lang="en-GB" baseline="0" dirty="0" smtClean="0"/>
              <a:t>  Hans Creek is locally important for commercial fisheries.  A fisheries protected area was established in the past (green area) but more recently proposals were made to extend this.  Without further data, the area was extended, but our data shows that the area misses many of the reef features, which will be important to these fish communities.  So the data allowed to make more informed decisions in terms of protection, but will also inform future fisheries assessments</a:t>
            </a:r>
            <a:endParaRPr lang="en-GB" dirty="0"/>
          </a:p>
        </p:txBody>
      </p:sp>
      <p:sp>
        <p:nvSpPr>
          <p:cNvPr id="4" name="Slide Number Placeholder 3"/>
          <p:cNvSpPr>
            <a:spLocks noGrp="1"/>
          </p:cNvSpPr>
          <p:nvPr>
            <p:ph type="sldNum" sz="quarter" idx="10"/>
          </p:nvPr>
        </p:nvSpPr>
        <p:spPr/>
        <p:txBody>
          <a:bodyPr/>
          <a:lstStyle/>
          <a:p>
            <a:pPr>
              <a:defRPr/>
            </a:pPr>
            <a:fld id="{492C3900-C0A9-4425-8AF5-AF31D1A62ED8}" type="slidenum">
              <a:rPr lang="en-GB" smtClean="0"/>
              <a:pPr>
                <a:defRPr/>
              </a:pPr>
              <a:t>15</a:t>
            </a:fld>
            <a:endParaRPr lang="en-GB"/>
          </a:p>
        </p:txBody>
      </p:sp>
    </p:spTree>
    <p:extLst>
      <p:ext uri="{BB962C8B-B14F-4D97-AF65-F5344CB8AC3E}">
        <p14:creationId xmlns:p14="http://schemas.microsoft.com/office/powerpoint/2010/main" val="1186267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another example is this,</a:t>
            </a:r>
            <a:r>
              <a:rPr lang="en-GB" baseline="0" dirty="0" smtClean="0"/>
              <a:t> where we observed a scar on the seabed, leading towards a coral </a:t>
            </a:r>
            <a:r>
              <a:rPr lang="en-GB" baseline="0" dirty="0" err="1" smtClean="0"/>
              <a:t>bommie</a:t>
            </a:r>
            <a:r>
              <a:rPr lang="en-GB" baseline="0" dirty="0" smtClean="0"/>
              <a:t> and taking a large chunk out of it.  This area has a lot of this type of features, as on the chart it shows as a pilot boarding area.  Just to the east and west of this area, data revealed seabed without coral </a:t>
            </a:r>
            <a:r>
              <a:rPr lang="en-GB" baseline="0" dirty="0" err="1" smtClean="0"/>
              <a:t>bommies</a:t>
            </a:r>
            <a:r>
              <a:rPr lang="en-GB" baseline="0" dirty="0" smtClean="0"/>
              <a:t>.  Because previously we didn’t know what lied beneath, no-one knew this was having this kind of impact.</a:t>
            </a:r>
          </a:p>
          <a:p>
            <a:r>
              <a:rPr lang="en-GB" baseline="0" dirty="0" smtClean="0"/>
              <a:t>With the BVI becoming increasingly popular with mega-yachts, anchoring at night or day, there is growing recognition that they need to be better informed of the nature of the seabed in these popular anchoring areas, to avoid increasing unintended damage to the precious coral reefs.</a:t>
            </a:r>
            <a:endParaRPr lang="en-GB" dirty="0"/>
          </a:p>
        </p:txBody>
      </p:sp>
      <p:sp>
        <p:nvSpPr>
          <p:cNvPr id="4" name="Slide Number Placeholder 3"/>
          <p:cNvSpPr>
            <a:spLocks noGrp="1"/>
          </p:cNvSpPr>
          <p:nvPr>
            <p:ph type="sldNum" sz="quarter" idx="10"/>
          </p:nvPr>
        </p:nvSpPr>
        <p:spPr/>
        <p:txBody>
          <a:bodyPr/>
          <a:lstStyle/>
          <a:p>
            <a:pPr>
              <a:defRPr/>
            </a:pPr>
            <a:fld id="{492C3900-C0A9-4425-8AF5-AF31D1A62ED8}" type="slidenum">
              <a:rPr lang="en-GB" smtClean="0"/>
              <a:pPr>
                <a:defRPr/>
              </a:pPr>
              <a:t>16</a:t>
            </a:fld>
            <a:endParaRPr lang="en-GB"/>
          </a:p>
        </p:txBody>
      </p:sp>
    </p:spTree>
    <p:extLst>
      <p:ext uri="{BB962C8B-B14F-4D97-AF65-F5344CB8AC3E}">
        <p14:creationId xmlns:p14="http://schemas.microsoft.com/office/powerpoint/2010/main" val="2784328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From hydro surveyor to seabed surveyor</a:t>
            </a:r>
          </a:p>
          <a:p>
            <a:r>
              <a:rPr lang="en-GB" dirty="0" smtClean="0"/>
              <a:t>Doing more in one survey will make it cheaper</a:t>
            </a:r>
          </a:p>
          <a:p>
            <a:r>
              <a:rPr lang="en-GB" dirty="0" smtClean="0"/>
              <a:t>It</a:t>
            </a:r>
            <a:r>
              <a:rPr lang="en-GB" baseline="0" dirty="0" smtClean="0"/>
              <a:t> is easier to get money for joined up survey, but harder to do the survey</a:t>
            </a:r>
          </a:p>
          <a:p>
            <a:endParaRPr lang="en-GB" baseline="0" dirty="0" smtClean="0"/>
          </a:p>
          <a:p>
            <a:r>
              <a:rPr lang="en-GB" baseline="0" dirty="0" smtClean="0"/>
              <a:t>Reinvent wheel for each new system </a:t>
            </a:r>
            <a:r>
              <a:rPr lang="en-GB" baseline="0" dirty="0" err="1" smtClean="0"/>
              <a:t>etc</a:t>
            </a:r>
            <a:endParaRPr lang="en-GB" baseline="0" dirty="0" smtClean="0"/>
          </a:p>
          <a:p>
            <a:endParaRPr lang="en-GB" baseline="0" dirty="0" smtClean="0"/>
          </a:p>
          <a:p>
            <a:r>
              <a:rPr lang="en-GB" baseline="0" dirty="0" smtClean="0"/>
              <a:t>Backscatter guidelines good, but still big gap before collection</a:t>
            </a:r>
          </a:p>
          <a:p>
            <a:endParaRPr lang="en-GB" baseline="0" dirty="0" smtClean="0"/>
          </a:p>
          <a:p>
            <a:r>
              <a:rPr lang="en-GB" baseline="0" dirty="0" err="1" smtClean="0"/>
              <a:t>Shep</a:t>
            </a:r>
            <a:r>
              <a:rPr lang="en-GB" baseline="0" dirty="0" smtClean="0"/>
              <a:t> smith mentioned on first day, need to better realise added value!</a:t>
            </a:r>
            <a:endParaRPr lang="en-GB" dirty="0" smtClean="0"/>
          </a:p>
        </p:txBody>
      </p:sp>
      <p:sp>
        <p:nvSpPr>
          <p:cNvPr id="4" name="Slide Number Placeholder 3"/>
          <p:cNvSpPr>
            <a:spLocks noGrp="1"/>
          </p:cNvSpPr>
          <p:nvPr>
            <p:ph type="sldNum" sz="quarter" idx="10"/>
          </p:nvPr>
        </p:nvSpPr>
        <p:spPr/>
        <p:txBody>
          <a:bodyPr/>
          <a:lstStyle/>
          <a:p>
            <a:pPr>
              <a:defRPr/>
            </a:pPr>
            <a:fld id="{492C3900-C0A9-4425-8AF5-AF31D1A62ED8}" type="slidenum">
              <a:rPr lang="en-GB" smtClean="0"/>
              <a:pPr>
                <a:defRPr/>
              </a:pPr>
              <a:t>17</a:t>
            </a:fld>
            <a:endParaRPr lang="en-GB"/>
          </a:p>
        </p:txBody>
      </p:sp>
    </p:spTree>
    <p:extLst>
      <p:ext uri="{BB962C8B-B14F-4D97-AF65-F5344CB8AC3E}">
        <p14:creationId xmlns:p14="http://schemas.microsoft.com/office/powerpoint/2010/main" val="915344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Say realisation that need for hydro data shouldn’t be looked</a:t>
            </a:r>
            <a:r>
              <a:rPr lang="en-GB" baseline="0" dirty="0" smtClean="0"/>
              <a:t> at in isolation, received bit of funding</a:t>
            </a:r>
          </a:p>
          <a:p>
            <a:r>
              <a:rPr lang="en-GB" baseline="0" dirty="0" smtClean="0"/>
              <a:t>Mention in Caribbean</a:t>
            </a:r>
            <a:endParaRPr lang="en-GB" dirty="0"/>
          </a:p>
        </p:txBody>
      </p:sp>
      <p:sp>
        <p:nvSpPr>
          <p:cNvPr id="4" name="Slide Number Placeholder 3"/>
          <p:cNvSpPr>
            <a:spLocks noGrp="1"/>
          </p:cNvSpPr>
          <p:nvPr>
            <p:ph type="sldNum" sz="quarter" idx="10"/>
          </p:nvPr>
        </p:nvSpPr>
        <p:spPr/>
        <p:txBody>
          <a:bodyPr/>
          <a:lstStyle/>
          <a:p>
            <a:pPr>
              <a:defRPr/>
            </a:pPr>
            <a:fld id="{492C3900-C0A9-4425-8AF5-AF31D1A62ED8}" type="slidenum">
              <a:rPr lang="en-GB" smtClean="0"/>
              <a:pPr>
                <a:defRPr/>
              </a:pPr>
              <a:t>18</a:t>
            </a:fld>
            <a:endParaRPr lang="en-GB"/>
          </a:p>
        </p:txBody>
      </p:sp>
    </p:spTree>
    <p:extLst>
      <p:ext uri="{BB962C8B-B14F-4D97-AF65-F5344CB8AC3E}">
        <p14:creationId xmlns:p14="http://schemas.microsoft.com/office/powerpoint/2010/main" val="228499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days the UK still has 16 Overseas Territories,</a:t>
            </a:r>
            <a:r>
              <a:rPr lang="en-GB" baseline="0" dirty="0" smtClean="0"/>
              <a:t> located in every ocean around the word:  the British Indian Ocean Territory in the </a:t>
            </a:r>
            <a:r>
              <a:rPr lang="en-GB" baseline="0" dirty="0" err="1" smtClean="0"/>
              <a:t>Indean</a:t>
            </a:r>
            <a:r>
              <a:rPr lang="en-GB" baseline="0" dirty="0" smtClean="0"/>
              <a:t> Ocean, Pitcairn in the Pacific and a large number spread across the Atlantic.  Six of these territories are situated in the Caribbean Sea.</a:t>
            </a:r>
          </a:p>
          <a:p>
            <a:r>
              <a:rPr lang="en-GB" baseline="0" dirty="0" smtClean="0"/>
              <a:t>The vast majority of these Overseas Territories are isolated island nations, with an extensive EEZ.  Compared the to UK’s EEZ which cover 700,000 square kilometres, the EEZ of all UKOTs cover 6,600,000 square kilometres.</a:t>
            </a:r>
            <a:endParaRPr lang="en-GB" dirty="0" smtClean="0"/>
          </a:p>
          <a:p>
            <a:r>
              <a:rPr lang="en-GB" dirty="0" smtClean="0"/>
              <a:t>These seas</a:t>
            </a:r>
            <a:r>
              <a:rPr lang="en-GB" baseline="0" dirty="0" smtClean="0"/>
              <a:t> are really important to them, as often it is the main access route to bring supplied in and out of the country.  The seas are a major source of food supply, and the clear blue waters and coastal scenery is what brings a lot of tourism to these places, which is a major part of the economy, or sometimes even the biggest contribution to the local economy.</a:t>
            </a:r>
            <a:endParaRPr lang="en-GB" dirty="0"/>
          </a:p>
        </p:txBody>
      </p:sp>
      <p:sp>
        <p:nvSpPr>
          <p:cNvPr id="4" name="Slide Number Placeholder 3"/>
          <p:cNvSpPr>
            <a:spLocks noGrp="1"/>
          </p:cNvSpPr>
          <p:nvPr>
            <p:ph type="sldNum" sz="quarter" idx="10"/>
          </p:nvPr>
        </p:nvSpPr>
        <p:spPr/>
        <p:txBody>
          <a:bodyPr/>
          <a:lstStyle/>
          <a:p>
            <a:pPr>
              <a:defRPr/>
            </a:pPr>
            <a:fld id="{492C3900-C0A9-4425-8AF5-AF31D1A62ED8}" type="slidenum">
              <a:rPr lang="en-GB" smtClean="0"/>
              <a:pPr>
                <a:defRPr/>
              </a:pPr>
              <a:t>2</a:t>
            </a:fld>
            <a:endParaRPr lang="en-GB"/>
          </a:p>
        </p:txBody>
      </p:sp>
    </p:spTree>
    <p:extLst>
      <p:ext uri="{BB962C8B-B14F-4D97-AF65-F5344CB8AC3E}">
        <p14:creationId xmlns:p14="http://schemas.microsoft.com/office/powerpoint/2010/main" val="2239313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the seas are really important, but the management of them has a few challenges.</a:t>
            </a:r>
          </a:p>
          <a:p>
            <a:r>
              <a:rPr lang="en-GB" baseline="0" dirty="0" smtClean="0"/>
              <a:t>For example, this chart is indicative of the underlying data of many modern charts across the UKOTs.  A lead line survey undertaken by the Royal Navy between 1848 and 1952.</a:t>
            </a:r>
            <a:endParaRPr lang="en-GB" dirty="0" smtClean="0"/>
          </a:p>
          <a:p>
            <a:r>
              <a:rPr lang="en-GB" i="1" dirty="0" smtClean="0"/>
              <a:t>Mention what is on slides,</a:t>
            </a:r>
            <a:r>
              <a:rPr lang="en-GB" i="1" baseline="0" dirty="0" smtClean="0"/>
              <a:t> but MACHC will of course be very familiar</a:t>
            </a:r>
            <a:endParaRPr lang="en-GB" i="1" dirty="0" smtClean="0"/>
          </a:p>
          <a:p>
            <a:r>
              <a:rPr lang="en-GB" dirty="0" smtClean="0"/>
              <a:t>And this isn’t just an issue from</a:t>
            </a:r>
            <a:r>
              <a:rPr lang="en-GB" baseline="0" dirty="0" smtClean="0"/>
              <a:t> a purely hydrographic point of view, these areas are often situated in areas subject to natural disasters such as hurricanes, so good data help developing better plans to prepare for these events, and allows to monitor change in the environment.</a:t>
            </a:r>
            <a:endParaRPr lang="en-GB" dirty="0"/>
          </a:p>
        </p:txBody>
      </p:sp>
      <p:sp>
        <p:nvSpPr>
          <p:cNvPr id="4" name="Slide Number Placeholder 3"/>
          <p:cNvSpPr>
            <a:spLocks noGrp="1"/>
          </p:cNvSpPr>
          <p:nvPr>
            <p:ph type="sldNum" sz="quarter" idx="10"/>
          </p:nvPr>
        </p:nvSpPr>
        <p:spPr/>
        <p:txBody>
          <a:bodyPr/>
          <a:lstStyle/>
          <a:p>
            <a:pPr>
              <a:defRPr/>
            </a:pPr>
            <a:fld id="{492C3900-C0A9-4425-8AF5-AF31D1A62ED8}" type="slidenum">
              <a:rPr lang="en-GB" smtClean="0"/>
              <a:pPr>
                <a:defRPr/>
              </a:pPr>
              <a:t>3</a:t>
            </a:fld>
            <a:endParaRPr lang="en-GB"/>
          </a:p>
        </p:txBody>
      </p:sp>
    </p:spTree>
    <p:extLst>
      <p:ext uri="{BB962C8B-B14F-4D97-AF65-F5344CB8AC3E}">
        <p14:creationId xmlns:p14="http://schemas.microsoft.com/office/powerpoint/2010/main" val="522098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baseline="0" dirty="0" smtClean="0">
                <a:solidFill>
                  <a:schemeClr val="tx1"/>
                </a:solidFill>
                <a:latin typeface="Arial" charset="0"/>
                <a:ea typeface="+mn-ea"/>
                <a:cs typeface="+mn-cs"/>
              </a:rPr>
              <a:t>The UKOT are also very well know for the rich and diverse underwater ecosystems, such as shown in this image.</a:t>
            </a:r>
          </a:p>
          <a:p>
            <a:r>
              <a:rPr lang="en-GB" sz="1200" kern="1200" baseline="0" dirty="0" smtClean="0">
                <a:solidFill>
                  <a:schemeClr val="tx1"/>
                </a:solidFill>
                <a:latin typeface="Arial" charset="0"/>
                <a:ea typeface="+mn-ea"/>
                <a:cs typeface="+mn-cs"/>
              </a:rPr>
              <a:t>It is often said that as much as 90% of the UK’s biodiversity, is actually in its Overseas Territories.  As they are mostly small, oceanic islands, their biodiversity has evolved in isolation, resulting in a high proportion of endemic species, found nowhere else in the world. The 90% is mainly based on terrestrial observations, as marine observations are limited, often limited to shallow coastal areas.  Many areas remain completed unexplored, and this lack of knowledge on which communities are present where, presents a real management challenge to protect them, especially with the growing human pressure on the environment from pollution to coastal developments.</a:t>
            </a:r>
          </a:p>
          <a:p>
            <a:endParaRPr lang="en-GB" sz="1200" kern="1200" baseline="0" dirty="0" smtClean="0">
              <a:solidFill>
                <a:schemeClr val="tx1"/>
              </a:solidFill>
              <a:latin typeface="Arial" charset="0"/>
              <a:ea typeface="+mn-ea"/>
              <a:cs typeface="+mn-cs"/>
            </a:endParaRPr>
          </a:p>
          <a:p>
            <a:r>
              <a:rPr lang="en-GB" dirty="0" smtClean="0"/>
              <a:t>So just</a:t>
            </a:r>
            <a:r>
              <a:rPr lang="en-GB" baseline="0" dirty="0" smtClean="0"/>
              <a:t> as there is a lack of data on the hydrographic side, biodiversity data are often in short supply.</a:t>
            </a:r>
            <a:endParaRPr lang="en-GB" dirty="0"/>
          </a:p>
        </p:txBody>
      </p:sp>
      <p:sp>
        <p:nvSpPr>
          <p:cNvPr id="4" name="Slide Number Placeholder 3"/>
          <p:cNvSpPr>
            <a:spLocks noGrp="1"/>
          </p:cNvSpPr>
          <p:nvPr>
            <p:ph type="sldNum" sz="quarter" idx="10"/>
          </p:nvPr>
        </p:nvSpPr>
        <p:spPr/>
        <p:txBody>
          <a:bodyPr/>
          <a:lstStyle/>
          <a:p>
            <a:pPr>
              <a:defRPr/>
            </a:pPr>
            <a:fld id="{492C3900-C0A9-4425-8AF5-AF31D1A62ED8}" type="slidenum">
              <a:rPr lang="en-GB" smtClean="0"/>
              <a:pPr>
                <a:defRPr/>
              </a:pPr>
              <a:t>4</a:t>
            </a:fld>
            <a:endParaRPr lang="en-GB"/>
          </a:p>
        </p:txBody>
      </p:sp>
    </p:spTree>
    <p:extLst>
      <p:ext uri="{BB962C8B-B14F-4D97-AF65-F5344CB8AC3E}">
        <p14:creationId xmlns:p14="http://schemas.microsoft.com/office/powerpoint/2010/main" val="660251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maximise the efficiency</a:t>
            </a:r>
            <a:r>
              <a:rPr lang="en-GB" baseline="0" dirty="0" smtClean="0"/>
              <a:t> of any data collection, we were keen to collect as much useful data in a single survey as possible.  This approach has been demonstrated successfully in the UK, where today surveys of Marine Protected Areas provide IHO Order 1a data as well as data suitable for habitat mapping.</a:t>
            </a:r>
          </a:p>
          <a:p>
            <a:r>
              <a:rPr lang="en-GB" baseline="0" dirty="0" smtClean="0"/>
              <a:t>This means conducting the survey in such a way that it doesn’t just meet IHO requirements, but also the needs of different end-users.  Unfortunately, not every bathymetry data has good quality backscatter data, essential for habitat mapping.</a:t>
            </a:r>
            <a:endParaRPr lang="en-GB" dirty="0"/>
          </a:p>
        </p:txBody>
      </p:sp>
      <p:sp>
        <p:nvSpPr>
          <p:cNvPr id="4" name="Slide Number Placeholder 3"/>
          <p:cNvSpPr>
            <a:spLocks noGrp="1"/>
          </p:cNvSpPr>
          <p:nvPr>
            <p:ph type="sldNum" sz="quarter" idx="10"/>
          </p:nvPr>
        </p:nvSpPr>
        <p:spPr/>
        <p:txBody>
          <a:bodyPr/>
          <a:lstStyle/>
          <a:p>
            <a:pPr>
              <a:defRPr/>
            </a:pPr>
            <a:fld id="{492C3900-C0A9-4425-8AF5-AF31D1A62ED8}" type="slidenum">
              <a:rPr lang="en-GB" smtClean="0"/>
              <a:pPr>
                <a:defRPr/>
              </a:pPr>
              <a:t>5</a:t>
            </a:fld>
            <a:endParaRPr lang="en-GB"/>
          </a:p>
        </p:txBody>
      </p:sp>
    </p:spTree>
    <p:extLst>
      <p:ext uri="{BB962C8B-B14F-4D97-AF65-F5344CB8AC3E}">
        <p14:creationId xmlns:p14="http://schemas.microsoft.com/office/powerpoint/2010/main" val="3412138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reason why the BVI was chosen is illustrated by this map,</a:t>
            </a:r>
            <a:r>
              <a:rPr lang="en-GB" baseline="0" dirty="0" smtClean="0"/>
              <a:t> based on data produced by MACHC.  Of all the UKOTs, AIS density is highest around the BVI (see next slide).  Hence when we received some funding, focussed our efforts to demonstrate the  concept in that area.</a:t>
            </a:r>
            <a:endParaRPr lang="en-GB" dirty="0"/>
          </a:p>
        </p:txBody>
      </p:sp>
      <p:sp>
        <p:nvSpPr>
          <p:cNvPr id="4" name="Slide Number Placeholder 3"/>
          <p:cNvSpPr>
            <a:spLocks noGrp="1"/>
          </p:cNvSpPr>
          <p:nvPr>
            <p:ph type="sldNum" sz="quarter" idx="10"/>
          </p:nvPr>
        </p:nvSpPr>
        <p:spPr/>
        <p:txBody>
          <a:bodyPr/>
          <a:lstStyle/>
          <a:p>
            <a:pPr>
              <a:defRPr/>
            </a:pPr>
            <a:fld id="{492C3900-C0A9-4425-8AF5-AF31D1A62ED8}" type="slidenum">
              <a:rPr lang="en-GB" smtClean="0"/>
              <a:pPr>
                <a:defRPr/>
              </a:pPr>
              <a:t>6</a:t>
            </a:fld>
            <a:endParaRPr lang="en-GB"/>
          </a:p>
        </p:txBody>
      </p:sp>
    </p:spTree>
    <p:extLst>
      <p:ext uri="{BB962C8B-B14F-4D97-AF65-F5344CB8AC3E}">
        <p14:creationId xmlns:p14="http://schemas.microsoft.com/office/powerpoint/2010/main" val="1620100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first step</a:t>
            </a:r>
            <a:r>
              <a:rPr lang="en-GB" baseline="0" dirty="0" smtClean="0"/>
              <a:t> in the process was to work together with the large number of stakeholders, to identify an area that was of interest to all of them to demonstrate the concept.  Stakeholders involved staff from National Parks Trust (project partners), Conservation and Fisheries Departments, Ministry of Natural Resources and Labour, Shipping Registry, Ports Authority, Department for Disaster Management and the Land Survey Department.</a:t>
            </a:r>
          </a:p>
          <a:p>
            <a:r>
              <a:rPr lang="en-GB" baseline="0" dirty="0" smtClean="0"/>
              <a:t>In the end these 3 priority areas were chosen.  Area 1 because it covers the Rhone Marine Park to the south, an unexplored 40m channel in the middle of the area, and the approach to a yacht hurricane shelter area in the north.  Area 2 was very much a fisheries interest, and area 3 is the approach to Road Harbour, the only port for shipping in and out of the BVI, and bringing thousands of cruise tourists a day to the BVI.</a:t>
            </a:r>
            <a:endParaRPr lang="en-GB" dirty="0"/>
          </a:p>
        </p:txBody>
      </p:sp>
      <p:sp>
        <p:nvSpPr>
          <p:cNvPr id="4" name="Slide Number Placeholder 3"/>
          <p:cNvSpPr>
            <a:spLocks noGrp="1"/>
          </p:cNvSpPr>
          <p:nvPr>
            <p:ph type="sldNum" sz="quarter" idx="10"/>
          </p:nvPr>
        </p:nvSpPr>
        <p:spPr/>
        <p:txBody>
          <a:bodyPr/>
          <a:lstStyle/>
          <a:p>
            <a:pPr>
              <a:defRPr/>
            </a:pPr>
            <a:fld id="{492C3900-C0A9-4425-8AF5-AF31D1A62ED8}" type="slidenum">
              <a:rPr lang="en-GB" smtClean="0"/>
              <a:pPr>
                <a:defRPr/>
              </a:pPr>
              <a:t>8</a:t>
            </a:fld>
            <a:endParaRPr lang="en-GB"/>
          </a:p>
        </p:txBody>
      </p:sp>
    </p:spTree>
    <p:extLst>
      <p:ext uri="{BB962C8B-B14F-4D97-AF65-F5344CB8AC3E}">
        <p14:creationId xmlns:p14="http://schemas.microsoft.com/office/powerpoint/2010/main" val="615549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survey was undertaken in July-August 2014, over 25 days and covered 36km2.  We used a local vessel, using equipment</a:t>
            </a:r>
            <a:r>
              <a:rPr lang="en-GB" baseline="0" dirty="0" smtClean="0"/>
              <a:t> shipped from the UK.</a:t>
            </a:r>
          </a:p>
          <a:p>
            <a:r>
              <a:rPr lang="en-GB" baseline="0" dirty="0" smtClean="0"/>
              <a:t>Apart from tropical storm Bertha coming through, the survey went without problems,</a:t>
            </a:r>
            <a:endParaRPr lang="en-GB" dirty="0"/>
          </a:p>
        </p:txBody>
      </p:sp>
      <p:sp>
        <p:nvSpPr>
          <p:cNvPr id="4" name="Slide Number Placeholder 3"/>
          <p:cNvSpPr>
            <a:spLocks noGrp="1"/>
          </p:cNvSpPr>
          <p:nvPr>
            <p:ph type="sldNum" sz="quarter" idx="10"/>
          </p:nvPr>
        </p:nvSpPr>
        <p:spPr/>
        <p:txBody>
          <a:bodyPr/>
          <a:lstStyle/>
          <a:p>
            <a:pPr>
              <a:defRPr/>
            </a:pPr>
            <a:fld id="{17F6E8C9-E85B-4941-9861-1F964C42518D}" type="slidenum">
              <a:rPr lang="en-GB" smtClean="0"/>
              <a:pPr>
                <a:defRPr/>
              </a:pPr>
              <a:t>9</a:t>
            </a:fld>
            <a:endParaRPr lang="en-GB"/>
          </a:p>
        </p:txBody>
      </p:sp>
    </p:spTree>
    <p:extLst>
      <p:ext uri="{BB962C8B-B14F-4D97-AF65-F5344CB8AC3E}">
        <p14:creationId xmlns:p14="http://schemas.microsoft.com/office/powerpoint/2010/main" val="31327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a:t>
            </a:r>
            <a:r>
              <a:rPr lang="en-GB" baseline="0" dirty="0" smtClean="0"/>
              <a:t> of the challenges to make a survey multi-use, is making sure backscatter data are of good quality.  Often people think that if you collect good bathymetry data, you get good backscatter data..  Unfortunately not…</a:t>
            </a:r>
          </a:p>
          <a:p>
            <a:r>
              <a:rPr lang="en-GB" baseline="0" dirty="0" smtClean="0"/>
              <a:t>The bathymetry requirements are very well defined in terms of needing to meet IHO criteria or country specific specifications.  A few backscatter specific specifications have surfaced in recent years, but not always compatible with efficient bathymetry surveying (for example, some suggestions have been made only to use data between 20 and 40 degrees off nadir, requiring significant increase in line density, massive reducing survey efficiency from bathy point of view).</a:t>
            </a:r>
          </a:p>
          <a:p>
            <a:r>
              <a:rPr lang="en-GB" baseline="0" dirty="0" smtClean="0"/>
              <a:t>So the challenge is the find the compromise that delivers both good bathymetry and good backscatter data.  It is a compromise, hence it isn’t excellent bathymetry and excellent backscatter.</a:t>
            </a:r>
          </a:p>
          <a:p>
            <a:r>
              <a:rPr lang="en-GB" baseline="0" dirty="0" smtClean="0"/>
              <a:t>So what is the compromise.</a:t>
            </a:r>
          </a:p>
          <a:p>
            <a:pPr marL="228600" indent="-228600">
              <a:buAutoNum type="arabicPeriod"/>
            </a:pPr>
            <a:r>
              <a:rPr lang="en-GB" baseline="0" dirty="0" smtClean="0"/>
              <a:t>Spending some time prior to the start of the survey having a quick transit across the entire survey area to get some data from the range of substrate types and water depths, to find sonar settings that return good data in all areas.  This means for example that the power is strong enough to return a signal from soft muddy bottoms, but not so strong that the backscatter data becomes oversaturated in areas with hard substrates.</a:t>
            </a:r>
          </a:p>
          <a:p>
            <a:pPr marL="228600" indent="-228600">
              <a:buAutoNum type="arabicPeriod"/>
            </a:pPr>
            <a:r>
              <a:rPr lang="en-GB" baseline="0" dirty="0" smtClean="0"/>
              <a:t>Tweaking settings during a bathymetry can maximise survey coverage.  But unfortunately changes in gain, pulse length, </a:t>
            </a:r>
            <a:r>
              <a:rPr lang="en-GB" baseline="0" dirty="0" err="1" smtClean="0"/>
              <a:t>etc</a:t>
            </a:r>
            <a:r>
              <a:rPr lang="en-GB" baseline="0" dirty="0" smtClean="0"/>
              <a:t> will affect backscatter data.  Some of this can be compensated for afterwards, but the more we can avoid during the survey, the less can go wrong during processing.</a:t>
            </a:r>
          </a:p>
          <a:p>
            <a:pPr marL="228600" indent="-228600">
              <a:buAutoNum type="arabicPeriod"/>
            </a:pPr>
            <a:r>
              <a:rPr lang="en-GB" baseline="0" dirty="0" smtClean="0"/>
              <a:t>Because of the above, running lines were closer than usual, as we also wanted to minimise infills, as these often create local variations and wiggly lines which can be slightly annoying when processing backscatter data.</a:t>
            </a:r>
          </a:p>
          <a:p>
            <a:pPr marL="228600" indent="-228600">
              <a:buAutoNum type="arabicPeriod"/>
            </a:pPr>
            <a:r>
              <a:rPr lang="en-GB" baseline="0" dirty="0" smtClean="0"/>
              <a:t>A you need a surveyor who understands that there is more than bathymetry.</a:t>
            </a:r>
          </a:p>
          <a:p>
            <a:pPr marL="228600" indent="-228600">
              <a:buAutoNum type="arabicPeriod"/>
            </a:pPr>
            <a:endParaRPr lang="en-GB" baseline="0" dirty="0" smtClean="0"/>
          </a:p>
          <a:p>
            <a:pPr marL="0" indent="0">
              <a:buNone/>
            </a:pPr>
            <a:r>
              <a:rPr lang="en-GB" baseline="0" dirty="0" smtClean="0"/>
              <a:t>So overall, it is about spending a marginal amount of extra time, to make the survey fit for multi-purpose use.  And of course, this marginal increase (say 5% extra time) is nothing compared to having to repeat the whole survey.</a:t>
            </a:r>
            <a:endParaRPr lang="en-GB" dirty="0"/>
          </a:p>
        </p:txBody>
      </p:sp>
      <p:sp>
        <p:nvSpPr>
          <p:cNvPr id="4" name="Slide Number Placeholder 3"/>
          <p:cNvSpPr>
            <a:spLocks noGrp="1"/>
          </p:cNvSpPr>
          <p:nvPr>
            <p:ph type="sldNum" sz="quarter" idx="10"/>
          </p:nvPr>
        </p:nvSpPr>
        <p:spPr/>
        <p:txBody>
          <a:bodyPr/>
          <a:lstStyle/>
          <a:p>
            <a:pPr>
              <a:defRPr/>
            </a:pPr>
            <a:fld id="{492C3900-C0A9-4425-8AF5-AF31D1A62ED8}" type="slidenum">
              <a:rPr lang="en-GB" smtClean="0"/>
              <a:pPr>
                <a:defRPr/>
              </a:pPr>
              <a:t>10</a:t>
            </a:fld>
            <a:endParaRPr lang="en-GB"/>
          </a:p>
        </p:txBody>
      </p:sp>
    </p:spTree>
    <p:extLst>
      <p:ext uri="{BB962C8B-B14F-4D97-AF65-F5344CB8AC3E}">
        <p14:creationId xmlns:p14="http://schemas.microsoft.com/office/powerpoint/2010/main" val="4198391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pic>
        <p:nvPicPr>
          <p:cNvPr id="5" name="Picture 8"/>
          <p:cNvPicPr>
            <a:picLocks noChangeAspect="1" noChangeArrowheads="1"/>
          </p:cNvPicPr>
          <p:nvPr userDrawn="1"/>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705600" y="6051550"/>
            <a:ext cx="2286000" cy="660400"/>
          </a:xfrm>
          <a:prstGeom prst="rect">
            <a:avLst/>
          </a:prstGeom>
          <a:noFill/>
          <a:ln w="9525">
            <a:noFill/>
            <a:miter lim="800000"/>
            <a:headEnd/>
            <a:tailEnd/>
          </a:ln>
        </p:spPr>
      </p:pic>
      <p:sp>
        <p:nvSpPr>
          <p:cNvPr id="6147" name="Rectangle 3"/>
          <p:cNvSpPr>
            <a:spLocks noGrp="1" noChangeArrowheads="1"/>
          </p:cNvSpPr>
          <p:nvPr>
            <p:ph type="ctrTitle"/>
          </p:nvPr>
        </p:nvSpPr>
        <p:spPr>
          <a:xfrm>
            <a:off x="685800" y="2130425"/>
            <a:ext cx="7772400" cy="1470025"/>
          </a:xfrm>
        </p:spPr>
        <p:txBody>
          <a:bodyPr/>
          <a:lstStyle>
            <a:lvl1pPr>
              <a:defRPr/>
            </a:lvl1pPr>
          </a:lstStyle>
          <a:p>
            <a:r>
              <a:rPr lang="en-GB"/>
              <a:t>Click to edit Master title style</a:t>
            </a:r>
          </a:p>
        </p:txBody>
      </p:sp>
      <p:sp>
        <p:nvSpPr>
          <p:cNvPr id="6148"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GB"/>
              <a:t>Click to edit Master subtitle style</a:t>
            </a:r>
          </a:p>
        </p:txBody>
      </p:sp>
      <p:sp>
        <p:nvSpPr>
          <p:cNvPr id="6" name="Rectangle 5"/>
          <p:cNvSpPr>
            <a:spLocks noGrp="1" noChangeArrowheads="1"/>
          </p:cNvSpPr>
          <p:nvPr>
            <p:ph type="dt" sz="half" idx="10"/>
          </p:nvPr>
        </p:nvSpPr>
        <p:spPr/>
        <p:txBody>
          <a:bodyPr/>
          <a:lstStyle>
            <a:lvl1pPr>
              <a:defRPr/>
            </a:lvl1pPr>
          </a:lstStyle>
          <a:p>
            <a:pPr>
              <a:defRPr/>
            </a:pPr>
            <a:endParaRPr lang="en-GB"/>
          </a:p>
        </p:txBody>
      </p:sp>
      <p:sp>
        <p:nvSpPr>
          <p:cNvPr id="7" name="Rectangle 6"/>
          <p:cNvSpPr>
            <a:spLocks noGrp="1" noChangeArrowheads="1"/>
          </p:cNvSpPr>
          <p:nvPr>
            <p:ph type="ftr" sz="quarter" idx="11"/>
          </p:nvPr>
        </p:nvSpPr>
        <p:spPr>
          <a:xfrm>
            <a:off x="2667000" y="6248400"/>
            <a:ext cx="2514600" cy="476250"/>
          </a:xfrm>
        </p:spPr>
        <p:txBody>
          <a:bodyPr/>
          <a:lstStyle>
            <a:lvl1pPr>
              <a:defRPr/>
            </a:lvl1pPr>
          </a:lstStyle>
          <a:p>
            <a:pPr>
              <a:defRPr/>
            </a:pPr>
            <a:endParaRPr lang="en-GB"/>
          </a:p>
        </p:txBody>
      </p:sp>
      <p:sp>
        <p:nvSpPr>
          <p:cNvPr id="8" name="Rectangle 7"/>
          <p:cNvSpPr>
            <a:spLocks noGrp="1" noChangeArrowheads="1"/>
          </p:cNvSpPr>
          <p:nvPr>
            <p:ph type="sldNum" sz="quarter" idx="12"/>
          </p:nvPr>
        </p:nvSpPr>
        <p:spPr>
          <a:xfrm>
            <a:off x="5257800" y="6248400"/>
            <a:ext cx="1371600" cy="476250"/>
          </a:xfrm>
        </p:spPr>
        <p:txBody>
          <a:bodyPr/>
          <a:lstStyle>
            <a:lvl1pPr>
              <a:defRPr/>
            </a:lvl1pPr>
          </a:lstStyle>
          <a:p>
            <a:pPr>
              <a:defRPr/>
            </a:pPr>
            <a:fld id="{23FDB045-5537-4C91-AF48-DB5618029749}"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6AA8031-A109-4850-B5F0-7FC2CCA38E76}"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EB04256-E42E-4C9C-8EA7-3F2D122BC0C1}"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235791E-CCD0-4308-AB95-4820A239FF0B}"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2B3EA53-2AEF-4777-BDF7-0923B9AFD365}"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8FA356C-E2B4-464C-9CC5-21377777602D}"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72300889-B703-463B-AD67-D69075FFCD82}"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305791B-AAA7-4974-9D5E-1D1473A6C6AC}"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966EC47-C9E1-4F0A-8897-D44F1CA9F817}"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6CC9A84-8482-4DDD-A397-45F0578B7D4F}"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73A31A2-C421-4B76-ADB3-44762F70CE8B}"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1295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A66F6F5-9313-4159-9A65-4B3CEA76BDB4}" type="slidenum">
              <a:rPr lang="en-GB"/>
              <a:pPr>
                <a:defRPr/>
              </a:pPr>
              <a:t>‹#›</a:t>
            </a:fld>
            <a:endParaRPr lang="en-GB"/>
          </a:p>
        </p:txBody>
      </p:sp>
      <p:pic>
        <p:nvPicPr>
          <p:cNvPr id="1032" name="Picture 13"/>
          <p:cNvPicPr>
            <a:picLocks noChangeAspect="1" noChangeArrowheads="1"/>
          </p:cNvPicPr>
          <p:nvPr userDrawn="1"/>
        </p:nvPicPr>
        <p:blipFill>
          <a:blip r:embed="rId15" cstate="screen">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077200" y="6324600"/>
            <a:ext cx="838200" cy="381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tiff"/><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flipV="1">
            <a:off x="0" y="5257444"/>
            <a:ext cx="9144000" cy="1600555"/>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5257445"/>
          </a:xfrm>
          <a:prstGeom prst="rect">
            <a:avLst/>
          </a:prstGeom>
        </p:spPr>
      </p:pic>
      <p:sp>
        <p:nvSpPr>
          <p:cNvPr id="2050" name="Rectangle 2"/>
          <p:cNvSpPr>
            <a:spLocks noGrp="1" noChangeArrowheads="1"/>
          </p:cNvSpPr>
          <p:nvPr>
            <p:ph type="ctrTitle"/>
          </p:nvPr>
        </p:nvSpPr>
        <p:spPr>
          <a:xfrm>
            <a:off x="685800" y="381000"/>
            <a:ext cx="8458200" cy="4953000"/>
          </a:xfrm>
          <a:effectLst>
            <a:outerShdw blurRad="50800" dist="50800" dir="5400000" algn="ctr" rotWithShape="0">
              <a:schemeClr val="bg1"/>
            </a:outerShdw>
          </a:effectLst>
        </p:spPr>
        <p:txBody>
          <a:bodyPr/>
          <a:lstStyle/>
          <a:p>
            <a:r>
              <a:rPr lang="en-GB" sz="4000" b="1" dirty="0">
                <a:latin typeface="Arial Black" pitchFamily="34" charset="0"/>
              </a:rPr>
              <a:t>Challenges and opportunities surveying the UK’s remote Overseas Territories</a:t>
            </a:r>
            <a:r>
              <a:rPr lang="en-GB" sz="4000" dirty="0" smtClean="0">
                <a:effectLst>
                  <a:outerShdw blurRad="38100" dist="38100" dir="2700000" algn="tl">
                    <a:srgbClr val="000000">
                      <a:alpha val="43137"/>
                    </a:srgbClr>
                  </a:outerShdw>
                </a:effectLst>
                <a:latin typeface="Arial Black" pitchFamily="34" charset="0"/>
              </a:rPr>
              <a:t/>
            </a:r>
            <a:br>
              <a:rPr lang="en-GB" sz="4000" dirty="0" smtClean="0">
                <a:effectLst>
                  <a:outerShdw blurRad="38100" dist="38100" dir="2700000" algn="tl">
                    <a:srgbClr val="000000">
                      <a:alpha val="43137"/>
                    </a:srgbClr>
                  </a:outerShdw>
                </a:effectLst>
                <a:latin typeface="Arial Black" pitchFamily="34" charset="0"/>
              </a:rPr>
            </a:br>
            <a:r>
              <a:rPr lang="en-GB" sz="4000" b="1" dirty="0" smtClean="0">
                <a:solidFill>
                  <a:schemeClr val="tx1"/>
                </a:solidFill>
                <a:effectLst>
                  <a:outerShdw blurRad="38100" dist="38100" dir="2700000" algn="tl">
                    <a:srgbClr val="C0C0C0"/>
                  </a:outerShdw>
                </a:effectLst>
              </a:rPr>
              <a:t/>
            </a:r>
            <a:br>
              <a:rPr lang="en-GB" sz="4000" b="1" dirty="0" smtClean="0">
                <a:solidFill>
                  <a:schemeClr val="tx1"/>
                </a:solidFill>
                <a:effectLst>
                  <a:outerShdw blurRad="38100" dist="38100" dir="2700000" algn="tl">
                    <a:srgbClr val="C0C0C0"/>
                  </a:outerShdw>
                </a:effectLst>
              </a:rPr>
            </a:br>
            <a:r>
              <a:rPr lang="en-GB" sz="3200" b="1" dirty="0" smtClean="0">
                <a:solidFill>
                  <a:schemeClr val="tx1"/>
                </a:solidFill>
                <a:effectLst>
                  <a:outerShdw blurRad="38100" dist="38100" dir="2700000" algn="tl">
                    <a:srgbClr val="C0C0C0"/>
                  </a:outerShdw>
                </a:effectLst>
              </a:rPr>
              <a:t>MACHC – December 2015</a:t>
            </a:r>
            <a:br>
              <a:rPr lang="en-GB" sz="3200" b="1" dirty="0" smtClean="0">
                <a:solidFill>
                  <a:schemeClr val="tx1"/>
                </a:solidFill>
                <a:effectLst>
                  <a:outerShdw blurRad="38100" dist="38100" dir="2700000" algn="tl">
                    <a:srgbClr val="C0C0C0"/>
                  </a:outerShdw>
                </a:effectLst>
              </a:rPr>
            </a:br>
            <a:r>
              <a:rPr lang="en-GB" sz="3200" b="1" dirty="0" smtClean="0">
                <a:solidFill>
                  <a:schemeClr val="tx1"/>
                </a:solidFill>
                <a:effectLst>
                  <a:outerShdw blurRad="38100" dist="38100" dir="2700000" algn="tl">
                    <a:srgbClr val="C0C0C0"/>
                  </a:outerShdw>
                </a:effectLst>
              </a:rPr>
              <a:t/>
            </a:r>
            <a:br>
              <a:rPr lang="en-GB" sz="3200" b="1" dirty="0" smtClean="0">
                <a:solidFill>
                  <a:schemeClr val="tx1"/>
                </a:solidFill>
                <a:effectLst>
                  <a:outerShdw blurRad="38100" dist="38100" dir="2700000" algn="tl">
                    <a:srgbClr val="C0C0C0"/>
                  </a:outerShdw>
                </a:effectLst>
              </a:rPr>
            </a:br>
            <a:r>
              <a:rPr lang="en-GB" sz="2400" b="1" dirty="0" smtClean="0">
                <a:solidFill>
                  <a:schemeClr val="tx1"/>
                </a:solidFill>
                <a:effectLst>
                  <a:outerShdw blurRad="38100" dist="38100" dir="2700000" algn="tl">
                    <a:srgbClr val="C0C0C0"/>
                  </a:outerShdw>
                </a:effectLst>
              </a:rPr>
              <a:t>Sam Harper - Koen Vanstaen</a:t>
            </a:r>
          </a:p>
        </p:txBody>
      </p:sp>
      <p:sp>
        <p:nvSpPr>
          <p:cNvPr id="2" name="Rectangle 1"/>
          <p:cNvSpPr/>
          <p:nvPr/>
        </p:nvSpPr>
        <p:spPr>
          <a:xfrm>
            <a:off x="0" y="5257445"/>
            <a:ext cx="9144000" cy="1600555"/>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6" cstate="screen">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04800" y="5376482"/>
            <a:ext cx="3018810" cy="1332000"/>
          </a:xfrm>
          <a:prstGeom prst="rect">
            <a:avLst/>
          </a:prstGeom>
        </p:spPr>
      </p:pic>
      <p:pic>
        <p:nvPicPr>
          <p:cNvPr id="7" name="Picture 6"/>
          <p:cNvPicPr>
            <a:picLocks noChangeAspect="1"/>
          </p:cNvPicPr>
          <p:nvPr/>
        </p:nvPicPr>
        <p:blipFill>
          <a:blip r:embed="rId7" cstate="screen">
            <a:biLevel thresh="25000"/>
            <a:extLst>
              <a:ext uri="{28A0092B-C50C-407E-A947-70E740481C1C}">
                <a14:useLocalDpi xmlns:a14="http://schemas.microsoft.com/office/drawing/2010/main" val="0"/>
              </a:ext>
            </a:extLst>
          </a:blip>
          <a:stretch>
            <a:fillRect/>
          </a:stretch>
        </p:blipFill>
        <p:spPr>
          <a:xfrm>
            <a:off x="4343400" y="5391721"/>
            <a:ext cx="4577320" cy="1332000"/>
          </a:xfrm>
          <a:prstGeom prst="rect">
            <a:avLst/>
          </a:prstGeom>
        </p:spPr>
      </p:pic>
    </p:spTree>
    <p:extLst>
      <p:ext uri="{BB962C8B-B14F-4D97-AF65-F5344CB8AC3E}">
        <p14:creationId xmlns:p14="http://schemas.microsoft.com/office/powerpoint/2010/main" val="2837924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4135437" y="1439270"/>
            <a:ext cx="2895600" cy="990600"/>
          </a:xfrm>
          <a:prstGeom prst="homePlate">
            <a:avLst/>
          </a:prstGeom>
          <a:scene3d>
            <a:camera prst="isometricRightUp"/>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n w="0"/>
                <a:solidFill>
                  <a:schemeClr val="tx1"/>
                </a:solidFill>
                <a:effectLst>
                  <a:outerShdw blurRad="38100" dist="19050" dir="2700000" algn="tl" rotWithShape="0">
                    <a:schemeClr val="dk1">
                      <a:alpha val="40000"/>
                    </a:schemeClr>
                  </a:outerShdw>
                </a:effectLst>
              </a:rPr>
              <a:t>Backscatter</a:t>
            </a:r>
            <a:endParaRPr lang="en-GB" sz="3600" dirty="0">
              <a:ln w="0"/>
              <a:solidFill>
                <a:schemeClr val="tx1"/>
              </a:solidFill>
              <a:effectLst>
                <a:outerShdw blurRad="38100" dist="19050" dir="2700000" algn="tl" rotWithShape="0">
                  <a:schemeClr val="dk1">
                    <a:alpha val="40000"/>
                  </a:schemeClr>
                </a:outerShdw>
              </a:effectLst>
            </a:endParaRPr>
          </a:p>
        </p:txBody>
      </p:sp>
      <p:sp>
        <p:nvSpPr>
          <p:cNvPr id="11" name="Pentagon 10"/>
          <p:cNvSpPr/>
          <p:nvPr/>
        </p:nvSpPr>
        <p:spPr>
          <a:xfrm flipH="1">
            <a:off x="1981200" y="533401"/>
            <a:ext cx="2895600" cy="990600"/>
          </a:xfrm>
          <a:prstGeom prst="homePlate">
            <a:avLst/>
          </a:prstGeom>
          <a:scene3d>
            <a:camera prst="isometricLeftDown"/>
            <a:lightRig rig="threePt" dir="t"/>
          </a:scene3d>
          <a:sp3d extrusionH="63500">
            <a:bevelT w="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n w="0"/>
                <a:solidFill>
                  <a:schemeClr val="tx1"/>
                </a:solidFill>
                <a:effectLst>
                  <a:outerShdw blurRad="38100" dist="19050" dir="2700000" algn="tl" rotWithShape="0">
                    <a:schemeClr val="dk1">
                      <a:alpha val="40000"/>
                    </a:schemeClr>
                  </a:outerShdw>
                </a:effectLst>
              </a:rPr>
              <a:t>Bathymetry</a:t>
            </a:r>
            <a:endParaRPr lang="en-GB" sz="3600" dirty="0">
              <a:ln w="0"/>
              <a:solidFill>
                <a:schemeClr val="tx1"/>
              </a:solidFill>
              <a:effectLst>
                <a:outerShdw blurRad="38100" dist="19050" dir="2700000" algn="tl" rotWithShape="0">
                  <a:schemeClr val="dk1">
                    <a:alpha val="40000"/>
                  </a:schemeClr>
                </a:outerShdw>
              </a:effectLst>
            </a:endParaRPr>
          </a:p>
        </p:txBody>
      </p:sp>
      <p:sp>
        <p:nvSpPr>
          <p:cNvPr id="12" name="Pentagon 11"/>
          <p:cNvSpPr/>
          <p:nvPr/>
        </p:nvSpPr>
        <p:spPr>
          <a:xfrm flipH="1">
            <a:off x="1661160" y="3429480"/>
            <a:ext cx="3886200" cy="1259681"/>
          </a:xfrm>
          <a:prstGeom prst="homePlate">
            <a:avLst/>
          </a:prstGeom>
          <a:scene3d>
            <a:camera prst="isometricOffAxis2Right"/>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n w="0"/>
                <a:solidFill>
                  <a:schemeClr val="tx1"/>
                </a:solidFill>
                <a:effectLst>
                  <a:outerShdw blurRad="38100" dist="19050" dir="2700000" algn="tl" rotWithShape="0">
                    <a:schemeClr val="dk1">
                      <a:alpha val="40000"/>
                    </a:schemeClr>
                  </a:outerShdw>
                </a:effectLst>
              </a:rPr>
              <a:t>Bathymetry &amp; Backscatter</a:t>
            </a:r>
            <a:endParaRPr lang="en-GB" sz="360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4419600" y="1096051"/>
            <a:ext cx="152400" cy="4847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037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grpSp>
        <p:nvGrpSpPr>
          <p:cNvPr id="7" name="Group 6"/>
          <p:cNvGrpSpPr/>
          <p:nvPr/>
        </p:nvGrpSpPr>
        <p:grpSpPr>
          <a:xfrm>
            <a:off x="0" y="1"/>
            <a:ext cx="9144000" cy="6858000"/>
            <a:chOff x="2708158" y="1355725"/>
            <a:chExt cx="6435842" cy="5502275"/>
          </a:xfrm>
        </p:grpSpPr>
        <p:grpSp>
          <p:nvGrpSpPr>
            <p:cNvPr id="4" name="Group 3"/>
            <p:cNvGrpSpPr/>
            <p:nvPr/>
          </p:nvGrpSpPr>
          <p:grpSpPr>
            <a:xfrm>
              <a:off x="2708158" y="1355725"/>
              <a:ext cx="6435842" cy="5502275"/>
              <a:chOff x="2708158" y="1355725"/>
              <a:chExt cx="6435842" cy="5502275"/>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1355725"/>
                <a:ext cx="5399087"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08158" y="2438400"/>
                <a:ext cx="2321042" cy="192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p:cNvSpPr txBox="1"/>
            <p:nvPr/>
          </p:nvSpPr>
          <p:spPr>
            <a:xfrm>
              <a:off x="6172200" y="4495800"/>
              <a:ext cx="527709" cy="830997"/>
            </a:xfrm>
            <a:prstGeom prst="rect">
              <a:avLst/>
            </a:prstGeom>
            <a:noFill/>
          </p:spPr>
          <p:txBody>
            <a:bodyPr wrap="none" rtlCol="0">
              <a:spAutoFit/>
            </a:bodyPr>
            <a:lstStyle/>
            <a:p>
              <a:r>
                <a:rPr lang="en-GB" sz="4800" b="1" dirty="0" smtClean="0">
                  <a:solidFill>
                    <a:srgbClr val="FF0000"/>
                  </a:solidFill>
                </a:rPr>
                <a:t>1</a:t>
              </a:r>
              <a:endParaRPr lang="en-GB" sz="4800" b="1" dirty="0">
                <a:solidFill>
                  <a:srgbClr val="FF0000"/>
                </a:solidFill>
              </a:endParaRPr>
            </a:p>
          </p:txBody>
        </p:sp>
        <p:sp>
          <p:nvSpPr>
            <p:cNvPr id="6" name="Rectangle 5"/>
            <p:cNvSpPr/>
            <p:nvPr/>
          </p:nvSpPr>
          <p:spPr>
            <a:xfrm>
              <a:off x="6699909" y="2083226"/>
              <a:ext cx="527709" cy="830997"/>
            </a:xfrm>
            <a:prstGeom prst="rect">
              <a:avLst/>
            </a:prstGeom>
          </p:spPr>
          <p:txBody>
            <a:bodyPr wrap="none">
              <a:spAutoFit/>
            </a:bodyPr>
            <a:lstStyle/>
            <a:p>
              <a:r>
                <a:rPr lang="en-GB" sz="4800" b="1" dirty="0" smtClean="0">
                  <a:solidFill>
                    <a:srgbClr val="FF0000"/>
                  </a:solidFill>
                </a:rPr>
                <a:t>2</a:t>
              </a:r>
              <a:endParaRPr lang="en-GB" sz="4800" b="1" dirty="0">
                <a:solidFill>
                  <a:srgbClr val="FF0000"/>
                </a:solidFill>
              </a:endParaRPr>
            </a:p>
          </p:txBody>
        </p:sp>
        <p:sp>
          <p:nvSpPr>
            <p:cNvPr id="9" name="TextBox 8"/>
            <p:cNvSpPr txBox="1"/>
            <p:nvPr/>
          </p:nvSpPr>
          <p:spPr>
            <a:xfrm>
              <a:off x="3356210" y="2819400"/>
              <a:ext cx="527709" cy="830997"/>
            </a:xfrm>
            <a:prstGeom prst="rect">
              <a:avLst/>
            </a:prstGeom>
            <a:noFill/>
          </p:spPr>
          <p:txBody>
            <a:bodyPr wrap="none" rtlCol="0">
              <a:spAutoFit/>
            </a:bodyPr>
            <a:lstStyle/>
            <a:p>
              <a:r>
                <a:rPr lang="en-GB" sz="4800" b="1" dirty="0" smtClean="0">
                  <a:solidFill>
                    <a:srgbClr val="FF0000"/>
                  </a:solidFill>
                </a:rPr>
                <a:t>3</a:t>
              </a:r>
              <a:endParaRPr lang="en-GB" sz="4800" b="1" dirty="0">
                <a:solidFill>
                  <a:srgbClr val="FF0000"/>
                </a:solidFill>
              </a:endParaRPr>
            </a:p>
          </p:txBody>
        </p:sp>
      </p:grpSp>
      <p:sp>
        <p:nvSpPr>
          <p:cNvPr id="3" name="Content Placeholder 2"/>
          <p:cNvSpPr>
            <a:spLocks noGrp="1"/>
          </p:cNvSpPr>
          <p:nvPr>
            <p:ph idx="1"/>
          </p:nvPr>
        </p:nvSpPr>
        <p:spPr/>
        <p:txBody>
          <a:bodyPr/>
          <a:lstStyle/>
          <a:p>
            <a:endParaRPr lang="en-GB" dirty="0"/>
          </a:p>
        </p:txBody>
      </p:sp>
      <p:pic>
        <p:nvPicPr>
          <p:cNvPr id="15" name="Content Placeholder 3"/>
          <p:cNvPicPr>
            <a:picLocks noChangeAspect="1"/>
          </p:cNvPicPr>
          <p:nvPr/>
        </p:nvPicPr>
        <p:blipFill>
          <a:blip r:embed="rId5" cstate="screen">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457200" y="609600"/>
            <a:ext cx="7207238" cy="5796000"/>
          </a:xfrm>
          <a:prstGeom prst="rect">
            <a:avLst/>
          </a:prstGeom>
          <a:noFill/>
          <a:ln w="9525">
            <a:noFill/>
            <a:miter lim="800000"/>
            <a:headEnd/>
            <a:tailEnd/>
          </a:ln>
        </p:spPr>
      </p:pic>
    </p:spTree>
    <p:extLst>
      <p:ext uri="{BB962C8B-B14F-4D97-AF65-F5344CB8AC3E}">
        <p14:creationId xmlns:p14="http://schemas.microsoft.com/office/powerpoint/2010/main" val="18429185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grpSp>
        <p:nvGrpSpPr>
          <p:cNvPr id="7" name="Group 6"/>
          <p:cNvGrpSpPr/>
          <p:nvPr/>
        </p:nvGrpSpPr>
        <p:grpSpPr>
          <a:xfrm>
            <a:off x="0" y="1"/>
            <a:ext cx="9144000" cy="6858000"/>
            <a:chOff x="2708158" y="1355725"/>
            <a:chExt cx="6435842" cy="5502275"/>
          </a:xfrm>
        </p:grpSpPr>
        <p:grpSp>
          <p:nvGrpSpPr>
            <p:cNvPr id="4" name="Group 3"/>
            <p:cNvGrpSpPr/>
            <p:nvPr/>
          </p:nvGrpSpPr>
          <p:grpSpPr>
            <a:xfrm>
              <a:off x="2708158" y="1355725"/>
              <a:ext cx="6435842" cy="5502275"/>
              <a:chOff x="2708158" y="1355725"/>
              <a:chExt cx="6435842" cy="5502275"/>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1355725"/>
                <a:ext cx="5399087"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08158" y="2438400"/>
                <a:ext cx="2321042" cy="192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p:cNvSpPr txBox="1"/>
            <p:nvPr/>
          </p:nvSpPr>
          <p:spPr>
            <a:xfrm>
              <a:off x="6172200" y="4495800"/>
              <a:ext cx="527709" cy="830997"/>
            </a:xfrm>
            <a:prstGeom prst="rect">
              <a:avLst/>
            </a:prstGeom>
            <a:noFill/>
          </p:spPr>
          <p:txBody>
            <a:bodyPr wrap="none" rtlCol="0">
              <a:spAutoFit/>
            </a:bodyPr>
            <a:lstStyle/>
            <a:p>
              <a:r>
                <a:rPr lang="en-GB" sz="4800" b="1" dirty="0" smtClean="0">
                  <a:solidFill>
                    <a:srgbClr val="FF0000"/>
                  </a:solidFill>
                </a:rPr>
                <a:t>1</a:t>
              </a:r>
              <a:endParaRPr lang="en-GB" sz="4800" b="1" dirty="0">
                <a:solidFill>
                  <a:srgbClr val="FF0000"/>
                </a:solidFill>
              </a:endParaRPr>
            </a:p>
          </p:txBody>
        </p:sp>
        <p:sp>
          <p:nvSpPr>
            <p:cNvPr id="6" name="Rectangle 5"/>
            <p:cNvSpPr/>
            <p:nvPr/>
          </p:nvSpPr>
          <p:spPr>
            <a:xfrm>
              <a:off x="6699909" y="2083226"/>
              <a:ext cx="527709" cy="830997"/>
            </a:xfrm>
            <a:prstGeom prst="rect">
              <a:avLst/>
            </a:prstGeom>
          </p:spPr>
          <p:txBody>
            <a:bodyPr wrap="none">
              <a:spAutoFit/>
            </a:bodyPr>
            <a:lstStyle/>
            <a:p>
              <a:r>
                <a:rPr lang="en-GB" sz="4800" b="1" dirty="0" smtClean="0">
                  <a:solidFill>
                    <a:srgbClr val="FF0000"/>
                  </a:solidFill>
                </a:rPr>
                <a:t>2</a:t>
              </a:r>
              <a:endParaRPr lang="en-GB" sz="4800" b="1" dirty="0">
                <a:solidFill>
                  <a:srgbClr val="FF0000"/>
                </a:solidFill>
              </a:endParaRPr>
            </a:p>
          </p:txBody>
        </p:sp>
        <p:sp>
          <p:nvSpPr>
            <p:cNvPr id="9" name="TextBox 8"/>
            <p:cNvSpPr txBox="1"/>
            <p:nvPr/>
          </p:nvSpPr>
          <p:spPr>
            <a:xfrm>
              <a:off x="3356210" y="2819400"/>
              <a:ext cx="527709" cy="830997"/>
            </a:xfrm>
            <a:prstGeom prst="rect">
              <a:avLst/>
            </a:prstGeom>
            <a:noFill/>
          </p:spPr>
          <p:txBody>
            <a:bodyPr wrap="none" rtlCol="0">
              <a:spAutoFit/>
            </a:bodyPr>
            <a:lstStyle/>
            <a:p>
              <a:r>
                <a:rPr lang="en-GB" sz="4800" b="1" dirty="0" smtClean="0">
                  <a:solidFill>
                    <a:srgbClr val="FF0000"/>
                  </a:solidFill>
                </a:rPr>
                <a:t>3</a:t>
              </a:r>
              <a:endParaRPr lang="en-GB" sz="4800" b="1" dirty="0">
                <a:solidFill>
                  <a:srgbClr val="FF0000"/>
                </a:solidFill>
              </a:endParaRPr>
            </a:p>
          </p:txBody>
        </p:sp>
      </p:grpSp>
      <p:pic>
        <p:nvPicPr>
          <p:cNvPr id="8" name="Content Placeholder 7"/>
          <p:cNvPicPr>
            <a:picLocks noGrp="1" noChangeAspect="1"/>
          </p:cNvPicPr>
          <p:nvPr>
            <p:ph idx="1"/>
          </p:nvPr>
        </p:nvPicPr>
        <p:blipFill>
          <a:blip r:embed="rId5" cstate="screen">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57200" y="604800"/>
            <a:ext cx="7194679" cy="5796000"/>
          </a:xfrm>
        </p:spPr>
      </p:pic>
    </p:spTree>
    <p:extLst>
      <p:ext uri="{BB962C8B-B14F-4D97-AF65-F5344CB8AC3E}">
        <p14:creationId xmlns:p14="http://schemas.microsoft.com/office/powerpoint/2010/main" val="3620673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0" y="0"/>
            <a:ext cx="9158310" cy="6858000"/>
          </a:xfrm>
        </p:spPr>
      </p:pic>
      <p:pic>
        <p:nvPicPr>
          <p:cNvPr id="4" name="Picture 3"/>
          <p:cNvPicPr>
            <a:picLocks/>
          </p:cNvPicPr>
          <p:nvPr/>
        </p:nvPicPr>
        <p:blipFill>
          <a:blip r:embed="rId4" cstate="screen">
            <a:extLst>
              <a:ext uri="{28A0092B-C50C-407E-A947-70E740481C1C}">
                <a14:useLocalDpi xmlns:a14="http://schemas.microsoft.com/office/drawing/2010/main" val="0"/>
              </a:ext>
            </a:extLst>
          </a:blip>
          <a:stretch>
            <a:fillRect/>
          </a:stretch>
        </p:blipFill>
        <p:spPr>
          <a:xfrm>
            <a:off x="6426000" y="1342800"/>
            <a:ext cx="2664000" cy="1951200"/>
          </a:xfrm>
          <a:prstGeom prst="rect">
            <a:avLst/>
          </a:prstGeom>
        </p:spPr>
      </p:pic>
    </p:spTree>
    <p:extLst>
      <p:ext uri="{BB962C8B-B14F-4D97-AF65-F5344CB8AC3E}">
        <p14:creationId xmlns:p14="http://schemas.microsoft.com/office/powerpoint/2010/main" val="7595704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7200000" cy="481983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048001" y="2879530"/>
            <a:ext cx="6096000" cy="403149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00300"/>
            <a:ext cx="5457825" cy="4457700"/>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457825" y="0"/>
            <a:ext cx="3686175" cy="3159576"/>
          </a:xfrm>
          <a:prstGeom prst="rect">
            <a:avLst/>
          </a:prstGeom>
        </p:spPr>
      </p:pic>
      <p:sp>
        <p:nvSpPr>
          <p:cNvPr id="8" name="Freeform 7"/>
          <p:cNvSpPr/>
          <p:nvPr/>
        </p:nvSpPr>
        <p:spPr>
          <a:xfrm>
            <a:off x="6327058" y="1128252"/>
            <a:ext cx="1578077" cy="1371600"/>
          </a:xfrm>
          <a:custGeom>
            <a:avLst/>
            <a:gdLst>
              <a:gd name="connsiteX0" fmla="*/ 66368 w 1578077"/>
              <a:gd name="connsiteY0" fmla="*/ 479322 h 1371600"/>
              <a:gd name="connsiteX1" fmla="*/ 545690 w 1578077"/>
              <a:gd name="connsiteY1" fmla="*/ 685800 h 1371600"/>
              <a:gd name="connsiteX2" fmla="*/ 840658 w 1578077"/>
              <a:gd name="connsiteY2" fmla="*/ 1371600 h 1371600"/>
              <a:gd name="connsiteX3" fmla="*/ 1415845 w 1578077"/>
              <a:gd name="connsiteY3" fmla="*/ 1290483 h 1371600"/>
              <a:gd name="connsiteX4" fmla="*/ 1364226 w 1578077"/>
              <a:gd name="connsiteY4" fmla="*/ 427703 h 1371600"/>
              <a:gd name="connsiteX5" fmla="*/ 1578077 w 1578077"/>
              <a:gd name="connsiteY5" fmla="*/ 228600 h 1371600"/>
              <a:gd name="connsiteX6" fmla="*/ 1555955 w 1578077"/>
              <a:gd name="connsiteY6" fmla="*/ 95864 h 1371600"/>
              <a:gd name="connsiteX7" fmla="*/ 1364226 w 1578077"/>
              <a:gd name="connsiteY7" fmla="*/ 14748 h 1371600"/>
              <a:gd name="connsiteX8" fmla="*/ 1157748 w 1578077"/>
              <a:gd name="connsiteY8" fmla="*/ 0 h 1371600"/>
              <a:gd name="connsiteX9" fmla="*/ 980768 w 1578077"/>
              <a:gd name="connsiteY9" fmla="*/ 162232 h 1371600"/>
              <a:gd name="connsiteX10" fmla="*/ 833284 w 1578077"/>
              <a:gd name="connsiteY10" fmla="*/ 339213 h 1371600"/>
              <a:gd name="connsiteX11" fmla="*/ 634181 w 1578077"/>
              <a:gd name="connsiteY11" fmla="*/ 471948 h 1371600"/>
              <a:gd name="connsiteX12" fmla="*/ 412955 w 1578077"/>
              <a:gd name="connsiteY12" fmla="*/ 494071 h 1371600"/>
              <a:gd name="connsiteX13" fmla="*/ 243348 w 1578077"/>
              <a:gd name="connsiteY13" fmla="*/ 383458 h 1371600"/>
              <a:gd name="connsiteX14" fmla="*/ 88490 w 1578077"/>
              <a:gd name="connsiteY14" fmla="*/ 243348 h 1371600"/>
              <a:gd name="connsiteX15" fmla="*/ 0 w 1578077"/>
              <a:gd name="connsiteY15" fmla="*/ 376083 h 1371600"/>
              <a:gd name="connsiteX16" fmla="*/ 66368 w 1578077"/>
              <a:gd name="connsiteY16" fmla="*/ 479322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8077" h="1371600">
                <a:moveTo>
                  <a:pt x="66368" y="479322"/>
                </a:moveTo>
                <a:lnTo>
                  <a:pt x="545690" y="685800"/>
                </a:lnTo>
                <a:lnTo>
                  <a:pt x="840658" y="1371600"/>
                </a:lnTo>
                <a:lnTo>
                  <a:pt x="1415845" y="1290483"/>
                </a:lnTo>
                <a:lnTo>
                  <a:pt x="1364226" y="427703"/>
                </a:lnTo>
                <a:lnTo>
                  <a:pt x="1578077" y="228600"/>
                </a:lnTo>
                <a:lnTo>
                  <a:pt x="1555955" y="95864"/>
                </a:lnTo>
                <a:lnTo>
                  <a:pt x="1364226" y="14748"/>
                </a:lnTo>
                <a:lnTo>
                  <a:pt x="1157748" y="0"/>
                </a:lnTo>
                <a:lnTo>
                  <a:pt x="980768" y="162232"/>
                </a:lnTo>
                <a:lnTo>
                  <a:pt x="833284" y="339213"/>
                </a:lnTo>
                <a:lnTo>
                  <a:pt x="634181" y="471948"/>
                </a:lnTo>
                <a:lnTo>
                  <a:pt x="412955" y="494071"/>
                </a:lnTo>
                <a:lnTo>
                  <a:pt x="243348" y="383458"/>
                </a:lnTo>
                <a:lnTo>
                  <a:pt x="88490" y="243348"/>
                </a:lnTo>
                <a:lnTo>
                  <a:pt x="0" y="376083"/>
                </a:lnTo>
                <a:lnTo>
                  <a:pt x="66368" y="479322"/>
                </a:lnTo>
                <a:close/>
              </a:path>
            </a:pathLst>
          </a:cu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6545826" y="1142999"/>
            <a:ext cx="1356851" cy="989906"/>
          </a:xfrm>
          <a:custGeom>
            <a:avLst/>
            <a:gdLst>
              <a:gd name="connsiteX0" fmla="*/ 66368 w 1578077"/>
              <a:gd name="connsiteY0" fmla="*/ 479322 h 1371600"/>
              <a:gd name="connsiteX1" fmla="*/ 545690 w 1578077"/>
              <a:gd name="connsiteY1" fmla="*/ 685800 h 1371600"/>
              <a:gd name="connsiteX2" fmla="*/ 840658 w 1578077"/>
              <a:gd name="connsiteY2" fmla="*/ 1371600 h 1371600"/>
              <a:gd name="connsiteX3" fmla="*/ 1415845 w 1578077"/>
              <a:gd name="connsiteY3" fmla="*/ 1290483 h 1371600"/>
              <a:gd name="connsiteX4" fmla="*/ 1364226 w 1578077"/>
              <a:gd name="connsiteY4" fmla="*/ 427703 h 1371600"/>
              <a:gd name="connsiteX5" fmla="*/ 1578077 w 1578077"/>
              <a:gd name="connsiteY5" fmla="*/ 228600 h 1371600"/>
              <a:gd name="connsiteX6" fmla="*/ 1555955 w 1578077"/>
              <a:gd name="connsiteY6" fmla="*/ 95864 h 1371600"/>
              <a:gd name="connsiteX7" fmla="*/ 1364226 w 1578077"/>
              <a:gd name="connsiteY7" fmla="*/ 14748 h 1371600"/>
              <a:gd name="connsiteX8" fmla="*/ 1157748 w 1578077"/>
              <a:gd name="connsiteY8" fmla="*/ 0 h 1371600"/>
              <a:gd name="connsiteX9" fmla="*/ 980768 w 1578077"/>
              <a:gd name="connsiteY9" fmla="*/ 162232 h 1371600"/>
              <a:gd name="connsiteX10" fmla="*/ 833284 w 1578077"/>
              <a:gd name="connsiteY10" fmla="*/ 339213 h 1371600"/>
              <a:gd name="connsiteX11" fmla="*/ 634181 w 1578077"/>
              <a:gd name="connsiteY11" fmla="*/ 471948 h 1371600"/>
              <a:gd name="connsiteX12" fmla="*/ 412955 w 1578077"/>
              <a:gd name="connsiteY12" fmla="*/ 494071 h 1371600"/>
              <a:gd name="connsiteX13" fmla="*/ 243348 w 1578077"/>
              <a:gd name="connsiteY13" fmla="*/ 383458 h 1371600"/>
              <a:gd name="connsiteX14" fmla="*/ 88490 w 1578077"/>
              <a:gd name="connsiteY14" fmla="*/ 243348 h 1371600"/>
              <a:gd name="connsiteX15" fmla="*/ 0 w 1578077"/>
              <a:gd name="connsiteY15" fmla="*/ 376083 h 1371600"/>
              <a:gd name="connsiteX16" fmla="*/ 66368 w 1578077"/>
              <a:gd name="connsiteY16" fmla="*/ 479322 h 1371600"/>
              <a:gd name="connsiteX0" fmla="*/ 66368 w 1578077"/>
              <a:gd name="connsiteY0" fmla="*/ 479322 h 1290483"/>
              <a:gd name="connsiteX1" fmla="*/ 545690 w 1578077"/>
              <a:gd name="connsiteY1" fmla="*/ 685800 h 1290483"/>
              <a:gd name="connsiteX2" fmla="*/ 678426 w 1578077"/>
              <a:gd name="connsiteY2" fmla="*/ 995516 h 1290483"/>
              <a:gd name="connsiteX3" fmla="*/ 1415845 w 1578077"/>
              <a:gd name="connsiteY3" fmla="*/ 1290483 h 1290483"/>
              <a:gd name="connsiteX4" fmla="*/ 1364226 w 1578077"/>
              <a:gd name="connsiteY4" fmla="*/ 427703 h 1290483"/>
              <a:gd name="connsiteX5" fmla="*/ 1578077 w 1578077"/>
              <a:gd name="connsiteY5" fmla="*/ 228600 h 1290483"/>
              <a:gd name="connsiteX6" fmla="*/ 1555955 w 1578077"/>
              <a:gd name="connsiteY6" fmla="*/ 95864 h 1290483"/>
              <a:gd name="connsiteX7" fmla="*/ 1364226 w 1578077"/>
              <a:gd name="connsiteY7" fmla="*/ 14748 h 1290483"/>
              <a:gd name="connsiteX8" fmla="*/ 1157748 w 1578077"/>
              <a:gd name="connsiteY8" fmla="*/ 0 h 1290483"/>
              <a:gd name="connsiteX9" fmla="*/ 980768 w 1578077"/>
              <a:gd name="connsiteY9" fmla="*/ 162232 h 1290483"/>
              <a:gd name="connsiteX10" fmla="*/ 833284 w 1578077"/>
              <a:gd name="connsiteY10" fmla="*/ 339213 h 1290483"/>
              <a:gd name="connsiteX11" fmla="*/ 634181 w 1578077"/>
              <a:gd name="connsiteY11" fmla="*/ 471948 h 1290483"/>
              <a:gd name="connsiteX12" fmla="*/ 412955 w 1578077"/>
              <a:gd name="connsiteY12" fmla="*/ 494071 h 1290483"/>
              <a:gd name="connsiteX13" fmla="*/ 243348 w 1578077"/>
              <a:gd name="connsiteY13" fmla="*/ 383458 h 1290483"/>
              <a:gd name="connsiteX14" fmla="*/ 88490 w 1578077"/>
              <a:gd name="connsiteY14" fmla="*/ 243348 h 1290483"/>
              <a:gd name="connsiteX15" fmla="*/ 0 w 1578077"/>
              <a:gd name="connsiteY15" fmla="*/ 376083 h 1290483"/>
              <a:gd name="connsiteX16" fmla="*/ 66368 w 1578077"/>
              <a:gd name="connsiteY16" fmla="*/ 479322 h 1290483"/>
              <a:gd name="connsiteX0" fmla="*/ 66368 w 1578077"/>
              <a:gd name="connsiteY0" fmla="*/ 479322 h 995516"/>
              <a:gd name="connsiteX1" fmla="*/ 545690 w 1578077"/>
              <a:gd name="connsiteY1" fmla="*/ 685800 h 995516"/>
              <a:gd name="connsiteX2" fmla="*/ 678426 w 1578077"/>
              <a:gd name="connsiteY2" fmla="*/ 995516 h 995516"/>
              <a:gd name="connsiteX3" fmla="*/ 1386348 w 1578077"/>
              <a:gd name="connsiteY3" fmla="*/ 700547 h 995516"/>
              <a:gd name="connsiteX4" fmla="*/ 1364226 w 1578077"/>
              <a:gd name="connsiteY4" fmla="*/ 427703 h 995516"/>
              <a:gd name="connsiteX5" fmla="*/ 1578077 w 1578077"/>
              <a:gd name="connsiteY5" fmla="*/ 228600 h 995516"/>
              <a:gd name="connsiteX6" fmla="*/ 1555955 w 1578077"/>
              <a:gd name="connsiteY6" fmla="*/ 95864 h 995516"/>
              <a:gd name="connsiteX7" fmla="*/ 1364226 w 1578077"/>
              <a:gd name="connsiteY7" fmla="*/ 14748 h 995516"/>
              <a:gd name="connsiteX8" fmla="*/ 1157748 w 1578077"/>
              <a:gd name="connsiteY8" fmla="*/ 0 h 995516"/>
              <a:gd name="connsiteX9" fmla="*/ 980768 w 1578077"/>
              <a:gd name="connsiteY9" fmla="*/ 162232 h 995516"/>
              <a:gd name="connsiteX10" fmla="*/ 833284 w 1578077"/>
              <a:gd name="connsiteY10" fmla="*/ 339213 h 995516"/>
              <a:gd name="connsiteX11" fmla="*/ 634181 w 1578077"/>
              <a:gd name="connsiteY11" fmla="*/ 471948 h 995516"/>
              <a:gd name="connsiteX12" fmla="*/ 412955 w 1578077"/>
              <a:gd name="connsiteY12" fmla="*/ 494071 h 995516"/>
              <a:gd name="connsiteX13" fmla="*/ 243348 w 1578077"/>
              <a:gd name="connsiteY13" fmla="*/ 383458 h 995516"/>
              <a:gd name="connsiteX14" fmla="*/ 88490 w 1578077"/>
              <a:gd name="connsiteY14" fmla="*/ 243348 h 995516"/>
              <a:gd name="connsiteX15" fmla="*/ 0 w 1578077"/>
              <a:gd name="connsiteY15" fmla="*/ 376083 h 995516"/>
              <a:gd name="connsiteX16" fmla="*/ 66368 w 1578077"/>
              <a:gd name="connsiteY16" fmla="*/ 479322 h 995516"/>
              <a:gd name="connsiteX0" fmla="*/ 0 w 1511709"/>
              <a:gd name="connsiteY0" fmla="*/ 479322 h 995516"/>
              <a:gd name="connsiteX1" fmla="*/ 479322 w 1511709"/>
              <a:gd name="connsiteY1" fmla="*/ 685800 h 995516"/>
              <a:gd name="connsiteX2" fmla="*/ 612058 w 1511709"/>
              <a:gd name="connsiteY2" fmla="*/ 995516 h 995516"/>
              <a:gd name="connsiteX3" fmla="*/ 1319980 w 1511709"/>
              <a:gd name="connsiteY3" fmla="*/ 700547 h 995516"/>
              <a:gd name="connsiteX4" fmla="*/ 1297858 w 1511709"/>
              <a:gd name="connsiteY4" fmla="*/ 427703 h 995516"/>
              <a:gd name="connsiteX5" fmla="*/ 1511709 w 1511709"/>
              <a:gd name="connsiteY5" fmla="*/ 228600 h 995516"/>
              <a:gd name="connsiteX6" fmla="*/ 1489587 w 1511709"/>
              <a:gd name="connsiteY6" fmla="*/ 95864 h 995516"/>
              <a:gd name="connsiteX7" fmla="*/ 1297858 w 1511709"/>
              <a:gd name="connsiteY7" fmla="*/ 14748 h 995516"/>
              <a:gd name="connsiteX8" fmla="*/ 1091380 w 1511709"/>
              <a:gd name="connsiteY8" fmla="*/ 0 h 995516"/>
              <a:gd name="connsiteX9" fmla="*/ 914400 w 1511709"/>
              <a:gd name="connsiteY9" fmla="*/ 162232 h 995516"/>
              <a:gd name="connsiteX10" fmla="*/ 766916 w 1511709"/>
              <a:gd name="connsiteY10" fmla="*/ 339213 h 995516"/>
              <a:gd name="connsiteX11" fmla="*/ 567813 w 1511709"/>
              <a:gd name="connsiteY11" fmla="*/ 471948 h 995516"/>
              <a:gd name="connsiteX12" fmla="*/ 346587 w 1511709"/>
              <a:gd name="connsiteY12" fmla="*/ 494071 h 995516"/>
              <a:gd name="connsiteX13" fmla="*/ 176980 w 1511709"/>
              <a:gd name="connsiteY13" fmla="*/ 383458 h 995516"/>
              <a:gd name="connsiteX14" fmla="*/ 22122 w 1511709"/>
              <a:gd name="connsiteY14" fmla="*/ 243348 h 995516"/>
              <a:gd name="connsiteX15" fmla="*/ 0 w 1511709"/>
              <a:gd name="connsiteY15" fmla="*/ 479322 h 995516"/>
              <a:gd name="connsiteX0" fmla="*/ 0 w 1511709"/>
              <a:gd name="connsiteY0" fmla="*/ 479322 h 995516"/>
              <a:gd name="connsiteX1" fmla="*/ 479322 w 1511709"/>
              <a:gd name="connsiteY1" fmla="*/ 685800 h 995516"/>
              <a:gd name="connsiteX2" fmla="*/ 612058 w 1511709"/>
              <a:gd name="connsiteY2" fmla="*/ 995516 h 995516"/>
              <a:gd name="connsiteX3" fmla="*/ 1319980 w 1511709"/>
              <a:gd name="connsiteY3" fmla="*/ 700547 h 995516"/>
              <a:gd name="connsiteX4" fmla="*/ 1297858 w 1511709"/>
              <a:gd name="connsiteY4" fmla="*/ 427703 h 995516"/>
              <a:gd name="connsiteX5" fmla="*/ 1511709 w 1511709"/>
              <a:gd name="connsiteY5" fmla="*/ 228600 h 995516"/>
              <a:gd name="connsiteX6" fmla="*/ 1489587 w 1511709"/>
              <a:gd name="connsiteY6" fmla="*/ 95864 h 995516"/>
              <a:gd name="connsiteX7" fmla="*/ 1297858 w 1511709"/>
              <a:gd name="connsiteY7" fmla="*/ 14748 h 995516"/>
              <a:gd name="connsiteX8" fmla="*/ 1091380 w 1511709"/>
              <a:gd name="connsiteY8" fmla="*/ 0 h 995516"/>
              <a:gd name="connsiteX9" fmla="*/ 914400 w 1511709"/>
              <a:gd name="connsiteY9" fmla="*/ 162232 h 995516"/>
              <a:gd name="connsiteX10" fmla="*/ 766916 w 1511709"/>
              <a:gd name="connsiteY10" fmla="*/ 339213 h 995516"/>
              <a:gd name="connsiteX11" fmla="*/ 567813 w 1511709"/>
              <a:gd name="connsiteY11" fmla="*/ 471948 h 995516"/>
              <a:gd name="connsiteX12" fmla="*/ 346587 w 1511709"/>
              <a:gd name="connsiteY12" fmla="*/ 494071 h 995516"/>
              <a:gd name="connsiteX13" fmla="*/ 176980 w 1511709"/>
              <a:gd name="connsiteY13" fmla="*/ 383458 h 995516"/>
              <a:gd name="connsiteX14" fmla="*/ 0 w 1511709"/>
              <a:gd name="connsiteY14" fmla="*/ 479322 h 995516"/>
              <a:gd name="connsiteX0" fmla="*/ 0 w 1356851"/>
              <a:gd name="connsiteY0" fmla="*/ 545689 h 995516"/>
              <a:gd name="connsiteX1" fmla="*/ 324464 w 1356851"/>
              <a:gd name="connsiteY1" fmla="*/ 685800 h 995516"/>
              <a:gd name="connsiteX2" fmla="*/ 457200 w 1356851"/>
              <a:gd name="connsiteY2" fmla="*/ 995516 h 995516"/>
              <a:gd name="connsiteX3" fmla="*/ 1165122 w 1356851"/>
              <a:gd name="connsiteY3" fmla="*/ 700547 h 995516"/>
              <a:gd name="connsiteX4" fmla="*/ 1143000 w 1356851"/>
              <a:gd name="connsiteY4" fmla="*/ 427703 h 995516"/>
              <a:gd name="connsiteX5" fmla="*/ 1356851 w 1356851"/>
              <a:gd name="connsiteY5" fmla="*/ 228600 h 995516"/>
              <a:gd name="connsiteX6" fmla="*/ 1334729 w 1356851"/>
              <a:gd name="connsiteY6" fmla="*/ 95864 h 995516"/>
              <a:gd name="connsiteX7" fmla="*/ 1143000 w 1356851"/>
              <a:gd name="connsiteY7" fmla="*/ 14748 h 995516"/>
              <a:gd name="connsiteX8" fmla="*/ 936522 w 1356851"/>
              <a:gd name="connsiteY8" fmla="*/ 0 h 995516"/>
              <a:gd name="connsiteX9" fmla="*/ 759542 w 1356851"/>
              <a:gd name="connsiteY9" fmla="*/ 162232 h 995516"/>
              <a:gd name="connsiteX10" fmla="*/ 612058 w 1356851"/>
              <a:gd name="connsiteY10" fmla="*/ 339213 h 995516"/>
              <a:gd name="connsiteX11" fmla="*/ 412955 w 1356851"/>
              <a:gd name="connsiteY11" fmla="*/ 471948 h 995516"/>
              <a:gd name="connsiteX12" fmla="*/ 191729 w 1356851"/>
              <a:gd name="connsiteY12" fmla="*/ 494071 h 995516"/>
              <a:gd name="connsiteX13" fmla="*/ 22122 w 1356851"/>
              <a:gd name="connsiteY13" fmla="*/ 383458 h 995516"/>
              <a:gd name="connsiteX14" fmla="*/ 0 w 1356851"/>
              <a:gd name="connsiteY14" fmla="*/ 545689 h 995516"/>
              <a:gd name="connsiteX0" fmla="*/ 0 w 1356851"/>
              <a:gd name="connsiteY0" fmla="*/ 545689 h 995516"/>
              <a:gd name="connsiteX1" fmla="*/ 324464 w 1356851"/>
              <a:gd name="connsiteY1" fmla="*/ 685800 h 995516"/>
              <a:gd name="connsiteX2" fmla="*/ 457200 w 1356851"/>
              <a:gd name="connsiteY2" fmla="*/ 995516 h 995516"/>
              <a:gd name="connsiteX3" fmla="*/ 1165122 w 1356851"/>
              <a:gd name="connsiteY3" fmla="*/ 700547 h 995516"/>
              <a:gd name="connsiteX4" fmla="*/ 1143000 w 1356851"/>
              <a:gd name="connsiteY4" fmla="*/ 427703 h 995516"/>
              <a:gd name="connsiteX5" fmla="*/ 1356851 w 1356851"/>
              <a:gd name="connsiteY5" fmla="*/ 228600 h 995516"/>
              <a:gd name="connsiteX6" fmla="*/ 1334729 w 1356851"/>
              <a:gd name="connsiteY6" fmla="*/ 95864 h 995516"/>
              <a:gd name="connsiteX7" fmla="*/ 1143000 w 1356851"/>
              <a:gd name="connsiteY7" fmla="*/ 14748 h 995516"/>
              <a:gd name="connsiteX8" fmla="*/ 936522 w 1356851"/>
              <a:gd name="connsiteY8" fmla="*/ 0 h 995516"/>
              <a:gd name="connsiteX9" fmla="*/ 759542 w 1356851"/>
              <a:gd name="connsiteY9" fmla="*/ 162232 h 995516"/>
              <a:gd name="connsiteX10" fmla="*/ 612058 w 1356851"/>
              <a:gd name="connsiteY10" fmla="*/ 339213 h 995516"/>
              <a:gd name="connsiteX11" fmla="*/ 412955 w 1356851"/>
              <a:gd name="connsiteY11" fmla="*/ 471948 h 995516"/>
              <a:gd name="connsiteX12" fmla="*/ 191729 w 1356851"/>
              <a:gd name="connsiteY12" fmla="*/ 494071 h 995516"/>
              <a:gd name="connsiteX13" fmla="*/ 66367 w 1356851"/>
              <a:gd name="connsiteY13" fmla="*/ 398207 h 995516"/>
              <a:gd name="connsiteX14" fmla="*/ 0 w 1356851"/>
              <a:gd name="connsiteY14" fmla="*/ 545689 h 995516"/>
              <a:gd name="connsiteX0" fmla="*/ 0 w 1356851"/>
              <a:gd name="connsiteY0" fmla="*/ 545689 h 995516"/>
              <a:gd name="connsiteX1" fmla="*/ 330074 w 1356851"/>
              <a:gd name="connsiteY1" fmla="*/ 674581 h 995516"/>
              <a:gd name="connsiteX2" fmla="*/ 457200 w 1356851"/>
              <a:gd name="connsiteY2" fmla="*/ 995516 h 995516"/>
              <a:gd name="connsiteX3" fmla="*/ 1165122 w 1356851"/>
              <a:gd name="connsiteY3" fmla="*/ 700547 h 995516"/>
              <a:gd name="connsiteX4" fmla="*/ 1143000 w 1356851"/>
              <a:gd name="connsiteY4" fmla="*/ 427703 h 995516"/>
              <a:gd name="connsiteX5" fmla="*/ 1356851 w 1356851"/>
              <a:gd name="connsiteY5" fmla="*/ 228600 h 995516"/>
              <a:gd name="connsiteX6" fmla="*/ 1334729 w 1356851"/>
              <a:gd name="connsiteY6" fmla="*/ 95864 h 995516"/>
              <a:gd name="connsiteX7" fmla="*/ 1143000 w 1356851"/>
              <a:gd name="connsiteY7" fmla="*/ 14748 h 995516"/>
              <a:gd name="connsiteX8" fmla="*/ 936522 w 1356851"/>
              <a:gd name="connsiteY8" fmla="*/ 0 h 995516"/>
              <a:gd name="connsiteX9" fmla="*/ 759542 w 1356851"/>
              <a:gd name="connsiteY9" fmla="*/ 162232 h 995516"/>
              <a:gd name="connsiteX10" fmla="*/ 612058 w 1356851"/>
              <a:gd name="connsiteY10" fmla="*/ 339213 h 995516"/>
              <a:gd name="connsiteX11" fmla="*/ 412955 w 1356851"/>
              <a:gd name="connsiteY11" fmla="*/ 471948 h 995516"/>
              <a:gd name="connsiteX12" fmla="*/ 191729 w 1356851"/>
              <a:gd name="connsiteY12" fmla="*/ 494071 h 995516"/>
              <a:gd name="connsiteX13" fmla="*/ 66367 w 1356851"/>
              <a:gd name="connsiteY13" fmla="*/ 398207 h 995516"/>
              <a:gd name="connsiteX14" fmla="*/ 0 w 1356851"/>
              <a:gd name="connsiteY14" fmla="*/ 545689 h 995516"/>
              <a:gd name="connsiteX0" fmla="*/ 0 w 1356851"/>
              <a:gd name="connsiteY0" fmla="*/ 534469 h 995516"/>
              <a:gd name="connsiteX1" fmla="*/ 330074 w 1356851"/>
              <a:gd name="connsiteY1" fmla="*/ 674581 h 995516"/>
              <a:gd name="connsiteX2" fmla="*/ 457200 w 1356851"/>
              <a:gd name="connsiteY2" fmla="*/ 995516 h 995516"/>
              <a:gd name="connsiteX3" fmla="*/ 1165122 w 1356851"/>
              <a:gd name="connsiteY3" fmla="*/ 700547 h 995516"/>
              <a:gd name="connsiteX4" fmla="*/ 1143000 w 1356851"/>
              <a:gd name="connsiteY4" fmla="*/ 427703 h 995516"/>
              <a:gd name="connsiteX5" fmla="*/ 1356851 w 1356851"/>
              <a:gd name="connsiteY5" fmla="*/ 228600 h 995516"/>
              <a:gd name="connsiteX6" fmla="*/ 1334729 w 1356851"/>
              <a:gd name="connsiteY6" fmla="*/ 95864 h 995516"/>
              <a:gd name="connsiteX7" fmla="*/ 1143000 w 1356851"/>
              <a:gd name="connsiteY7" fmla="*/ 14748 h 995516"/>
              <a:gd name="connsiteX8" fmla="*/ 936522 w 1356851"/>
              <a:gd name="connsiteY8" fmla="*/ 0 h 995516"/>
              <a:gd name="connsiteX9" fmla="*/ 759542 w 1356851"/>
              <a:gd name="connsiteY9" fmla="*/ 162232 h 995516"/>
              <a:gd name="connsiteX10" fmla="*/ 612058 w 1356851"/>
              <a:gd name="connsiteY10" fmla="*/ 339213 h 995516"/>
              <a:gd name="connsiteX11" fmla="*/ 412955 w 1356851"/>
              <a:gd name="connsiteY11" fmla="*/ 471948 h 995516"/>
              <a:gd name="connsiteX12" fmla="*/ 191729 w 1356851"/>
              <a:gd name="connsiteY12" fmla="*/ 494071 h 995516"/>
              <a:gd name="connsiteX13" fmla="*/ 66367 w 1356851"/>
              <a:gd name="connsiteY13" fmla="*/ 398207 h 995516"/>
              <a:gd name="connsiteX14" fmla="*/ 0 w 1356851"/>
              <a:gd name="connsiteY14" fmla="*/ 534469 h 995516"/>
              <a:gd name="connsiteX0" fmla="*/ 0 w 1356851"/>
              <a:gd name="connsiteY0" fmla="*/ 534469 h 989906"/>
              <a:gd name="connsiteX1" fmla="*/ 330074 w 1356851"/>
              <a:gd name="connsiteY1" fmla="*/ 674581 h 989906"/>
              <a:gd name="connsiteX2" fmla="*/ 474030 w 1356851"/>
              <a:gd name="connsiteY2" fmla="*/ 989906 h 989906"/>
              <a:gd name="connsiteX3" fmla="*/ 1165122 w 1356851"/>
              <a:gd name="connsiteY3" fmla="*/ 700547 h 989906"/>
              <a:gd name="connsiteX4" fmla="*/ 1143000 w 1356851"/>
              <a:gd name="connsiteY4" fmla="*/ 427703 h 989906"/>
              <a:gd name="connsiteX5" fmla="*/ 1356851 w 1356851"/>
              <a:gd name="connsiteY5" fmla="*/ 228600 h 989906"/>
              <a:gd name="connsiteX6" fmla="*/ 1334729 w 1356851"/>
              <a:gd name="connsiteY6" fmla="*/ 95864 h 989906"/>
              <a:gd name="connsiteX7" fmla="*/ 1143000 w 1356851"/>
              <a:gd name="connsiteY7" fmla="*/ 14748 h 989906"/>
              <a:gd name="connsiteX8" fmla="*/ 936522 w 1356851"/>
              <a:gd name="connsiteY8" fmla="*/ 0 h 989906"/>
              <a:gd name="connsiteX9" fmla="*/ 759542 w 1356851"/>
              <a:gd name="connsiteY9" fmla="*/ 162232 h 989906"/>
              <a:gd name="connsiteX10" fmla="*/ 612058 w 1356851"/>
              <a:gd name="connsiteY10" fmla="*/ 339213 h 989906"/>
              <a:gd name="connsiteX11" fmla="*/ 412955 w 1356851"/>
              <a:gd name="connsiteY11" fmla="*/ 471948 h 989906"/>
              <a:gd name="connsiteX12" fmla="*/ 191729 w 1356851"/>
              <a:gd name="connsiteY12" fmla="*/ 494071 h 989906"/>
              <a:gd name="connsiteX13" fmla="*/ 66367 w 1356851"/>
              <a:gd name="connsiteY13" fmla="*/ 398207 h 989906"/>
              <a:gd name="connsiteX14" fmla="*/ 0 w 1356851"/>
              <a:gd name="connsiteY14" fmla="*/ 534469 h 98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6851" h="989906">
                <a:moveTo>
                  <a:pt x="0" y="534469"/>
                </a:moveTo>
                <a:lnTo>
                  <a:pt x="330074" y="674581"/>
                </a:lnTo>
                <a:lnTo>
                  <a:pt x="474030" y="989906"/>
                </a:lnTo>
                <a:lnTo>
                  <a:pt x="1165122" y="700547"/>
                </a:lnTo>
                <a:lnTo>
                  <a:pt x="1143000" y="427703"/>
                </a:lnTo>
                <a:lnTo>
                  <a:pt x="1356851" y="228600"/>
                </a:lnTo>
                <a:lnTo>
                  <a:pt x="1334729" y="95864"/>
                </a:lnTo>
                <a:lnTo>
                  <a:pt x="1143000" y="14748"/>
                </a:lnTo>
                <a:lnTo>
                  <a:pt x="936522" y="0"/>
                </a:lnTo>
                <a:lnTo>
                  <a:pt x="759542" y="162232"/>
                </a:lnTo>
                <a:lnTo>
                  <a:pt x="612058" y="339213"/>
                </a:lnTo>
                <a:lnTo>
                  <a:pt x="412955" y="471948"/>
                </a:lnTo>
                <a:lnTo>
                  <a:pt x="191729" y="494071"/>
                </a:lnTo>
                <a:lnTo>
                  <a:pt x="66367" y="398207"/>
                </a:lnTo>
                <a:lnTo>
                  <a:pt x="0" y="534469"/>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7612520" y="2249536"/>
            <a:ext cx="129026" cy="173904"/>
          </a:xfrm>
          <a:custGeom>
            <a:avLst/>
            <a:gdLst>
              <a:gd name="connsiteX0" fmla="*/ 106587 w 129026"/>
              <a:gd name="connsiteY0" fmla="*/ 0 h 173904"/>
              <a:gd name="connsiteX1" fmla="*/ 0 w 129026"/>
              <a:gd name="connsiteY1" fmla="*/ 173904 h 173904"/>
              <a:gd name="connsiteX2" fmla="*/ 129026 w 129026"/>
              <a:gd name="connsiteY2" fmla="*/ 162685 h 173904"/>
              <a:gd name="connsiteX3" fmla="*/ 106587 w 129026"/>
              <a:gd name="connsiteY3" fmla="*/ 0 h 173904"/>
            </a:gdLst>
            <a:ahLst/>
            <a:cxnLst>
              <a:cxn ang="0">
                <a:pos x="connsiteX0" y="connsiteY0"/>
              </a:cxn>
              <a:cxn ang="0">
                <a:pos x="connsiteX1" y="connsiteY1"/>
              </a:cxn>
              <a:cxn ang="0">
                <a:pos x="connsiteX2" y="connsiteY2"/>
              </a:cxn>
              <a:cxn ang="0">
                <a:pos x="connsiteX3" y="connsiteY3"/>
              </a:cxn>
            </a:cxnLst>
            <a:rect l="l" t="t" r="r" b="b"/>
            <a:pathLst>
              <a:path w="129026" h="173904">
                <a:moveTo>
                  <a:pt x="106587" y="0"/>
                </a:moveTo>
                <a:lnTo>
                  <a:pt x="0" y="173904"/>
                </a:lnTo>
                <a:lnTo>
                  <a:pt x="129026" y="162685"/>
                </a:lnTo>
                <a:lnTo>
                  <a:pt x="106587"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7118856" y="2367342"/>
            <a:ext cx="168295" cy="117806"/>
          </a:xfrm>
          <a:custGeom>
            <a:avLst/>
            <a:gdLst>
              <a:gd name="connsiteX0" fmla="*/ 0 w 168295"/>
              <a:gd name="connsiteY0" fmla="*/ 0 h 117806"/>
              <a:gd name="connsiteX1" fmla="*/ 168295 w 168295"/>
              <a:gd name="connsiteY1" fmla="*/ 95367 h 117806"/>
              <a:gd name="connsiteX2" fmla="*/ 67318 w 168295"/>
              <a:gd name="connsiteY2" fmla="*/ 117806 h 117806"/>
              <a:gd name="connsiteX3" fmla="*/ 0 w 168295"/>
              <a:gd name="connsiteY3" fmla="*/ 0 h 117806"/>
            </a:gdLst>
            <a:ahLst/>
            <a:cxnLst>
              <a:cxn ang="0">
                <a:pos x="connsiteX0" y="connsiteY0"/>
              </a:cxn>
              <a:cxn ang="0">
                <a:pos x="connsiteX1" y="connsiteY1"/>
              </a:cxn>
              <a:cxn ang="0">
                <a:pos x="connsiteX2" y="connsiteY2"/>
              </a:cxn>
              <a:cxn ang="0">
                <a:pos x="connsiteX3" y="connsiteY3"/>
              </a:cxn>
            </a:cxnLst>
            <a:rect l="l" t="t" r="r" b="b"/>
            <a:pathLst>
              <a:path w="168295" h="117806">
                <a:moveTo>
                  <a:pt x="0" y="0"/>
                </a:moveTo>
                <a:lnTo>
                  <a:pt x="168295" y="95367"/>
                </a:lnTo>
                <a:lnTo>
                  <a:pt x="67318" y="11780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133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childTnLst>
                          </p:cTn>
                        </p:par>
                        <p:par>
                          <p:cTn id="18" fill="hold">
                            <p:stCondLst>
                              <p:cond delay="250"/>
                            </p:stCondLst>
                            <p:childTnLst>
                              <p:par>
                                <p:cTn id="19" presetID="10" presetClass="entr" presetSubtype="0" fill="hold" grpId="0" nodeType="afterEffect">
                                  <p:stCondLst>
                                    <p:cond delay="2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childTnLst>
                          </p:cTn>
                        </p:par>
                        <p:par>
                          <p:cTn id="26" fill="hold">
                            <p:stCondLst>
                              <p:cond delay="275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0627469" cy="6019800"/>
          </a:xfrm>
          <a:prstGeom prst="rect">
            <a:avLst/>
          </a:prstGeom>
        </p:spPr>
      </p:pic>
      <p:pic>
        <p:nvPicPr>
          <p:cNvPr id="6" name="Content Placeholder 5"/>
          <p:cNvPicPr>
            <a:picLocks noGrp="1" noChangeAspect="1"/>
          </p:cNvPicPr>
          <p:nvPr>
            <p:ph idx="1"/>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105400" y="304800"/>
            <a:ext cx="2895600" cy="2819400"/>
          </a:xfr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781800" y="4248150"/>
            <a:ext cx="2362200" cy="1771650"/>
          </a:xfrm>
          <a:prstGeom prst="rect">
            <a:avLst/>
          </a:prstGeom>
        </p:spPr>
      </p:pic>
    </p:spTree>
    <p:extLst>
      <p:ext uri="{BB962C8B-B14F-4D97-AF65-F5344CB8AC3E}">
        <p14:creationId xmlns:p14="http://schemas.microsoft.com/office/powerpoint/2010/main" val="403981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990" y="0"/>
            <a:ext cx="13411007" cy="6019799"/>
          </a:xfrm>
          <a:prstGeom prst="rect">
            <a:avLst/>
          </a:prstGeom>
        </p:spPr>
      </p:pic>
      <p:pic>
        <p:nvPicPr>
          <p:cNvPr id="5" name="Picture 2" descr="http://images.clipartpanda.com/anchor-clipart-anchor-clip-art-free-download.jpg"/>
          <p:cNvPicPr>
            <a:picLocks noChangeAspect="1" noChangeArrowheads="1"/>
          </p:cNvPicPr>
          <p:nvPr/>
        </p:nvPicPr>
        <p:blipFill>
          <a:blip r:embed="rId4" cstate="screen">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6373022" y="4847081"/>
            <a:ext cx="1018378" cy="1149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66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par>
                          <p:cTn id="8" fill="hold">
                            <p:stCondLst>
                              <p:cond delay="7000"/>
                            </p:stCondLst>
                            <p:childTnLst>
                              <p:par>
                                <p:cTn id="9" presetID="35" presetClass="path" presetSubtype="0" accel="50000" decel="50000" fill="hold" nodeType="afterEffect">
                                  <p:stCondLst>
                                    <p:cond delay="500"/>
                                  </p:stCondLst>
                                  <p:childTnLst>
                                    <p:animMotion origin="layout" path="M -0.00972 0.00532 L -0.42222 -0.34607 " pathEditMode="relative" rAng="0" ptsTypes="AA">
                                      <p:cBhvr>
                                        <p:cTn id="10" dur="3000" fill="hold"/>
                                        <p:tgtEl>
                                          <p:spTgt spid="5"/>
                                        </p:tgtEl>
                                        <p:attrNameLst>
                                          <p:attrName>ppt_x</p:attrName>
                                          <p:attrName>ppt_y</p:attrName>
                                        </p:attrNameLst>
                                      </p:cBhvr>
                                      <p:rCtr x="-20625" y="-17569"/>
                                    </p:animMotion>
                                  </p:childTnLst>
                                </p:cTn>
                              </p:par>
                            </p:childTnLst>
                          </p:cTn>
                        </p:par>
                        <p:par>
                          <p:cTn id="11" fill="hold">
                            <p:stCondLst>
                              <p:cond delay="10500"/>
                            </p:stCondLst>
                            <p:childTnLst>
                              <p:par>
                                <p:cTn id="12" presetID="35" presetClass="path" presetSubtype="0" accel="50000" decel="50000" fill="hold" nodeType="afterEffect">
                                  <p:stCondLst>
                                    <p:cond delay="0"/>
                                  </p:stCondLst>
                                  <p:childTnLst>
                                    <p:animMotion origin="layout" path="M -0.42222 -0.34607 L -0.54722 -0.8794 " pathEditMode="relative" rAng="0" ptsTypes="AA">
                                      <p:cBhvr>
                                        <p:cTn id="13" dur="3000" fill="hold"/>
                                        <p:tgtEl>
                                          <p:spTgt spid="5"/>
                                        </p:tgtEl>
                                        <p:attrNameLst>
                                          <p:attrName>ppt_x</p:attrName>
                                          <p:attrName>ppt_y</p:attrName>
                                        </p:attrNameLst>
                                      </p:cBhvr>
                                      <p:rCtr x="-6250" y="-2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dirty="0" smtClean="0"/>
              <a:t>Opportunities</a:t>
            </a:r>
            <a:endParaRPr lang="en-GB" dirty="0"/>
          </a:p>
        </p:txBody>
      </p:sp>
      <p:sp>
        <p:nvSpPr>
          <p:cNvPr id="3" name="Content Placeholder 2"/>
          <p:cNvSpPr>
            <a:spLocks noGrp="1"/>
          </p:cNvSpPr>
          <p:nvPr>
            <p:ph idx="1"/>
          </p:nvPr>
        </p:nvSpPr>
        <p:spPr>
          <a:xfrm>
            <a:off x="457200" y="1066800"/>
            <a:ext cx="8382000" cy="4876800"/>
          </a:xfrm>
        </p:spPr>
        <p:txBody>
          <a:bodyPr/>
          <a:lstStyle/>
          <a:p>
            <a:pPr>
              <a:lnSpc>
                <a:spcPct val="150000"/>
              </a:lnSpc>
            </a:pPr>
            <a:r>
              <a:rPr lang="en-GB" dirty="0" smtClean="0"/>
              <a:t>Hydrographic surveys </a:t>
            </a:r>
            <a:r>
              <a:rPr lang="en-GB" dirty="0" smtClean="0">
                <a:latin typeface="Arial" panose="020B0604020202020204" pitchFamily="34" charset="0"/>
                <a:cs typeface="Arial" panose="020B0604020202020204" pitchFamily="34" charset="0"/>
              </a:rPr>
              <a:t>→</a:t>
            </a:r>
            <a:r>
              <a:rPr lang="en-GB" dirty="0" smtClean="0"/>
              <a:t> Seabed surveys</a:t>
            </a:r>
          </a:p>
          <a:p>
            <a:pPr>
              <a:lnSpc>
                <a:spcPct val="150000"/>
              </a:lnSpc>
            </a:pPr>
            <a:r>
              <a:rPr lang="en-GB" dirty="0" smtClean="0"/>
              <a:t>Single-purpose to multi-purpose</a:t>
            </a:r>
          </a:p>
          <a:p>
            <a:pPr>
              <a:lnSpc>
                <a:spcPct val="150000"/>
              </a:lnSpc>
            </a:pPr>
            <a:r>
              <a:rPr lang="en-GB" dirty="0" smtClean="0"/>
              <a:t>Multiple stakeholder needs</a:t>
            </a:r>
          </a:p>
          <a:p>
            <a:pPr>
              <a:lnSpc>
                <a:spcPct val="150000"/>
              </a:lnSpc>
            </a:pPr>
            <a:endParaRPr lang="en-GB" sz="1200" dirty="0" smtClean="0"/>
          </a:p>
          <a:p>
            <a:pPr>
              <a:lnSpc>
                <a:spcPct val="150000"/>
              </a:lnSpc>
            </a:pPr>
            <a:r>
              <a:rPr lang="en-GB" dirty="0"/>
              <a:t>Economic growth with minimal environmental damage</a:t>
            </a:r>
          </a:p>
          <a:p>
            <a:pPr>
              <a:lnSpc>
                <a:spcPct val="150000"/>
              </a:lnSpc>
            </a:pPr>
            <a:endParaRPr lang="en-GB" sz="1200" dirty="0" smtClean="0"/>
          </a:p>
          <a:p>
            <a:pPr marL="0" indent="0">
              <a:lnSpc>
                <a:spcPct val="150000"/>
              </a:lnSpc>
              <a:buNone/>
            </a:pPr>
            <a:endParaRPr lang="en-GB" sz="1600" dirty="0"/>
          </a:p>
        </p:txBody>
      </p:sp>
    </p:spTree>
    <p:extLst>
      <p:ext uri="{BB962C8B-B14F-4D97-AF65-F5344CB8AC3E}">
        <p14:creationId xmlns:p14="http://schemas.microsoft.com/office/powerpoint/2010/main" val="39819629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Acknowledgements</a:t>
            </a:r>
            <a:endParaRPr lang="en-GB" b="1" dirty="0"/>
          </a:p>
        </p:txBody>
      </p:sp>
      <p:sp>
        <p:nvSpPr>
          <p:cNvPr id="3" name="Content Placeholder 2"/>
          <p:cNvSpPr>
            <a:spLocks noGrp="1"/>
          </p:cNvSpPr>
          <p:nvPr>
            <p:ph idx="1"/>
          </p:nvPr>
        </p:nvSpPr>
        <p:spPr>
          <a:xfrm>
            <a:off x="457200" y="1447801"/>
            <a:ext cx="7386990" cy="4191000"/>
          </a:xfrm>
        </p:spPr>
        <p:txBody>
          <a:bodyPr/>
          <a:lstStyle/>
          <a:p>
            <a:r>
              <a:rPr lang="en-GB" sz="2500" dirty="0" smtClean="0"/>
              <a:t>Darwin Initiative: UK Government scheme to protect biodiversity and the natural environment through locally based projects worldwide or </a:t>
            </a:r>
            <a:r>
              <a:rPr lang="en-GB" sz="2500" i="1" dirty="0" smtClean="0"/>
              <a:t>Overseas Territories</a:t>
            </a:r>
            <a:endParaRPr lang="en-GB" sz="2500" dirty="0" smtClean="0"/>
          </a:p>
          <a:p>
            <a:r>
              <a:rPr lang="en-GB" sz="2500" dirty="0" smtClean="0"/>
              <a:t>DPLUS026: British </a:t>
            </a:r>
            <a:r>
              <a:rPr lang="en-GB" sz="2500" dirty="0"/>
              <a:t>Virgin Islands Marine Protected Areas and Hydrographic Survey Capacity </a:t>
            </a:r>
            <a:r>
              <a:rPr lang="en-GB" sz="2500" dirty="0" smtClean="0"/>
              <a:t>Building</a:t>
            </a:r>
          </a:p>
          <a:p>
            <a:r>
              <a:rPr lang="en-GB" sz="2500" dirty="0" smtClean="0"/>
              <a:t>John Fraser and </a:t>
            </a:r>
            <a:r>
              <a:rPr lang="en-GB" sz="2500" dirty="0" err="1" smtClean="0"/>
              <a:t>Pim</a:t>
            </a:r>
            <a:r>
              <a:rPr lang="en-GB" sz="2500" dirty="0" smtClean="0"/>
              <a:t> </a:t>
            </a:r>
            <a:r>
              <a:rPr lang="en-GB" sz="2500" dirty="0" err="1" smtClean="0"/>
              <a:t>Kuus</a:t>
            </a:r>
            <a:r>
              <a:rPr lang="en-GB" sz="2500" dirty="0" smtClean="0"/>
              <a:t> - Reson UK – T20-P</a:t>
            </a:r>
          </a:p>
          <a:p>
            <a:r>
              <a:rPr lang="en-GB" sz="2500" dirty="0" smtClean="0"/>
              <a:t>QPS, Caris, Triton Imaging</a:t>
            </a:r>
          </a:p>
        </p:txBody>
      </p:sp>
      <p:pic>
        <p:nvPicPr>
          <p:cNvPr id="56322" name="Picture 1" descr="DFID_280_SML_A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9" t="-1783" r="-2939" b="-1079"/>
          <a:stretch/>
        </p:blipFill>
        <p:spPr bwMode="auto">
          <a:xfrm>
            <a:off x="7844190" y="3156378"/>
            <a:ext cx="1296000" cy="914824"/>
          </a:xfrm>
          <a:prstGeom prst="rect">
            <a:avLst/>
          </a:prstGeom>
          <a:solidFill>
            <a:srgbClr val="FFFFFF"/>
          </a:solidFill>
        </p:spPr>
      </p:pic>
      <p:pic>
        <p:nvPicPr>
          <p:cNvPr id="56323" name="irc_mi" descr="new-fco-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
          <a:stretch/>
        </p:blipFill>
        <p:spPr bwMode="auto">
          <a:xfrm>
            <a:off x="7848000" y="2302404"/>
            <a:ext cx="1296000" cy="840649"/>
          </a:xfrm>
          <a:prstGeom prst="rect">
            <a:avLst/>
          </a:prstGeom>
          <a:solidFill>
            <a:srgbClr val="FFFFFF"/>
          </a:solidFill>
        </p:spPr>
      </p:pic>
      <p:pic>
        <p:nvPicPr>
          <p:cNvPr id="56324" name="Picture 4" descr="Defra_CMYK_SML_AW"/>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34" r="-883"/>
          <a:stretch/>
        </p:blipFill>
        <p:spPr bwMode="auto">
          <a:xfrm>
            <a:off x="7848000" y="1626679"/>
            <a:ext cx="1296000" cy="662400"/>
          </a:xfrm>
          <a:prstGeom prst="rect">
            <a:avLst/>
          </a:prstGeom>
          <a:solidFill>
            <a:srgbClr val="FFFFFF"/>
          </a:solidFill>
        </p:spPr>
      </p:pic>
      <p:pic>
        <p:nvPicPr>
          <p:cNvPr id="7" name="Picture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848000" y="0"/>
            <a:ext cx="1296000" cy="1613354"/>
          </a:xfrm>
          <a:prstGeom prst="rect">
            <a:avLst/>
          </a:prstGeom>
          <a:noFill/>
        </p:spPr>
      </p:pic>
      <p:pic>
        <p:nvPicPr>
          <p:cNvPr id="8" name="Picture 3" descr="cefaslogo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3933" t="-34842" r="-8989" b="-38688"/>
          <a:stretch/>
        </p:blipFill>
        <p:spPr bwMode="auto">
          <a:xfrm>
            <a:off x="0" y="5638800"/>
            <a:ext cx="3682583" cy="1219200"/>
          </a:xfrm>
          <a:prstGeom prst="rect">
            <a:avLst/>
          </a:prstGeom>
          <a:solidFill>
            <a:srgbClr val="FFFFFF"/>
          </a:solidFill>
        </p:spPr>
      </p:pic>
      <p:pic>
        <p:nvPicPr>
          <p:cNvPr id="9"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8767" t="-473" r="-48767" b="-9715"/>
          <a:stretch/>
        </p:blipFill>
        <p:spPr bwMode="auto">
          <a:xfrm>
            <a:off x="3657600" y="5638800"/>
            <a:ext cx="2416871" cy="1295400"/>
          </a:xfrm>
          <a:prstGeom prst="rect">
            <a:avLst/>
          </a:prstGeom>
          <a:solidFill>
            <a:srgbClr val="FFFFFF"/>
          </a:solidFill>
        </p:spPr>
      </p:pic>
      <p:pic>
        <p:nvPicPr>
          <p:cNvPr id="10" name="Picture 4" descr="UKHO_654C_AW"/>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9526" t="-10481" r="-27067" b="-13144"/>
          <a:stretch/>
        </p:blipFill>
        <p:spPr bwMode="auto">
          <a:xfrm>
            <a:off x="5943601" y="5638800"/>
            <a:ext cx="3195182" cy="1219200"/>
          </a:xfrm>
          <a:prstGeom prst="rect">
            <a:avLst/>
          </a:prstGeom>
          <a:solidFill>
            <a:srgbClr val="FFFFFF"/>
          </a:solid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70" r="31699"/>
          <a:stretch/>
        </p:blipFill>
        <p:spPr>
          <a:xfrm>
            <a:off x="0" y="0"/>
            <a:ext cx="9143999" cy="6858000"/>
          </a:xfrm>
          <a:prstGeom prst="rect">
            <a:avLst/>
          </a:prstGeom>
        </p:spPr>
      </p:pic>
      <p:sp>
        <p:nvSpPr>
          <p:cNvPr id="7" name="Rectangle 6"/>
          <p:cNvSpPr/>
          <p:nvPr/>
        </p:nvSpPr>
        <p:spPr>
          <a:xfrm>
            <a:off x="5181600" y="4953000"/>
            <a:ext cx="3962400" cy="1905000"/>
          </a:xfrm>
          <a:prstGeom prst="rect">
            <a:avLst/>
          </a:prstGeom>
          <a:solidFill>
            <a:srgbClr val="D4F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181600" y="4963510"/>
            <a:ext cx="2210358" cy="1894490"/>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964667" y="5130000"/>
            <a:ext cx="2179333" cy="1728000"/>
          </a:xfrm>
          <a:prstGeom prst="rect">
            <a:avLst/>
          </a:prstGeom>
        </p:spPr>
      </p:pic>
    </p:spTree>
    <p:extLst>
      <p:ext uri="{BB962C8B-B14F-4D97-AF65-F5344CB8AC3E}">
        <p14:creationId xmlns:p14="http://schemas.microsoft.com/office/powerpoint/2010/main" val="24428282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5973763"/>
          </a:xfrm>
          <a:prstGeom prst="rect">
            <a:avLst/>
          </a:prstGeom>
        </p:spPr>
      </p:pic>
      <p:sp>
        <p:nvSpPr>
          <p:cNvPr id="5" name="Rectangle 4"/>
          <p:cNvSpPr/>
          <p:nvPr/>
        </p:nvSpPr>
        <p:spPr>
          <a:xfrm>
            <a:off x="0" y="0"/>
            <a:ext cx="9144000" cy="6019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b="1" dirty="0" smtClean="0"/>
              <a:t>UKOT Hydrography</a:t>
            </a:r>
            <a:endParaRPr lang="en-GB" b="1" dirty="0"/>
          </a:p>
        </p:txBody>
      </p:sp>
      <p:sp>
        <p:nvSpPr>
          <p:cNvPr id="3" name="Content Placeholder 2"/>
          <p:cNvSpPr>
            <a:spLocks noGrp="1"/>
          </p:cNvSpPr>
          <p:nvPr>
            <p:ph idx="1"/>
          </p:nvPr>
        </p:nvSpPr>
        <p:spPr>
          <a:xfrm>
            <a:off x="457200" y="1447800"/>
            <a:ext cx="8229600" cy="4525963"/>
          </a:xfrm>
        </p:spPr>
        <p:txBody>
          <a:bodyPr/>
          <a:lstStyle/>
          <a:p>
            <a:pPr>
              <a:lnSpc>
                <a:spcPct val="150000"/>
              </a:lnSpc>
              <a:spcBef>
                <a:spcPts val="1800"/>
              </a:spcBef>
            </a:pPr>
            <a:r>
              <a:rPr lang="en-GB" dirty="0" smtClean="0"/>
              <a:t>Majority are island nations</a:t>
            </a:r>
          </a:p>
          <a:p>
            <a:pPr>
              <a:lnSpc>
                <a:spcPct val="150000"/>
              </a:lnSpc>
              <a:spcBef>
                <a:spcPts val="1800"/>
              </a:spcBef>
            </a:pPr>
            <a:r>
              <a:rPr lang="en-GB" dirty="0" smtClean="0"/>
              <a:t>Hydrographic data of varying age</a:t>
            </a:r>
          </a:p>
          <a:p>
            <a:pPr>
              <a:lnSpc>
                <a:spcPct val="150000"/>
              </a:lnSpc>
              <a:spcBef>
                <a:spcPts val="1800"/>
              </a:spcBef>
            </a:pPr>
            <a:r>
              <a:rPr lang="en-GB" dirty="0" smtClean="0"/>
              <a:t>Often no modern surveys and no survey programmes</a:t>
            </a:r>
          </a:p>
          <a:p>
            <a:pPr>
              <a:lnSpc>
                <a:spcPct val="150000"/>
              </a:lnSpc>
              <a:spcBef>
                <a:spcPts val="1800"/>
              </a:spcBef>
            </a:pPr>
            <a:r>
              <a:rPr lang="en-GB" dirty="0" smtClean="0"/>
              <a:t>No local capacity and capability</a:t>
            </a:r>
            <a:endParaRPr lang="en-GB" dirty="0"/>
          </a:p>
        </p:txBody>
      </p:sp>
    </p:spTree>
    <p:extLst>
      <p:ext uri="{BB962C8B-B14F-4D97-AF65-F5344CB8AC3E}">
        <p14:creationId xmlns:p14="http://schemas.microsoft.com/office/powerpoint/2010/main" val="328262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019800"/>
          </a:xfrm>
          <a:prstGeom prst="rect">
            <a:avLst/>
          </a:prstGeom>
          <a:solidFill>
            <a:schemeClr val="bg1">
              <a:alpha val="17000"/>
            </a:schemeClr>
          </a:solidFill>
        </p:spPr>
      </p:pic>
      <p:sp>
        <p:nvSpPr>
          <p:cNvPr id="5" name="Rectangle 4"/>
          <p:cNvSpPr/>
          <p:nvPr/>
        </p:nvSpPr>
        <p:spPr>
          <a:xfrm>
            <a:off x="0" y="0"/>
            <a:ext cx="9144000" cy="60198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b="1" dirty="0" smtClean="0"/>
              <a:t>UKOT Biodiversity</a:t>
            </a:r>
            <a:endParaRPr lang="en-GB" b="1" dirty="0"/>
          </a:p>
        </p:txBody>
      </p:sp>
      <p:sp>
        <p:nvSpPr>
          <p:cNvPr id="3" name="Content Placeholder 2"/>
          <p:cNvSpPr>
            <a:spLocks noGrp="1"/>
          </p:cNvSpPr>
          <p:nvPr>
            <p:ph idx="1"/>
          </p:nvPr>
        </p:nvSpPr>
        <p:spPr>
          <a:xfrm>
            <a:off x="228600" y="1600200"/>
            <a:ext cx="8915400" cy="4525963"/>
          </a:xfrm>
        </p:spPr>
        <p:txBody>
          <a:bodyPr/>
          <a:lstStyle/>
          <a:p>
            <a:r>
              <a:rPr lang="en-GB" dirty="0" smtClean="0"/>
              <a:t>Overseas Territories contain an estimated 90% of the UK’s biodiversity</a:t>
            </a:r>
          </a:p>
          <a:p>
            <a:r>
              <a:rPr lang="en-GB" dirty="0" smtClean="0"/>
              <a:t>Large parts of marine environment unexplored </a:t>
            </a:r>
          </a:p>
          <a:p>
            <a:r>
              <a:rPr lang="en-GB" dirty="0" smtClean="0"/>
              <a:t>Increasing human pressure threat to biodiversity and people</a:t>
            </a:r>
          </a:p>
          <a:p>
            <a:r>
              <a:rPr lang="en-GB" dirty="0" smtClean="0"/>
              <a:t>Responsibility for environmental management devolved to the UKOT governments</a:t>
            </a:r>
          </a:p>
        </p:txBody>
      </p:sp>
    </p:spTree>
    <p:extLst>
      <p:ext uri="{BB962C8B-B14F-4D97-AF65-F5344CB8AC3E}">
        <p14:creationId xmlns:p14="http://schemas.microsoft.com/office/powerpoint/2010/main" val="206207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t>Collect once – Use many times</a:t>
            </a:r>
            <a:endParaRPr lang="en-GB" i="1" dirty="0"/>
          </a:p>
        </p:txBody>
      </p:sp>
      <p:sp>
        <p:nvSpPr>
          <p:cNvPr id="3" name="Content Placeholder 2"/>
          <p:cNvSpPr>
            <a:spLocks noGrp="1"/>
          </p:cNvSpPr>
          <p:nvPr>
            <p:ph idx="1"/>
          </p:nvPr>
        </p:nvSpPr>
        <p:spPr/>
        <p:txBody>
          <a:bodyPr/>
          <a:lstStyle/>
          <a:p>
            <a:r>
              <a:rPr lang="en-GB" dirty="0" smtClean="0"/>
              <a:t>Maximise value of the survey</a:t>
            </a:r>
          </a:p>
          <a:p>
            <a:r>
              <a:rPr lang="en-GB" dirty="0" smtClean="0"/>
              <a:t>Applications for different end-users: from hydrography to environment</a:t>
            </a:r>
          </a:p>
          <a:p>
            <a:r>
              <a:rPr lang="en-GB" dirty="0" smtClean="0"/>
              <a:t>Bathymetry </a:t>
            </a:r>
            <a:r>
              <a:rPr lang="en-GB" b="1" i="1" dirty="0" smtClean="0"/>
              <a:t>and</a:t>
            </a:r>
            <a:r>
              <a:rPr lang="en-GB" dirty="0" smtClean="0"/>
              <a:t> backscatter</a:t>
            </a:r>
          </a:p>
          <a:p>
            <a:endParaRPr lang="en-GB" dirty="0"/>
          </a:p>
          <a:p>
            <a:endParaRPr lang="en-GB" dirty="0" smtClean="0"/>
          </a:p>
          <a:p>
            <a:r>
              <a:rPr lang="en-GB" dirty="0" smtClean="0"/>
              <a:t>… </a:t>
            </a:r>
            <a:r>
              <a:rPr lang="en-GB" dirty="0"/>
              <a:t>a</a:t>
            </a:r>
            <a:r>
              <a:rPr lang="en-GB" dirty="0" smtClean="0"/>
              <a:t>nd in a nice location</a:t>
            </a:r>
            <a:endParaRPr lang="en-GB" dirty="0"/>
          </a:p>
        </p:txBody>
      </p:sp>
    </p:spTree>
    <p:extLst>
      <p:ext uri="{BB962C8B-B14F-4D97-AF65-F5344CB8AC3E}">
        <p14:creationId xmlns:p14="http://schemas.microsoft.com/office/powerpoint/2010/main" val="269849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060184"/>
          </a:xfrm>
        </p:spPr>
      </p:pic>
    </p:spTree>
    <p:extLst>
      <p:ext uri="{BB962C8B-B14F-4D97-AF65-F5344CB8AC3E}">
        <p14:creationId xmlns:p14="http://schemas.microsoft.com/office/powerpoint/2010/main" val="34435941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0" y="-15240"/>
            <a:ext cx="9144000" cy="6060183"/>
          </a:xfrm>
        </p:spPr>
      </p:pic>
    </p:spTree>
    <p:extLst>
      <p:ext uri="{BB962C8B-B14F-4D97-AF65-F5344CB8AC3E}">
        <p14:creationId xmlns:p14="http://schemas.microsoft.com/office/powerpoint/2010/main" val="3904169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pSp>
        <p:nvGrpSpPr>
          <p:cNvPr id="7" name="Group 6"/>
          <p:cNvGrpSpPr/>
          <p:nvPr/>
        </p:nvGrpSpPr>
        <p:grpSpPr>
          <a:xfrm>
            <a:off x="0" y="1"/>
            <a:ext cx="9144000" cy="6858000"/>
            <a:chOff x="2708158" y="1355725"/>
            <a:chExt cx="6435842" cy="5502275"/>
          </a:xfrm>
        </p:grpSpPr>
        <p:grpSp>
          <p:nvGrpSpPr>
            <p:cNvPr id="4" name="Group 3"/>
            <p:cNvGrpSpPr/>
            <p:nvPr/>
          </p:nvGrpSpPr>
          <p:grpSpPr>
            <a:xfrm>
              <a:off x="2708158" y="1355725"/>
              <a:ext cx="6435842" cy="5502275"/>
              <a:chOff x="2708158" y="1355725"/>
              <a:chExt cx="6435842" cy="5502275"/>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1355725"/>
                <a:ext cx="5399087"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08158" y="2438400"/>
                <a:ext cx="2321042" cy="192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p:cNvSpPr txBox="1"/>
            <p:nvPr/>
          </p:nvSpPr>
          <p:spPr>
            <a:xfrm>
              <a:off x="6172200" y="4495800"/>
              <a:ext cx="527709" cy="830997"/>
            </a:xfrm>
            <a:prstGeom prst="rect">
              <a:avLst/>
            </a:prstGeom>
            <a:noFill/>
          </p:spPr>
          <p:txBody>
            <a:bodyPr wrap="none" rtlCol="0">
              <a:spAutoFit/>
            </a:bodyPr>
            <a:lstStyle/>
            <a:p>
              <a:r>
                <a:rPr lang="en-GB" sz="4800" b="1" dirty="0" smtClean="0">
                  <a:solidFill>
                    <a:srgbClr val="FF0000"/>
                  </a:solidFill>
                </a:rPr>
                <a:t>1</a:t>
              </a:r>
              <a:endParaRPr lang="en-GB" sz="4800" b="1" dirty="0">
                <a:solidFill>
                  <a:srgbClr val="FF0000"/>
                </a:solidFill>
              </a:endParaRPr>
            </a:p>
          </p:txBody>
        </p:sp>
        <p:sp>
          <p:nvSpPr>
            <p:cNvPr id="6" name="Rectangle 5"/>
            <p:cNvSpPr/>
            <p:nvPr/>
          </p:nvSpPr>
          <p:spPr>
            <a:xfrm>
              <a:off x="6699909" y="2083226"/>
              <a:ext cx="527709" cy="830997"/>
            </a:xfrm>
            <a:prstGeom prst="rect">
              <a:avLst/>
            </a:prstGeom>
          </p:spPr>
          <p:txBody>
            <a:bodyPr wrap="none">
              <a:spAutoFit/>
            </a:bodyPr>
            <a:lstStyle/>
            <a:p>
              <a:r>
                <a:rPr lang="en-GB" sz="4800" b="1" dirty="0" smtClean="0">
                  <a:solidFill>
                    <a:srgbClr val="FF0000"/>
                  </a:solidFill>
                </a:rPr>
                <a:t>2</a:t>
              </a:r>
              <a:endParaRPr lang="en-GB" sz="4800" b="1" dirty="0">
                <a:solidFill>
                  <a:srgbClr val="FF0000"/>
                </a:solidFill>
              </a:endParaRPr>
            </a:p>
          </p:txBody>
        </p:sp>
        <p:sp>
          <p:nvSpPr>
            <p:cNvPr id="9" name="TextBox 8"/>
            <p:cNvSpPr txBox="1"/>
            <p:nvPr/>
          </p:nvSpPr>
          <p:spPr>
            <a:xfrm>
              <a:off x="3356210" y="2819400"/>
              <a:ext cx="527709" cy="830997"/>
            </a:xfrm>
            <a:prstGeom prst="rect">
              <a:avLst/>
            </a:prstGeom>
            <a:noFill/>
          </p:spPr>
          <p:txBody>
            <a:bodyPr wrap="none" rtlCol="0">
              <a:spAutoFit/>
            </a:bodyPr>
            <a:lstStyle/>
            <a:p>
              <a:r>
                <a:rPr lang="en-GB" sz="4800" b="1" dirty="0" smtClean="0">
                  <a:solidFill>
                    <a:srgbClr val="FF0000"/>
                  </a:solidFill>
                </a:rPr>
                <a:t>3</a:t>
              </a:r>
              <a:endParaRPr lang="en-GB" sz="4800" b="1" dirty="0">
                <a:solidFill>
                  <a:srgbClr val="FF0000"/>
                </a:solidFill>
              </a:endParaRPr>
            </a:p>
          </p:txBody>
        </p:sp>
      </p:grpSp>
      <p:pic>
        <p:nvPicPr>
          <p:cNvPr id="10" name="Content Placeholder 9"/>
          <p:cNvPicPr>
            <a:picLocks noGrp="1" noChangeAspect="1"/>
          </p:cNvPicPr>
          <p:nvPr>
            <p:ph idx="1"/>
          </p:nvPr>
        </p:nvPicPr>
        <p:blipFill>
          <a:blip r:embed="rId5" cstate="screen">
            <a:extLst>
              <a:ext uri="{28A0092B-C50C-407E-A947-70E740481C1C}">
                <a14:useLocalDpi xmlns:a14="http://schemas.microsoft.com/office/drawing/2010/main" val="0"/>
              </a:ext>
            </a:extLst>
          </a:blip>
          <a:stretch>
            <a:fillRect/>
          </a:stretch>
        </p:blipFill>
        <p:spPr>
          <a:xfrm>
            <a:off x="6349" y="-222868"/>
            <a:ext cx="2584452" cy="1937876"/>
          </a:xfr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0" y="3678556"/>
            <a:ext cx="3886200" cy="3209925"/>
          </a:xfrm>
          <a:prstGeom prst="rect">
            <a:avLst/>
          </a:prstGeom>
        </p:spPr>
      </p:pic>
    </p:spTree>
    <p:extLst>
      <p:ext uri="{BB962C8B-B14F-4D97-AF65-F5344CB8AC3E}">
        <p14:creationId xmlns:p14="http://schemas.microsoft.com/office/powerpoint/2010/main" val="39266492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0" y="1"/>
            <a:ext cx="9144000" cy="6858000"/>
            <a:chOff x="2708158" y="1355725"/>
            <a:chExt cx="6435842" cy="5502275"/>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13" y="1355725"/>
              <a:ext cx="5399087"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08158" y="2438400"/>
              <a:ext cx="2321042" cy="192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Content Placeholder 6" descr="BVI_Shoal.tif"/>
          <p:cNvPicPr>
            <a:picLocks noChangeAspect="1"/>
          </p:cNvPicPr>
          <p:nvPr/>
        </p:nvPicPr>
        <p:blipFill>
          <a:blip r:embed="rId5" cstate="screen">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381000" y="604800"/>
            <a:ext cx="7391400" cy="5796000"/>
          </a:xfrm>
          <a:prstGeom prst="rect">
            <a:avLst/>
          </a:prstGeom>
          <a:noFill/>
          <a:ln w="9525">
            <a:noFill/>
            <a:miter lim="800000"/>
            <a:headEnd/>
            <a:tailEnd/>
          </a:ln>
        </p:spPr>
      </p:pic>
      <p:pic>
        <p:nvPicPr>
          <p:cNvPr id="13" name="Picture 12"/>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0" y="3097161"/>
            <a:ext cx="2590800" cy="3760839"/>
          </a:xfrm>
          <a:prstGeom prst="rect">
            <a:avLst/>
          </a:prstGeom>
        </p:spPr>
      </p:pic>
      <p:pic>
        <p:nvPicPr>
          <p:cNvPr id="10" name="Content Placeholder 9"/>
          <p:cNvPicPr>
            <a:picLocks noGrp="1" noChangeAspect="1"/>
          </p:cNvPicPr>
          <p:nvPr>
            <p:ph idx="1"/>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38900" y="4438650"/>
            <a:ext cx="2857500" cy="2571750"/>
          </a:xfrm>
        </p:spPr>
      </p:pic>
    </p:spTree>
    <p:extLst>
      <p:ext uri="{BB962C8B-B14F-4D97-AF65-F5344CB8AC3E}">
        <p14:creationId xmlns:p14="http://schemas.microsoft.com/office/powerpoint/2010/main" val="234810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12851</TotalTime>
  <Words>2017</Words>
  <Application>Microsoft Office PowerPoint</Application>
  <PresentationFormat>On-screen Show (4:3)</PresentationFormat>
  <Paragraphs>106</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Default Design</vt:lpstr>
      <vt:lpstr>Challenges and opportunities surveying the UK’s remote Overseas Territories  MACHC – December 2015  Sam Harper - Koen Vanstaen</vt:lpstr>
      <vt:lpstr>PowerPoint Presentation</vt:lpstr>
      <vt:lpstr>UKOT Hydrography</vt:lpstr>
      <vt:lpstr>UKOT Biodiversity</vt:lpstr>
      <vt:lpstr>Collect once – Use many times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Opportunities</vt:lpstr>
      <vt:lpstr>Acknowledgements</vt:lpstr>
    </vt:vector>
  </TitlesOfParts>
  <Company>CEFAS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CEFAS</dc:creator>
  <cp:lastModifiedBy>Alberto P. Costa Neves</cp:lastModifiedBy>
  <cp:revision>495</cp:revision>
  <dcterms:created xsi:type="dcterms:W3CDTF">2005-06-29T10:20:15Z</dcterms:created>
  <dcterms:modified xsi:type="dcterms:W3CDTF">2016-01-14T12:33:46Z</dcterms:modified>
</cp:coreProperties>
</file>