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328" r:id="rId3"/>
    <p:sldId id="272" r:id="rId4"/>
    <p:sldId id="333" r:id="rId5"/>
    <p:sldId id="334" r:id="rId6"/>
    <p:sldId id="367" r:id="rId7"/>
    <p:sldId id="368" r:id="rId8"/>
    <p:sldId id="335" r:id="rId9"/>
    <p:sldId id="336" r:id="rId10"/>
    <p:sldId id="304" r:id="rId11"/>
    <p:sldId id="337" r:id="rId12"/>
    <p:sldId id="299" r:id="rId13"/>
    <p:sldId id="262" r:id="rId14"/>
    <p:sldId id="355" r:id="rId15"/>
    <p:sldId id="370" r:id="rId16"/>
    <p:sldId id="3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24" autoAdjust="0"/>
  </p:normalViewPr>
  <p:slideViewPr>
    <p:cSldViewPr>
      <p:cViewPr varScale="1">
        <p:scale>
          <a:sx n="75" d="100"/>
          <a:sy n="75" d="100"/>
        </p:scale>
        <p:origin x="11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AEF284-1AB9-48CF-B43D-85E1D465BA18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C7C3D5-AE15-4E5F-8007-32EEFCFF2AF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323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process</a:t>
            </a:r>
            <a:r>
              <a:rPr lang="en-US" baseline="0" dirty="0" smtClean="0"/>
              <a:t> cumbersome</a:t>
            </a:r>
            <a:endParaRPr lang="en-US" dirty="0" smtClean="0"/>
          </a:p>
          <a:p>
            <a:r>
              <a:rPr lang="en-US" dirty="0" smtClean="0"/>
              <a:t>Happening as instrument travels</a:t>
            </a:r>
          </a:p>
          <a:p>
            <a:r>
              <a:rPr lang="en-US" dirty="0" smtClean="0"/>
              <a:t>Leverage advanced capabilities</a:t>
            </a:r>
            <a:r>
              <a:rPr lang="en-US" baseline="0" dirty="0" smtClean="0"/>
              <a:t> and communication</a:t>
            </a:r>
          </a:p>
          <a:p>
            <a:r>
              <a:rPr lang="en-US" baseline="0" dirty="0" smtClean="0"/>
              <a:t>Not just sound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7C3D5-AE15-4E5F-8007-32EEFCFF2AF4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418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process</a:t>
            </a:r>
            <a:r>
              <a:rPr lang="en-US" baseline="0" dirty="0" smtClean="0"/>
              <a:t> cumbersome</a:t>
            </a:r>
            <a:endParaRPr lang="en-US" dirty="0" smtClean="0"/>
          </a:p>
          <a:p>
            <a:r>
              <a:rPr lang="en-US" dirty="0" smtClean="0"/>
              <a:t>Happening as instrument travels</a:t>
            </a:r>
          </a:p>
          <a:p>
            <a:r>
              <a:rPr lang="en-US" dirty="0" smtClean="0"/>
              <a:t>Leverage advanced capabilities</a:t>
            </a:r>
            <a:r>
              <a:rPr lang="en-US" baseline="0" dirty="0" smtClean="0"/>
              <a:t> and communication</a:t>
            </a:r>
          </a:p>
          <a:p>
            <a:r>
              <a:rPr lang="en-US" baseline="0" dirty="0" smtClean="0"/>
              <a:t>Not just sound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7C3D5-AE15-4E5F-8007-32EEFCFF2AF4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505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process</a:t>
            </a:r>
            <a:r>
              <a:rPr lang="en-US" baseline="0" dirty="0" smtClean="0"/>
              <a:t> cumbersome</a:t>
            </a:r>
            <a:endParaRPr lang="en-US" dirty="0" smtClean="0"/>
          </a:p>
          <a:p>
            <a:r>
              <a:rPr lang="en-US" dirty="0" smtClean="0"/>
              <a:t>Happening as instrument travels</a:t>
            </a:r>
          </a:p>
          <a:p>
            <a:r>
              <a:rPr lang="en-US" dirty="0" smtClean="0"/>
              <a:t>Leverage advanced capabilities</a:t>
            </a:r>
            <a:r>
              <a:rPr lang="en-US" baseline="0" dirty="0" smtClean="0"/>
              <a:t> and communication</a:t>
            </a:r>
          </a:p>
          <a:p>
            <a:r>
              <a:rPr lang="en-US" baseline="0" dirty="0" smtClean="0"/>
              <a:t>Not just sound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7C3D5-AE15-4E5F-8007-32EEFCFF2AF4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599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CBB2-E8D7-4899-991B-4B99DF363642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401E-4642-46CC-BA88-2FB005E7B9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9E45-3B41-4953-8CD9-6B9345586F6E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3F3D-DF57-43ED-88FD-E303FDC8D65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3786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B5F3-9559-443F-9CB5-B6DFD90ED81B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EA4F-88A5-41E3-8F83-29A0E8E4D1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2216-A3CE-4113-92EF-BFFDB5FA9B5C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360E-F825-4055-9991-A03B8F0666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CCA1-BA88-4F1E-B5A1-17B4F003FA5B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EE9E-DEAB-4205-B9E9-FBC8416C20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43116"/>
            <a:ext cx="4040188" cy="3643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43116"/>
            <a:ext cx="4041775" cy="3643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A5C8-8761-4354-A216-7D632B0A2E83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0815-A918-4283-9D6F-FE28637406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4BDB-F197-4F57-AA00-68F258DD12C7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CFD3-1F1F-4300-A88B-939AFF6E15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500A-ACD2-4C21-BCFD-29173143E17A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4A99-EFEB-462C-ACB8-0E28A7E136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43BA-9EFD-46F1-9E1E-7B30C9A63F4D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8B0B-3E13-4320-9954-D900D157C9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863A-6416-42DE-A661-8CB80ED11D46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2252-3ADF-4080-9EF6-A713DFD1EC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AEFEF-BF3B-4E71-AE5C-15C400BBB51B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CF95-39BC-4BA3-A1D1-5477AA8018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57250"/>
            <a:ext cx="8229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0025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DFF67-AC89-4A54-8F4E-3E751D165782}" type="datetimeFigureOut">
              <a:rPr lang="en-US"/>
              <a:pPr>
                <a:defRPr/>
              </a:pPr>
              <a:t>12/11/2015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9EDB0-B2BD-4E10-8EA1-3C25063597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800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71438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5904656" cy="3672408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Improving </a:t>
            </a:r>
            <a:r>
              <a:rPr lang="en-US" sz="3600" b="1" dirty="0"/>
              <a:t>the Convenience of Ancillary Sensors for Hydrographic Survey </a:t>
            </a:r>
            <a:r>
              <a:rPr lang="en-US" sz="3600" b="1" dirty="0" smtClean="0"/>
              <a:t>Operations</a:t>
            </a:r>
            <a:br>
              <a:rPr lang="en-US" sz="36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Kevin Wilson - AML Oceanographic</a:t>
            </a: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3" descr="C:\Users\James Walton\Downloads\Minos X with 4 Point Cage - 500x2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80728"/>
            <a:ext cx="12176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icro+X+with+SV+Xchange+Rev+A+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26433">
            <a:off x="5852660" y="3342621"/>
            <a:ext cx="535021" cy="231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nsors_group_lar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3744416" cy="113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5616748" cy="935633"/>
          </a:xfrm>
        </p:spPr>
        <p:txBody>
          <a:bodyPr/>
          <a:lstStyle/>
          <a:p>
            <a:pPr eaLnBrk="1" hangingPunct="1"/>
            <a:r>
              <a:rPr lang="en-CA" sz="3200" b="1" dirty="0" smtClean="0"/>
              <a:t>AML Approach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420888"/>
            <a:ext cx="4320480" cy="2160240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Family of oceanographic instruments and sensors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Sensors</a:t>
            </a:r>
            <a:r>
              <a:rPr lang="en-US" dirty="0" smtClean="0"/>
              <a:t> are swappable and interchangeable with other </a:t>
            </a:r>
            <a:r>
              <a:rPr lang="en-US" b="1" dirty="0" smtClean="0"/>
              <a:t>instruments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Sensor heads are calibrated independently </a:t>
            </a:r>
          </a:p>
        </p:txBody>
      </p:sp>
      <p:pic>
        <p:nvPicPr>
          <p:cNvPr id="53250" name="Picture 2" descr="C:\Users\Pete Reedeker\Documents\My Box Files\Sales &amp; Marketing\Marketing\Media\Brochures\Brochures-Sharons_Computer-July 42013\Product Brochures\XSeriesFamilyImage_May2013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4224272" cy="49193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57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3600" b="1" dirty="0" err="1" smtClean="0"/>
              <a:t>Xchange</a:t>
            </a:r>
            <a:r>
              <a:rPr lang="en-CA" sz="3600" b="1" baseline="30000" dirty="0" err="1" smtClean="0"/>
              <a:t>TM</a:t>
            </a:r>
            <a:r>
              <a:rPr lang="en-CA" sz="3600" b="1" dirty="0" smtClean="0"/>
              <a:t> Sensor Heads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 </a:t>
            </a:r>
            <a:r>
              <a:rPr lang="en-CA" sz="2400" dirty="0" err="1" smtClean="0"/>
              <a:t>Turbidity•Xchange</a:t>
            </a:r>
            <a:r>
              <a:rPr lang="en-CA" sz="2400" baseline="30000" dirty="0" err="1" smtClean="0"/>
              <a:t>TM</a:t>
            </a:r>
            <a:r>
              <a:rPr lang="en-CA" sz="2400" dirty="0" smtClean="0"/>
              <a:t>, </a:t>
            </a:r>
            <a:r>
              <a:rPr lang="en-CA" sz="2400" dirty="0" err="1" smtClean="0"/>
              <a:t>T•Xchange</a:t>
            </a:r>
            <a:r>
              <a:rPr lang="en-CA" sz="2400" baseline="30000" dirty="0" err="1" smtClean="0"/>
              <a:t>TM</a:t>
            </a:r>
            <a:r>
              <a:rPr lang="en-CA" sz="2400" dirty="0" smtClean="0"/>
              <a:t>, </a:t>
            </a:r>
            <a:r>
              <a:rPr lang="en-CA" sz="2400" dirty="0" err="1" smtClean="0"/>
              <a:t>SV•Xchange</a:t>
            </a:r>
            <a:r>
              <a:rPr lang="en-CA" sz="2400" baseline="30000" dirty="0" err="1" smtClean="0"/>
              <a:t>TM</a:t>
            </a:r>
            <a:r>
              <a:rPr lang="en-CA" sz="2400" dirty="0" smtClean="0"/>
              <a:t>, </a:t>
            </a:r>
            <a:r>
              <a:rPr lang="en-CA" sz="2400" dirty="0" err="1" smtClean="0"/>
              <a:t>P•Xchange</a:t>
            </a:r>
            <a:r>
              <a:rPr lang="en-CA" sz="2400" baseline="30000" dirty="0" err="1" smtClean="0"/>
              <a:t>TM</a:t>
            </a:r>
            <a:r>
              <a:rPr lang="en-CA" sz="2400" dirty="0" smtClean="0"/>
              <a:t>, </a:t>
            </a:r>
            <a:r>
              <a:rPr lang="en-CA" sz="2400" dirty="0" err="1" smtClean="0"/>
              <a:t>C•Xchange</a:t>
            </a:r>
            <a:r>
              <a:rPr lang="en-CA" sz="2400" baseline="30000" dirty="0" err="1" smtClean="0"/>
              <a:t>TM</a:t>
            </a:r>
            <a:r>
              <a:rPr lang="en-CA" sz="2400" dirty="0" smtClean="0"/>
              <a:t>, </a:t>
            </a:r>
            <a:r>
              <a:rPr lang="en-CA" sz="2400" dirty="0" err="1" smtClean="0"/>
              <a:t>DO•Xchange</a:t>
            </a:r>
            <a:r>
              <a:rPr lang="en-CA" sz="2400" baseline="30000" dirty="0" err="1" smtClean="0"/>
              <a:t>TM</a:t>
            </a:r>
            <a:r>
              <a:rPr lang="en-CA" sz="2400" dirty="0" smtClean="0"/>
              <a:t> </a:t>
            </a:r>
          </a:p>
        </p:txBody>
      </p:sp>
      <p:pic>
        <p:nvPicPr>
          <p:cNvPr id="13315" name="Picture 5" descr="sensors_group_lar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831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en-CA" sz="3200" b="1" dirty="0" smtClean="0"/>
              <a:t>What does this mean?</a:t>
            </a:r>
          </a:p>
        </p:txBody>
      </p:sp>
      <p:pic>
        <p:nvPicPr>
          <p:cNvPr id="16387" name="Content Placeholder 3" descr="Poster 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628775"/>
            <a:ext cx="5813425" cy="41846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929258"/>
            <a:ext cx="8229600" cy="928688"/>
          </a:xfrm>
        </p:spPr>
        <p:txBody>
          <a:bodyPr/>
          <a:lstStyle/>
          <a:p>
            <a:pPr eaLnBrk="1" hangingPunct="1"/>
            <a:r>
              <a:rPr lang="en-CA" sz="3200" b="1" dirty="0" smtClean="0"/>
              <a:t>Why we did it..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2"/>
          </p:nvPr>
        </p:nvSpPr>
        <p:spPr>
          <a:xfrm>
            <a:off x="971600" y="2204864"/>
            <a:ext cx="7643192" cy="3384376"/>
          </a:xfrm>
        </p:spPr>
        <p:txBody>
          <a:bodyPr/>
          <a:lstStyle/>
          <a:p>
            <a:pPr eaLnBrk="1" hangingPunct="1"/>
            <a:r>
              <a:rPr lang="en-CA" b="1" dirty="0" smtClean="0"/>
              <a:t>Elimination of  instrument downtime</a:t>
            </a:r>
          </a:p>
          <a:p>
            <a:pPr eaLnBrk="1" hangingPunct="1">
              <a:buNone/>
            </a:pPr>
            <a:endParaRPr lang="en-CA" b="1" dirty="0" smtClean="0"/>
          </a:p>
          <a:p>
            <a:pPr eaLnBrk="1" hangingPunct="1"/>
            <a:r>
              <a:rPr lang="en-CA" dirty="0" smtClean="0"/>
              <a:t>Reduction in transportation and logistics </a:t>
            </a:r>
            <a:r>
              <a:rPr lang="en-CA" dirty="0" smtClean="0"/>
              <a:t>costs (sensor calibration)</a:t>
            </a:r>
            <a:endParaRPr lang="en-CA" dirty="0" smtClean="0"/>
          </a:p>
          <a:p>
            <a:pPr eaLnBrk="1" hangingPunct="1"/>
            <a:r>
              <a:rPr lang="en-CA" dirty="0" smtClean="0"/>
              <a:t>Lower cost for instrument redundancy on the vessel</a:t>
            </a:r>
          </a:p>
          <a:p>
            <a:pPr eaLnBrk="1" hangingPunct="1"/>
            <a:r>
              <a:rPr lang="en-CA" dirty="0" smtClean="0"/>
              <a:t>One instrument – many applications</a:t>
            </a:r>
          </a:p>
          <a:p>
            <a:pPr eaLnBrk="1" hangingPunct="1"/>
            <a:r>
              <a:rPr lang="en-US" dirty="0" smtClean="0"/>
              <a:t>Improved quality </a:t>
            </a:r>
            <a:r>
              <a:rPr lang="en-US" dirty="0" smtClean="0"/>
              <a:t>control</a:t>
            </a:r>
          </a:p>
          <a:p>
            <a:pPr eaLnBrk="1" hangingPunct="1"/>
            <a:r>
              <a:rPr lang="en-US" dirty="0" smtClean="0"/>
              <a:t>More CONVENIENT!</a:t>
            </a:r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81096"/>
            <a:ext cx="5915000" cy="419736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Automated </a:t>
            </a:r>
            <a:r>
              <a:rPr lang="en-US" dirty="0"/>
              <a:t>wireless data </a:t>
            </a:r>
            <a:r>
              <a:rPr lang="en-US" dirty="0" smtClean="0"/>
              <a:t>transfer</a:t>
            </a:r>
          </a:p>
          <a:p>
            <a:pPr>
              <a:buFont typeface="Arial"/>
              <a:buChar char="•"/>
            </a:pPr>
            <a:r>
              <a:rPr lang="en-US" dirty="0" smtClean="0"/>
              <a:t>Remote instrument management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GPS cast positioning</a:t>
            </a:r>
          </a:p>
          <a:p>
            <a:pPr>
              <a:buFont typeface="Arial"/>
              <a:buChar char="•"/>
            </a:pPr>
            <a:r>
              <a:rPr lang="en-US" dirty="0" smtClean="0"/>
              <a:t>Save time and wear &amp; tear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804" y="764704"/>
            <a:ext cx="8229600" cy="1143000"/>
          </a:xfrm>
        </p:spPr>
        <p:txBody>
          <a:bodyPr/>
          <a:lstStyle/>
          <a:p>
            <a:r>
              <a:rPr lang="en-CA" sz="3200" b="1" dirty="0" err="1" smtClean="0"/>
              <a:t>Data•Xchange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19" y="1371600"/>
            <a:ext cx="8096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45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023937"/>
            <a:ext cx="8591550" cy="4810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225" y="4941168"/>
            <a:ext cx="5447903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310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804" y="764704"/>
            <a:ext cx="8229600" cy="1143000"/>
          </a:xfrm>
        </p:spPr>
        <p:txBody>
          <a:bodyPr/>
          <a:lstStyle/>
          <a:p>
            <a:r>
              <a:rPr lang="en-CA" sz="3200" b="1" dirty="0" smtClean="0"/>
              <a:t>Short Video…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1587827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AML: Who We Are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74146" y="1988840"/>
            <a:ext cx="8229600" cy="27352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Manufacturer of subsea instrumentation and sensors</a:t>
            </a:r>
          </a:p>
          <a:p>
            <a:pPr eaLnBrk="1" hangingPunct="1"/>
            <a:r>
              <a:rPr lang="en-US" sz="2400" dirty="0" smtClean="0"/>
              <a:t>Located in Sidney, BC (near Victoria on Vancouver Island)</a:t>
            </a:r>
          </a:p>
          <a:p>
            <a:pPr eaLnBrk="1" hangingPunct="1"/>
            <a:r>
              <a:rPr lang="en-US" sz="2400" dirty="0" smtClean="0"/>
              <a:t>Established in 1974</a:t>
            </a:r>
          </a:p>
          <a:p>
            <a:pPr eaLnBrk="1" hangingPunct="1"/>
            <a:r>
              <a:rPr lang="en-US" sz="2400" dirty="0" smtClean="0"/>
              <a:t>Worldwide </a:t>
            </a:r>
            <a:r>
              <a:rPr lang="en-US" sz="2400" dirty="0" smtClean="0"/>
              <a:t>network of agents and resellers</a:t>
            </a:r>
          </a:p>
          <a:p>
            <a:pPr lvl="1" eaLnBrk="1" hangingPunct="1"/>
            <a:r>
              <a:rPr lang="en-US" sz="2000" dirty="0" smtClean="0"/>
              <a:t>Hydrography</a:t>
            </a:r>
          </a:p>
          <a:p>
            <a:pPr lvl="1" eaLnBrk="1" hangingPunct="1"/>
            <a:r>
              <a:rPr lang="en-US" sz="2000" dirty="0" smtClean="0"/>
              <a:t>EDC</a:t>
            </a:r>
          </a:p>
          <a:p>
            <a:pPr lvl="1" eaLnBrk="1" hangingPunct="1"/>
            <a:r>
              <a:rPr lang="en-US" sz="2000" dirty="0" smtClean="0"/>
              <a:t>Dredging</a:t>
            </a:r>
          </a:p>
          <a:p>
            <a:pPr lvl="1" eaLnBrk="1" hangingPunct="1"/>
            <a:r>
              <a:rPr lang="en-US" sz="2000" dirty="0" smtClean="0"/>
              <a:t>Oceanographic applications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611560" y="908720"/>
            <a:ext cx="7772400" cy="55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What are we known for…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95536" y="1628800"/>
            <a:ext cx="7848600" cy="3888705"/>
          </a:xfrm>
          <a:prstGeom prst="rect">
            <a:avLst/>
          </a:prstGeom>
        </p:spPr>
        <p:txBody>
          <a:bodyPr/>
          <a:lstStyle/>
          <a:p>
            <a:pPr marL="538163" marR="0" lvl="1" indent="-27463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  <a:p>
            <a:pPr marL="263525" lvl="0" indent="-26352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Sound velocity probes and profilers</a:t>
            </a:r>
          </a:p>
          <a:p>
            <a:pPr marL="720725" lvl="1" indent="-26352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Time-of-Flight SV</a:t>
            </a:r>
          </a:p>
          <a:p>
            <a:pPr marL="720725" lvl="1" indent="-26352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Fast-response CTD</a:t>
            </a:r>
          </a:p>
          <a:p>
            <a:pPr marL="538163" lvl="1" indent="-274638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  <a:p>
            <a:pPr marL="263525" marR="0" lvl="0" indent="-2635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CTD, dissolved oxygen, turbidity sensing for vertical profiling or in-situ deployment</a:t>
            </a:r>
          </a:p>
          <a:p>
            <a:pPr marL="538163" marR="0" lvl="1" indent="-27463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Environmental monitoring / science and research</a:t>
            </a:r>
          </a:p>
          <a:p>
            <a:pPr marL="538163" marR="0" lvl="1" indent="-27463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noProof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63525" lvl="0" indent="-26352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Swappable Sensors (</a:t>
            </a:r>
            <a:r>
              <a:rPr lang="en-US" sz="2400" dirty="0" err="1" smtClean="0">
                <a:latin typeface="+mn-lt"/>
                <a:ea typeface="Verdana" pitchFamily="34" charset="0"/>
                <a:cs typeface="Verdana" pitchFamily="34" charset="0"/>
              </a:rPr>
              <a:t>Xchange</a:t>
            </a: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)</a:t>
            </a:r>
          </a:p>
          <a:p>
            <a:pPr marL="538163" marR="0" lvl="1" indent="-27463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  <a:p>
            <a:pPr marL="263525" marR="0" lvl="0" indent="-2635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8163" marR="0" lvl="1" indent="-27463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 descr="C:\Users\James Walton\Downloads\Minos X with 4 Point Cage - 500x2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387" y="1181302"/>
            <a:ext cx="12176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80645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Real-Time Instruments</a:t>
            </a:r>
            <a:endParaRPr lang="en-CA" sz="3200" b="1" dirty="0" smtClean="0"/>
          </a:p>
        </p:txBody>
      </p:sp>
      <p:pic>
        <p:nvPicPr>
          <p:cNvPr id="9219" name="Picture 2" descr="C:\Users\Pete Reedeker\Pictures\WEB-graphics\AML_MicroSV_Mou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860800"/>
            <a:ext cx="36560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Pete Reedeker\Pictures\WEB-graphics\SSVt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4175"/>
            <a:ext cx="23764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auv_aml_micro_ct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458913"/>
            <a:ext cx="3582987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80486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Real Time Instruments</a:t>
            </a:r>
            <a:endParaRPr lang="en-CA" sz="3200" b="1" dirty="0" smtClean="0"/>
          </a:p>
        </p:txBody>
      </p:sp>
      <p:pic>
        <p:nvPicPr>
          <p:cNvPr id="10243" name="Picture 7" descr="C:\Users\Pete Reedeker\Pictures\iphone pics backup\IMG_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060575"/>
            <a:ext cx="375443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Pete Reedeker\Pictures\WEB-graphics\km mbes-s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4293096"/>
            <a:ext cx="24987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Pete Reedeker\Pictures\WEB-graphics\CTD%20on%20V-Fin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57871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80486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OEM Integrations</a:t>
            </a:r>
            <a:endParaRPr lang="en-CA" sz="32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33587"/>
            <a:ext cx="28575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1633587"/>
            <a:ext cx="3389313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09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804862"/>
          </a:xfrm>
        </p:spPr>
        <p:txBody>
          <a:bodyPr/>
          <a:lstStyle/>
          <a:p>
            <a:pPr eaLnBrk="1" hangingPunct="1"/>
            <a:r>
              <a:rPr lang="en-US" sz="3200" b="1" dirty="0"/>
              <a:t>OEM Integrations</a:t>
            </a:r>
            <a:endParaRPr lang="en-CA" sz="32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83" y="2394487"/>
            <a:ext cx="2400300" cy="94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4" b="56109"/>
          <a:stretch/>
        </p:blipFill>
        <p:spPr>
          <a:xfrm>
            <a:off x="4211960" y="3821594"/>
            <a:ext cx="4610819" cy="1655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4" y="1916832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451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80486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Logging Instruments</a:t>
            </a:r>
            <a:endParaRPr lang="en-CA" sz="3200" b="1" dirty="0" smtClean="0"/>
          </a:p>
        </p:txBody>
      </p:sp>
      <p:pic>
        <p:nvPicPr>
          <p:cNvPr id="11267" name="Picture 2" descr="C:\Users\Pete Reedeker\Pictures\WEB-graphics\SV%20Profiler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40481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Content Placeholder 5" descr="minibat-with-mino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4187180"/>
            <a:ext cx="3398838" cy="2160587"/>
          </a:xfrm>
        </p:spPr>
      </p:pic>
      <p:pic>
        <p:nvPicPr>
          <p:cNvPr id="11269" name="Content Placeholder 5" descr="lg_deploying_sound_velocimeter-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1628775"/>
            <a:ext cx="3313112" cy="248443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57250"/>
            <a:ext cx="8229600" cy="1143000"/>
          </a:xfrm>
        </p:spPr>
        <p:txBody>
          <a:bodyPr/>
          <a:lstStyle/>
          <a:p>
            <a:pPr eaLnBrk="1" hangingPunct="1"/>
            <a:r>
              <a:rPr lang="en-CA" sz="3200" b="1" dirty="0" smtClean="0"/>
              <a:t>New Ideas in Instrumentation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41513"/>
            <a:ext cx="8229600" cy="4184650"/>
          </a:xfrm>
        </p:spPr>
        <p:txBody>
          <a:bodyPr/>
          <a:lstStyle/>
          <a:p>
            <a:pPr eaLnBrk="1" hangingPunct="1"/>
            <a:r>
              <a:rPr lang="en-CA" dirty="0" smtClean="0"/>
              <a:t>Modular approach to oceanographic instrumentation, with two key elements:</a:t>
            </a:r>
          </a:p>
          <a:p>
            <a:pPr eaLnBrk="1" hangingPunct="1">
              <a:buFontTx/>
              <a:buNone/>
            </a:pPr>
            <a:endParaRPr lang="en-CA" dirty="0" smtClean="0"/>
          </a:p>
          <a:p>
            <a:pPr lvl="2" eaLnBrk="1" hangingPunct="1">
              <a:buFont typeface="Wingdings" pitchFamily="2" charset="2"/>
              <a:buChar char="§"/>
            </a:pPr>
            <a:r>
              <a:rPr lang="en-CA" sz="3200" dirty="0" smtClean="0"/>
              <a:t>X•Series Sensor </a:t>
            </a:r>
            <a:r>
              <a:rPr lang="en-CA" sz="3200" dirty="0" err="1" smtClean="0"/>
              <a:t>Xchangeable</a:t>
            </a:r>
            <a:r>
              <a:rPr lang="en-CA" sz="3200" dirty="0" smtClean="0"/>
              <a:t> instruments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CA" sz="3200" dirty="0" err="1" smtClean="0"/>
              <a:t>Xchange</a:t>
            </a:r>
            <a:r>
              <a:rPr lang="en-CA" sz="3200" baseline="30000" dirty="0" err="1" smtClean="0"/>
              <a:t>TM</a:t>
            </a:r>
            <a:r>
              <a:rPr lang="en-CA" sz="3200" dirty="0" smtClean="0"/>
              <a:t> field-swappable sensor heads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L Oceanographi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259</Words>
  <Application>Microsoft Office PowerPoint</Application>
  <PresentationFormat>On-screen Show (4:3)</PresentationFormat>
  <Paragraphs>66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AML Oceanographic Template</vt:lpstr>
      <vt:lpstr>Improving the Convenience of Ancillary Sensors for Hydrographic Survey Operations  Kevin Wilson - AML Oceanographic</vt:lpstr>
      <vt:lpstr>AML: Who We Are</vt:lpstr>
      <vt:lpstr>PowerPoint Presentation</vt:lpstr>
      <vt:lpstr>Real-Time Instruments</vt:lpstr>
      <vt:lpstr>Real Time Instruments</vt:lpstr>
      <vt:lpstr>OEM Integrations</vt:lpstr>
      <vt:lpstr>OEM Integrations</vt:lpstr>
      <vt:lpstr>Logging Instruments</vt:lpstr>
      <vt:lpstr>New Ideas in Instrumentation</vt:lpstr>
      <vt:lpstr>AML Approach</vt:lpstr>
      <vt:lpstr>XchangeTM Sensor Heads  Turbidity•XchangeTM, T•XchangeTM, SV•XchangeTM, P•XchangeTM, C•XchangeTM, DO•XchangeTM </vt:lpstr>
      <vt:lpstr>What does this mean?</vt:lpstr>
      <vt:lpstr>Why we did it..</vt:lpstr>
      <vt:lpstr>Data•Xchange</vt:lpstr>
      <vt:lpstr>PowerPoint Presentation</vt:lpstr>
      <vt:lpstr>Short Video…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Haydock</dc:creator>
  <cp:lastModifiedBy>Kevin</cp:lastModifiedBy>
  <cp:revision>158</cp:revision>
  <dcterms:created xsi:type="dcterms:W3CDTF">2010-03-06T10:52:10Z</dcterms:created>
  <dcterms:modified xsi:type="dcterms:W3CDTF">2015-12-11T13:26:48Z</dcterms:modified>
</cp:coreProperties>
</file>