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0" r:id="rId2"/>
    <p:sldMasterId id="2147483698" r:id="rId3"/>
  </p:sldMasterIdLst>
  <p:notesMasterIdLst>
    <p:notesMasterId r:id="rId22"/>
  </p:notesMasterIdLst>
  <p:handoutMasterIdLst>
    <p:handoutMasterId r:id="rId23"/>
  </p:handoutMasterIdLst>
  <p:sldIdLst>
    <p:sldId id="1280" r:id="rId4"/>
    <p:sldId id="1304" r:id="rId5"/>
    <p:sldId id="1306" r:id="rId6"/>
    <p:sldId id="1307" r:id="rId7"/>
    <p:sldId id="1283" r:id="rId8"/>
    <p:sldId id="1284" r:id="rId9"/>
    <p:sldId id="1285" r:id="rId10"/>
    <p:sldId id="1286" r:id="rId11"/>
    <p:sldId id="1287" r:id="rId12"/>
    <p:sldId id="1301" r:id="rId13"/>
    <p:sldId id="1288" r:id="rId14"/>
    <p:sldId id="1303" r:id="rId15"/>
    <p:sldId id="1290" r:id="rId16"/>
    <p:sldId id="1291" r:id="rId17"/>
    <p:sldId id="1295" r:id="rId18"/>
    <p:sldId id="1305" r:id="rId19"/>
    <p:sldId id="1296" r:id="rId20"/>
    <p:sldId id="1297" r:id="rId21"/>
  </p:sldIdLst>
  <p:sldSz cx="9715500" cy="6858000"/>
  <p:notesSz cx="6794500" cy="99314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33CC"/>
    <a:srgbClr val="CCDCFC"/>
    <a:srgbClr val="9DBCF9"/>
    <a:srgbClr val="0000C8"/>
    <a:srgbClr val="0000B4"/>
    <a:srgbClr val="0000A0"/>
    <a:srgbClr val="00008C"/>
    <a:srgbClr val="000078"/>
    <a:srgbClr val="000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84902" autoAdjust="0"/>
  </p:normalViewPr>
  <p:slideViewPr>
    <p:cSldViewPr snapToGrid="0">
      <p:cViewPr>
        <p:scale>
          <a:sx n="60" d="100"/>
          <a:sy n="60" d="100"/>
        </p:scale>
        <p:origin x="-1944" y="-490"/>
      </p:cViewPr>
      <p:guideLst>
        <p:guide orient="horz" pos="2160"/>
        <p:guide pos="30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14"/>
    </p:cViewPr>
  </p:sorterViewPr>
  <p:notesViewPr>
    <p:cSldViewPr snapToGrid="0">
      <p:cViewPr varScale="1">
        <p:scale>
          <a:sx n="44" d="100"/>
          <a:sy n="44" d="100"/>
        </p:scale>
        <p:origin x="-1315" y="-86"/>
      </p:cViewPr>
      <p:guideLst>
        <p:guide orient="horz" pos="312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45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F538B7F0-4DAA-4865-8EFA-4DC7247E25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896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0413" y="744538"/>
            <a:ext cx="52736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6463"/>
            <a:ext cx="49784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61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61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57B2561F-32F1-4122-BA23-24C098CB5A4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205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2561F-32F1-4122-BA23-24C098CB5A40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58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905933" y="4717415"/>
            <a:ext cx="5284611" cy="446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Times New Roman" pitchFamily="18" charset="0"/>
              <a:buNone/>
            </a:pPr>
            <a:endParaRPr lang="en-GB" altLang="en-US" sz="1000" dirty="0">
              <a:ea typeface="ＭＳ Ｐゴシック" pitchFamily="34" charset="-128"/>
            </a:endParaRPr>
          </a:p>
        </p:txBody>
      </p:sp>
      <p:sp>
        <p:nvSpPr>
          <p:cNvPr id="15363" name="Espace réservé du numéro de diapositive 3"/>
          <p:cNvSpPr txBox="1">
            <a:spLocks noGrp="1"/>
          </p:cNvSpPr>
          <p:nvPr/>
        </p:nvSpPr>
        <p:spPr bwMode="auto">
          <a:xfrm>
            <a:off x="3850218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2" tIns="47777" rIns="95552" bIns="47777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fld id="{85232B17-375C-4D1D-AA53-DD437F0D6B63}" type="slidenum">
              <a:rPr lang="en-AU" altLang="en-US" sz="1300">
                <a:solidFill>
                  <a:srgbClr val="000000"/>
                </a:solidFill>
              </a:rPr>
              <a:pPr algn="r"/>
              <a:t>10</a:t>
            </a:fld>
            <a:endParaRPr lang="en-AU" altLang="en-US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905933" y="4717415"/>
            <a:ext cx="5284611" cy="446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Times New Roman" pitchFamily="18" charset="0"/>
              <a:buNone/>
            </a:pPr>
            <a:endParaRPr lang="en-GB" altLang="en-US" sz="1000" dirty="0">
              <a:ea typeface="ＭＳ Ｐゴシック" pitchFamily="34" charset="-128"/>
            </a:endParaRPr>
          </a:p>
        </p:txBody>
      </p:sp>
      <p:sp>
        <p:nvSpPr>
          <p:cNvPr id="15363" name="Espace réservé du numéro de diapositive 3"/>
          <p:cNvSpPr txBox="1">
            <a:spLocks noGrp="1"/>
          </p:cNvSpPr>
          <p:nvPr/>
        </p:nvSpPr>
        <p:spPr bwMode="auto">
          <a:xfrm>
            <a:off x="3850218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2" tIns="47777" rIns="95552" bIns="47777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fld id="{85232B17-375C-4D1D-AA53-DD437F0D6B63}" type="slidenum">
              <a:rPr lang="en-AU" altLang="en-US" sz="1300">
                <a:solidFill>
                  <a:srgbClr val="000000"/>
                </a:solidFill>
              </a:rPr>
              <a:pPr algn="r"/>
              <a:t>11</a:t>
            </a:fld>
            <a:endParaRPr lang="en-AU" altLang="en-US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905933" y="4717415"/>
            <a:ext cx="5284611" cy="446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en-GB" altLang="en-US" sz="1000" b="0" dirty="0" smtClean="0">
                <a:solidFill>
                  <a:srgbClr val="0000DC"/>
                </a:solidFill>
                <a:ea typeface="ＭＳ Ｐゴシック" pitchFamily="34" charset="-128"/>
              </a:rPr>
              <a:t>Possible</a:t>
            </a:r>
            <a:r>
              <a:rPr lang="en-GB" altLang="en-US" sz="1000" b="0" baseline="0" dirty="0" smtClean="0">
                <a:solidFill>
                  <a:srgbClr val="0000DC"/>
                </a:solidFill>
                <a:ea typeface="ＭＳ Ｐゴシック" pitchFamily="34" charset="-128"/>
              </a:rPr>
              <a:t> to bench between different models. For a considered model it is also possible to bench for different sets of depth ranges. SHOM did it </a:t>
            </a:r>
            <a:r>
              <a:rPr lang="en-GB" altLang="en-US" sz="1000" b="0" baseline="0" dirty="0" smtClean="0">
                <a:solidFill>
                  <a:srgbClr val="0000DC"/>
                </a:solidFill>
                <a:ea typeface="ＭＳ Ｐゴシック" pitchFamily="34" charset="-128"/>
                <a:sym typeface="Wingdings" pitchFamily="2" charset="2"/>
              </a:rPr>
              <a:t> for now, there is a not a depth range that makes it possible to give a S-44 classification.</a:t>
            </a:r>
          </a:p>
          <a:p>
            <a:pPr>
              <a:spcBef>
                <a:spcPct val="0"/>
              </a:spcBef>
              <a:buFont typeface="Times New Roman" pitchFamily="18" charset="0"/>
              <a:buNone/>
            </a:pPr>
            <a:endParaRPr lang="en-GB" altLang="en-US" sz="1000" b="0" baseline="0" dirty="0" smtClean="0">
              <a:solidFill>
                <a:srgbClr val="0000DC"/>
              </a:solidFill>
              <a:ea typeface="ＭＳ Ｐゴシック" pitchFamily="34" charset="-128"/>
              <a:sym typeface="Wingdings" pitchFamily="2" charset="2"/>
            </a:endParaRPr>
          </a:p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en-GB" altLang="en-US" sz="1000" b="0" baseline="0" dirty="0" err="1" smtClean="0">
                <a:solidFill>
                  <a:srgbClr val="0000DC"/>
                </a:solidFill>
                <a:ea typeface="ＭＳ Ｐゴシック" pitchFamily="34" charset="-128"/>
                <a:sym typeface="Wingdings" pitchFamily="2" charset="2"/>
              </a:rPr>
              <a:t>Très</a:t>
            </a:r>
            <a:r>
              <a:rPr lang="en-GB" altLang="en-US" sz="1000" b="0" baseline="0" dirty="0" smtClean="0">
                <a:solidFill>
                  <a:srgbClr val="0000DC"/>
                </a:solidFill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GB" altLang="en-US" sz="1000" b="0" baseline="0" dirty="0" err="1" smtClean="0">
                <a:solidFill>
                  <a:srgbClr val="0000DC"/>
                </a:solidFill>
                <a:ea typeface="ＭＳ Ｐゴシック" pitchFamily="34" charset="-128"/>
                <a:sym typeface="Wingdings" pitchFamily="2" charset="2"/>
              </a:rPr>
              <a:t>lié</a:t>
            </a:r>
            <a:r>
              <a:rPr lang="en-GB" altLang="en-US" sz="1000" b="0" baseline="0" dirty="0" smtClean="0">
                <a:solidFill>
                  <a:srgbClr val="0000DC"/>
                </a:solidFill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GB" altLang="en-US" sz="1000" b="0" baseline="0" dirty="0" err="1" smtClean="0">
                <a:solidFill>
                  <a:srgbClr val="0000DC"/>
                </a:solidFill>
                <a:ea typeface="ＭＳ Ｐゴシック" pitchFamily="34" charset="-128"/>
                <a:sym typeface="Wingdings" pitchFamily="2" charset="2"/>
              </a:rPr>
              <a:t>qualité</a:t>
            </a:r>
            <a:r>
              <a:rPr lang="en-GB" altLang="en-US" sz="1000" b="0" baseline="0" dirty="0" smtClean="0">
                <a:solidFill>
                  <a:srgbClr val="0000DC"/>
                </a:solidFill>
                <a:ea typeface="ＭＳ Ｐゴシック" pitchFamily="34" charset="-128"/>
                <a:sym typeface="Wingdings" pitchFamily="2" charset="2"/>
              </a:rPr>
              <a:t> images.</a:t>
            </a:r>
            <a:endParaRPr lang="en-GB" altLang="en-US" sz="1000" b="0" dirty="0">
              <a:solidFill>
                <a:srgbClr val="0000DC"/>
              </a:solidFill>
              <a:ea typeface="ＭＳ Ｐゴシック" pitchFamily="34" charset="-128"/>
            </a:endParaRPr>
          </a:p>
        </p:txBody>
      </p:sp>
      <p:sp>
        <p:nvSpPr>
          <p:cNvPr id="15363" name="Espace réservé du numéro de diapositive 3"/>
          <p:cNvSpPr txBox="1">
            <a:spLocks noGrp="1"/>
          </p:cNvSpPr>
          <p:nvPr/>
        </p:nvSpPr>
        <p:spPr bwMode="auto">
          <a:xfrm>
            <a:off x="3850218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2" tIns="47777" rIns="95552" bIns="47777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fld id="{85232B17-375C-4D1D-AA53-DD437F0D6B63}" type="slidenum">
              <a:rPr lang="en-AU" altLang="en-US" sz="1300">
                <a:solidFill>
                  <a:srgbClr val="000000"/>
                </a:solidFill>
              </a:rPr>
              <a:pPr algn="r"/>
              <a:t>12</a:t>
            </a:fld>
            <a:endParaRPr lang="en-AU" altLang="en-US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905933" y="4717415"/>
            <a:ext cx="5284611" cy="446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Times New Roman" pitchFamily="18" charset="0"/>
              <a:buNone/>
            </a:pPr>
            <a:endParaRPr lang="en-GB" altLang="en-US" sz="1000" dirty="0">
              <a:ea typeface="ＭＳ Ｐゴシック" pitchFamily="34" charset="-128"/>
            </a:endParaRPr>
          </a:p>
        </p:txBody>
      </p:sp>
      <p:sp>
        <p:nvSpPr>
          <p:cNvPr id="15363" name="Espace réservé du numéro de diapositive 3"/>
          <p:cNvSpPr txBox="1">
            <a:spLocks noGrp="1"/>
          </p:cNvSpPr>
          <p:nvPr/>
        </p:nvSpPr>
        <p:spPr bwMode="auto">
          <a:xfrm>
            <a:off x="3850218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2" tIns="47777" rIns="95552" bIns="47777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fld id="{85232B17-375C-4D1D-AA53-DD437F0D6B63}" type="slidenum">
              <a:rPr lang="en-AU" altLang="en-US" sz="1300">
                <a:solidFill>
                  <a:srgbClr val="000000"/>
                </a:solidFill>
              </a:rPr>
              <a:pPr algn="r"/>
              <a:t>13</a:t>
            </a:fld>
            <a:endParaRPr lang="en-AU" altLang="en-US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905933" y="4717415"/>
            <a:ext cx="5284611" cy="446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en-GB" altLang="en-US" sz="1000" dirty="0" smtClean="0">
                <a:ea typeface="ＭＳ Ｐゴシック" pitchFamily="34" charset="-128"/>
              </a:rPr>
              <a:t>From the</a:t>
            </a:r>
            <a:r>
              <a:rPr lang="en-GB" altLang="en-US" sz="1000" baseline="0" dirty="0" smtClean="0">
                <a:ea typeface="ＭＳ Ｐゴシック" pitchFamily="34" charset="-128"/>
              </a:rPr>
              <a:t> </a:t>
            </a:r>
            <a:r>
              <a:rPr lang="en-GB" altLang="en-US" sz="1000" baseline="0" dirty="0" err="1" smtClean="0">
                <a:ea typeface="ＭＳ Ｐゴシック" pitchFamily="34" charset="-128"/>
              </a:rPr>
              <a:t>beginings</a:t>
            </a:r>
            <a:r>
              <a:rPr lang="en-GB" altLang="en-US" sz="1000" baseline="0" dirty="0" smtClean="0">
                <a:ea typeface="ＭＳ Ｐゴシック" pitchFamily="34" charset="-128"/>
              </a:rPr>
              <a:t> </a:t>
            </a:r>
            <a:r>
              <a:rPr lang="en-GB" altLang="en-US" sz="1000" baseline="0" dirty="0" err="1" smtClean="0">
                <a:ea typeface="ＭＳ Ｐゴシック" pitchFamily="34" charset="-128"/>
              </a:rPr>
              <a:t>fielsheets</a:t>
            </a:r>
            <a:r>
              <a:rPr lang="en-GB" altLang="en-US" sz="1000" baseline="0" dirty="0" smtClean="0">
                <a:ea typeface="ＭＳ Ｐゴシック" pitchFamily="34" charset="-128"/>
              </a:rPr>
              <a:t> based on </a:t>
            </a:r>
            <a:r>
              <a:rPr lang="en-GB" altLang="en-US" sz="1000" baseline="0" dirty="0" err="1" smtClean="0">
                <a:ea typeface="ＭＳ Ｐゴシック" pitchFamily="34" charset="-128"/>
              </a:rPr>
              <a:t>Lysenga</a:t>
            </a:r>
            <a:r>
              <a:rPr lang="en-GB" altLang="en-US" sz="1000" baseline="0" dirty="0" smtClean="0">
                <a:ea typeface="ＭＳ Ｐゴシック" pitchFamily="34" charset="-128"/>
              </a:rPr>
              <a:t> to physic based models + bar errors</a:t>
            </a:r>
            <a:endParaRPr lang="en-GB" altLang="en-US" sz="1000" dirty="0">
              <a:ea typeface="ＭＳ Ｐゴシック" pitchFamily="34" charset="-128"/>
            </a:endParaRPr>
          </a:p>
        </p:txBody>
      </p:sp>
      <p:sp>
        <p:nvSpPr>
          <p:cNvPr id="15363" name="Espace réservé du numéro de diapositive 3"/>
          <p:cNvSpPr txBox="1">
            <a:spLocks noGrp="1"/>
          </p:cNvSpPr>
          <p:nvPr/>
        </p:nvSpPr>
        <p:spPr bwMode="auto">
          <a:xfrm>
            <a:off x="3850218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2" tIns="47777" rIns="95552" bIns="47777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fld id="{85232B17-375C-4D1D-AA53-DD437F0D6B63}" type="slidenum">
              <a:rPr lang="en-AU" altLang="en-US" sz="1300">
                <a:solidFill>
                  <a:srgbClr val="000000"/>
                </a:solidFill>
              </a:rPr>
              <a:pPr algn="r"/>
              <a:t>14</a:t>
            </a:fld>
            <a:endParaRPr lang="en-AU" altLang="en-US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0413" y="746125"/>
            <a:ext cx="5273675" cy="3722688"/>
          </a:xfrm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6916"/>
            <a:ext cx="4983444" cy="4468898"/>
          </a:xfrm>
          <a:noFill/>
        </p:spPr>
        <p:txBody>
          <a:bodyPr/>
          <a:lstStyle/>
          <a:p>
            <a:pPr defTabSz="882219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94F17FA-5955-45C4-B9D3-1FE06C7DE50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486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0413" y="746125"/>
            <a:ext cx="5273675" cy="3722688"/>
          </a:xfrm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6916"/>
            <a:ext cx="4983444" cy="4468898"/>
          </a:xfrm>
          <a:noFill/>
        </p:spPr>
        <p:txBody>
          <a:bodyPr/>
          <a:lstStyle/>
          <a:p>
            <a:pPr defTabSz="882219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0413" y="746125"/>
            <a:ext cx="5273675" cy="3722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000" dirty="0" smtClean="0"/>
              <a:t>Vast</a:t>
            </a:r>
            <a:r>
              <a:rPr lang="en-US" sz="1000" baseline="0" dirty="0" smtClean="0"/>
              <a:t> areas with a poor knowledge that could do with an upgrading.</a:t>
            </a:r>
            <a:endParaRPr lang="en-US" sz="1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0070DE-B75C-4C7A-9A76-FAB425DA507B}" type="slidenum">
              <a:rPr lang="en-AU" smtClean="0">
                <a:cs typeface="Arial" pitchFamily="34" charset="0"/>
              </a:rPr>
              <a:pPr/>
              <a:t>2</a:t>
            </a:fld>
            <a:endParaRPr lang="en-A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0413" y="746125"/>
            <a:ext cx="5273675" cy="3722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000" dirty="0" smtClean="0"/>
              <a:t>C-55 reveals</a:t>
            </a:r>
            <a:r>
              <a:rPr lang="en-US" sz="1000" baseline="0" dirty="0" smtClean="0"/>
              <a:t> high rate of re-survey or no-survey in region B</a:t>
            </a:r>
            <a:endParaRPr lang="en-US" sz="1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0070DE-B75C-4C7A-9A76-FAB425DA507B}" type="slidenum">
              <a:rPr lang="en-AU" smtClean="0">
                <a:cs typeface="Arial" pitchFamily="34" charset="0"/>
              </a:rPr>
              <a:pPr/>
              <a:t>3</a:t>
            </a:fld>
            <a:endParaRPr lang="en-A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0413" y="746125"/>
            <a:ext cx="5273675" cy="3722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000" baseline="0" dirty="0" smtClean="0"/>
              <a:t>Some areas never surveyed since 19</a:t>
            </a:r>
            <a:r>
              <a:rPr lang="en-US" sz="1000" baseline="30000" dirty="0" smtClean="0"/>
              <a:t>th</a:t>
            </a:r>
            <a:r>
              <a:rPr lang="en-US" sz="1000" baseline="0" dirty="0" smtClean="0"/>
              <a:t> century lead soundings.</a:t>
            </a:r>
            <a:endParaRPr lang="en-US" sz="1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0070DE-B75C-4C7A-9A76-FAB425DA507B}" type="slidenum">
              <a:rPr lang="en-AU" smtClean="0">
                <a:cs typeface="Arial" pitchFamily="34" charset="0"/>
              </a:rPr>
              <a:pPr/>
              <a:t>4</a:t>
            </a:fld>
            <a:endParaRPr lang="en-A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0413" y="746125"/>
            <a:ext cx="5273675" cy="3722688"/>
          </a:xfrm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05530" y="4716916"/>
            <a:ext cx="5284273" cy="4468898"/>
          </a:xfrm>
          <a:noFill/>
        </p:spPr>
        <p:txBody>
          <a:bodyPr/>
          <a:lstStyle/>
          <a:p>
            <a:endParaRPr lang="en-GB" sz="1000" dirty="0"/>
          </a:p>
        </p:txBody>
      </p:sp>
      <p:sp>
        <p:nvSpPr>
          <p:cNvPr id="22532" name="Espace réservé du numéro de diapositive 3"/>
          <p:cNvSpPr txBox="1">
            <a:spLocks noGrp="1"/>
          </p:cNvSpPr>
          <p:nvPr/>
        </p:nvSpPr>
        <p:spPr bwMode="auto">
          <a:xfrm>
            <a:off x="3850015" y="9435371"/>
            <a:ext cx="294448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2" rIns="95562" bIns="47782" anchor="b"/>
          <a:lstStyle/>
          <a:p>
            <a:pPr algn="r" defTabSz="955736"/>
            <a:fld id="{ACCF6314-0923-4689-B7AE-AAB0C29198F0}" type="slidenum">
              <a:rPr lang="en-AU" sz="1300"/>
              <a:pPr algn="r" defTabSz="955736"/>
              <a:t>5</a:t>
            </a:fld>
            <a:endParaRPr lang="en-AU" sz="13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0413" y="746125"/>
            <a:ext cx="5273675" cy="3722688"/>
          </a:xfrm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05530" y="4716916"/>
            <a:ext cx="5284273" cy="4468898"/>
          </a:xfrm>
          <a:noFill/>
        </p:spPr>
        <p:txBody>
          <a:bodyPr/>
          <a:lstStyle/>
          <a:p>
            <a:pPr marL="220555" indent="-220555"/>
            <a:r>
              <a:rPr lang="fr-FR" sz="1000" dirty="0" smtClean="0"/>
              <a:t>The </a:t>
            </a:r>
            <a:r>
              <a:rPr lang="fr-FR" sz="1000" dirty="0" err="1" smtClean="0"/>
              <a:t>empiric</a:t>
            </a:r>
            <a:r>
              <a:rPr lang="fr-FR" sz="1000" baseline="0" dirty="0" smtClean="0"/>
              <a:t> </a:t>
            </a:r>
            <a:r>
              <a:rPr lang="fr-FR" sz="1000" baseline="0" dirty="0" err="1" smtClean="0"/>
              <a:t>method</a:t>
            </a:r>
            <a:r>
              <a:rPr lang="fr-FR" sz="1000" baseline="0" dirty="0" smtClean="0"/>
              <a:t> </a:t>
            </a:r>
            <a:r>
              <a:rPr lang="fr-FR" sz="1000" baseline="0" dirty="0" err="1" smtClean="0"/>
              <a:t>where</a:t>
            </a:r>
            <a:r>
              <a:rPr lang="fr-FR" sz="1000" baseline="0" dirty="0" smtClean="0"/>
              <a:t> the </a:t>
            </a:r>
            <a:r>
              <a:rPr lang="fr-FR" sz="1000" baseline="0" dirty="0" err="1" smtClean="0"/>
              <a:t>aim</a:t>
            </a:r>
            <a:r>
              <a:rPr lang="fr-FR" sz="1000" baseline="0" dirty="0" smtClean="0"/>
              <a:t> </a:t>
            </a:r>
            <a:r>
              <a:rPr lang="fr-FR" sz="1000" baseline="0" dirty="0" err="1" smtClean="0"/>
              <a:t>is</a:t>
            </a:r>
            <a:r>
              <a:rPr lang="fr-FR" sz="1000" baseline="0" dirty="0" smtClean="0"/>
              <a:t> to </a:t>
            </a:r>
            <a:r>
              <a:rPr lang="fr-FR" sz="1000" baseline="0" dirty="0" err="1" smtClean="0"/>
              <a:t>assess</a:t>
            </a:r>
            <a:r>
              <a:rPr lang="fr-FR" sz="1000" baseline="0" dirty="0" smtClean="0"/>
              <a:t> the coefficient in a </a:t>
            </a:r>
            <a:r>
              <a:rPr lang="fr-FR" sz="1000" baseline="0" dirty="0" err="1" smtClean="0"/>
              <a:t>law</a:t>
            </a:r>
            <a:r>
              <a:rPr lang="fr-FR" sz="1000" baseline="0" dirty="0" smtClean="0"/>
              <a:t> </a:t>
            </a:r>
            <a:r>
              <a:rPr lang="fr-FR" sz="1000" baseline="0" dirty="0" err="1" smtClean="0"/>
              <a:t>that</a:t>
            </a:r>
            <a:r>
              <a:rPr lang="fr-FR" sz="1000" baseline="0" dirty="0" smtClean="0"/>
              <a:t> links Z to radiance in visible bands.</a:t>
            </a:r>
          </a:p>
          <a:p>
            <a:pPr marL="220555" indent="-220555"/>
            <a:r>
              <a:rPr lang="fr-FR" sz="1000" baseline="0" dirty="0" smtClean="0"/>
              <a:t>For </a:t>
            </a:r>
            <a:r>
              <a:rPr lang="fr-FR" sz="1000" baseline="0" dirty="0" err="1" smtClean="0"/>
              <a:t>this</a:t>
            </a:r>
            <a:r>
              <a:rPr lang="fr-FR" sz="1000" baseline="0" dirty="0" smtClean="0"/>
              <a:t> one </a:t>
            </a:r>
            <a:r>
              <a:rPr lang="fr-FR" sz="1000" baseline="0" dirty="0" err="1" smtClean="0"/>
              <a:t>needs</a:t>
            </a:r>
            <a:r>
              <a:rPr lang="fr-FR" sz="1000" baseline="0" dirty="0" smtClean="0"/>
              <a:t> </a:t>
            </a:r>
            <a:r>
              <a:rPr lang="fr-FR" sz="1000" baseline="0" dirty="0" err="1" smtClean="0"/>
              <a:t>ground</a:t>
            </a:r>
            <a:r>
              <a:rPr lang="fr-FR" sz="1000" baseline="0" dirty="0" smtClean="0"/>
              <a:t> </a:t>
            </a:r>
            <a:r>
              <a:rPr lang="fr-FR" sz="1000" baseline="0" dirty="0" err="1" smtClean="0"/>
              <a:t>truth</a:t>
            </a:r>
            <a:r>
              <a:rPr lang="fr-FR" sz="1000" baseline="0" dirty="0" smtClean="0"/>
              <a:t> for calibration. </a:t>
            </a:r>
            <a:r>
              <a:rPr lang="fr-FR" sz="1000" baseline="0" dirty="0" err="1" smtClean="0"/>
              <a:t>Outside</a:t>
            </a:r>
            <a:r>
              <a:rPr lang="fr-FR" sz="1000" baseline="0" dirty="0" smtClean="0"/>
              <a:t> </a:t>
            </a:r>
            <a:r>
              <a:rPr lang="fr-FR" sz="1000" baseline="0" dirty="0" err="1" smtClean="0"/>
              <a:t>groundtruth</a:t>
            </a:r>
            <a:r>
              <a:rPr lang="fr-FR" sz="1000" baseline="0" dirty="0" smtClean="0"/>
              <a:t>, Z </a:t>
            </a:r>
            <a:r>
              <a:rPr lang="fr-FR" sz="1000" baseline="0" dirty="0" err="1" smtClean="0"/>
              <a:t>is</a:t>
            </a:r>
            <a:r>
              <a:rPr lang="fr-FR" sz="1000" baseline="0" dirty="0" smtClean="0"/>
              <a:t> an </a:t>
            </a:r>
            <a:r>
              <a:rPr lang="fr-FR" sz="1000" baseline="0" dirty="0" err="1" smtClean="0"/>
              <a:t>extrapolated</a:t>
            </a:r>
            <a:r>
              <a:rPr lang="fr-FR" sz="1000" baseline="0" dirty="0" smtClean="0"/>
              <a:t> estimation.</a:t>
            </a:r>
          </a:p>
          <a:p>
            <a:pPr marL="220555" indent="-220555"/>
            <a:endParaRPr lang="fr-FR" sz="1000" baseline="0" dirty="0" smtClean="0"/>
          </a:p>
          <a:p>
            <a:pPr marL="220555" indent="-220555"/>
            <a:r>
              <a:rPr lang="fr-FR" sz="1000" baseline="0" dirty="0" smtClean="0"/>
              <a:t>The </a:t>
            </a:r>
            <a:r>
              <a:rPr lang="fr-FR" sz="1000" baseline="0" dirty="0" err="1" smtClean="0"/>
              <a:t>physics</a:t>
            </a:r>
            <a:r>
              <a:rPr lang="fr-FR" sz="1000" baseline="0" dirty="0" smtClean="0"/>
              <a:t> </a:t>
            </a:r>
            <a:r>
              <a:rPr lang="fr-FR" sz="1000" baseline="0" dirty="0" err="1" smtClean="0"/>
              <a:t>based</a:t>
            </a:r>
            <a:r>
              <a:rPr lang="fr-FR" sz="1000" baseline="0" dirty="0" smtClean="0"/>
              <a:t> </a:t>
            </a:r>
            <a:r>
              <a:rPr lang="fr-FR" sz="1000" baseline="0" dirty="0" err="1" smtClean="0"/>
              <a:t>method</a:t>
            </a:r>
            <a:r>
              <a:rPr lang="fr-FR" sz="1000" baseline="0" dirty="0" smtClean="0"/>
              <a:t> </a:t>
            </a:r>
            <a:r>
              <a:rPr lang="fr-FR" sz="1000" baseline="0" dirty="0" err="1" smtClean="0"/>
              <a:t>which</a:t>
            </a:r>
            <a:r>
              <a:rPr lang="fr-FR" sz="1000" baseline="0" dirty="0" smtClean="0"/>
              <a:t> </a:t>
            </a:r>
            <a:r>
              <a:rPr lang="fr-FR" sz="1000" baseline="0" dirty="0" err="1" smtClean="0"/>
              <a:t>is</a:t>
            </a:r>
            <a:r>
              <a:rPr lang="fr-FR" sz="1000" baseline="0" dirty="0" smtClean="0"/>
              <a:t> an inversion of the </a:t>
            </a:r>
            <a:r>
              <a:rPr lang="fr-FR" sz="1000" baseline="0" dirty="0" err="1" smtClean="0"/>
              <a:t>physic</a:t>
            </a:r>
            <a:r>
              <a:rPr lang="fr-FR" sz="1000" baseline="0" dirty="0" smtClean="0"/>
              <a:t> </a:t>
            </a:r>
            <a:r>
              <a:rPr lang="fr-FR" sz="1000" baseline="0" dirty="0" err="1" smtClean="0"/>
              <a:t>law</a:t>
            </a:r>
            <a:r>
              <a:rPr lang="fr-FR" sz="1000" baseline="0" dirty="0" smtClean="0"/>
              <a:t> </a:t>
            </a:r>
            <a:r>
              <a:rPr lang="fr-FR" sz="1000" baseline="0" dirty="0" err="1" smtClean="0"/>
              <a:t>that</a:t>
            </a:r>
            <a:r>
              <a:rPr lang="fr-FR" sz="1000" baseline="0" dirty="0" smtClean="0"/>
              <a:t> links the radiance to the </a:t>
            </a:r>
            <a:r>
              <a:rPr lang="fr-FR" sz="1000" baseline="0" dirty="0" err="1" smtClean="0"/>
              <a:t>environment</a:t>
            </a:r>
            <a:r>
              <a:rPr lang="fr-FR" sz="1000" baseline="0" dirty="0" smtClean="0"/>
              <a:t> (</a:t>
            </a:r>
            <a:r>
              <a:rPr lang="fr-FR" sz="1000" baseline="0" dirty="0" err="1" smtClean="0"/>
              <a:t>depth</a:t>
            </a:r>
            <a:r>
              <a:rPr lang="fr-FR" sz="1000" baseline="0" dirty="0" smtClean="0"/>
              <a:t> absorption, </a:t>
            </a:r>
            <a:r>
              <a:rPr lang="fr-FR" sz="1000" baseline="0" dirty="0" err="1" smtClean="0"/>
              <a:t>scaterring</a:t>
            </a:r>
            <a:r>
              <a:rPr lang="fr-FR" sz="1000" baseline="0" dirty="0" smtClean="0"/>
              <a:t>, </a:t>
            </a:r>
            <a:r>
              <a:rPr lang="fr-FR" sz="1000" baseline="0" dirty="0" err="1" smtClean="0"/>
              <a:t>reflectivity</a:t>
            </a:r>
            <a:r>
              <a:rPr lang="fr-FR" sz="1000" baseline="0" dirty="0" smtClean="0"/>
              <a:t>).</a:t>
            </a:r>
          </a:p>
          <a:p>
            <a:pPr marL="220555" indent="-220555"/>
            <a:r>
              <a:rPr lang="fr-FR" sz="1000" baseline="0" dirty="0" smtClean="0"/>
              <a:t>It uses all the points of the image, </a:t>
            </a:r>
            <a:r>
              <a:rPr lang="fr-FR" sz="1000" baseline="0" dirty="0" err="1" smtClean="0"/>
              <a:t>ground</a:t>
            </a:r>
            <a:r>
              <a:rPr lang="fr-FR" sz="1000" baseline="0" dirty="0" smtClean="0"/>
              <a:t> </a:t>
            </a:r>
            <a:r>
              <a:rPr lang="fr-FR" sz="1000" baseline="0" dirty="0" err="1" smtClean="0"/>
              <a:t>truth</a:t>
            </a:r>
            <a:r>
              <a:rPr lang="fr-FR" sz="1000" baseline="0" dirty="0" smtClean="0"/>
              <a:t> </a:t>
            </a:r>
            <a:r>
              <a:rPr lang="fr-FR" sz="1000" baseline="0" dirty="0" err="1" smtClean="0"/>
              <a:t>can</a:t>
            </a:r>
            <a:r>
              <a:rPr lang="fr-FR" sz="1000" baseline="0" dirty="0" smtClean="0"/>
              <a:t> help but </a:t>
            </a:r>
            <a:r>
              <a:rPr lang="fr-FR" sz="1000" baseline="0" dirty="0" err="1" smtClean="0"/>
              <a:t>you</a:t>
            </a:r>
            <a:r>
              <a:rPr lang="fr-FR" sz="1000" baseline="0" dirty="0" smtClean="0"/>
              <a:t> </a:t>
            </a:r>
            <a:r>
              <a:rPr lang="fr-FR" sz="1000" baseline="0" dirty="0" err="1" smtClean="0"/>
              <a:t>can</a:t>
            </a:r>
            <a:r>
              <a:rPr lang="fr-FR" sz="1000" baseline="0" dirty="0" smtClean="0"/>
              <a:t> do </a:t>
            </a:r>
            <a:r>
              <a:rPr lang="fr-FR" sz="1000" baseline="0" dirty="0" err="1" smtClean="0"/>
              <a:t>without</a:t>
            </a:r>
            <a:r>
              <a:rPr lang="fr-FR" sz="1000" baseline="0" dirty="0" smtClean="0"/>
              <a:t>. </a:t>
            </a:r>
          </a:p>
          <a:p>
            <a:pPr marL="220555" indent="-220555"/>
            <a:endParaRPr lang="fr-FR" sz="1000" baseline="0" dirty="0" smtClean="0"/>
          </a:p>
        </p:txBody>
      </p:sp>
      <p:sp>
        <p:nvSpPr>
          <p:cNvPr id="25604" name="Espace réservé du numéro de diapositive 3"/>
          <p:cNvSpPr txBox="1">
            <a:spLocks noGrp="1"/>
          </p:cNvSpPr>
          <p:nvPr/>
        </p:nvSpPr>
        <p:spPr bwMode="auto">
          <a:xfrm>
            <a:off x="3850015" y="9435371"/>
            <a:ext cx="294448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2" rIns="95562" bIns="47782" anchor="b"/>
          <a:lstStyle/>
          <a:p>
            <a:pPr algn="r" defTabSz="955736"/>
            <a:fld id="{943F9ED5-0024-48C8-90CE-25355673DEBA}" type="slidenum">
              <a:rPr lang="en-AU" sz="1300"/>
              <a:pPr algn="r" defTabSz="955736"/>
              <a:t>6</a:t>
            </a:fld>
            <a:endParaRPr lang="en-AU" sz="13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0413" y="746125"/>
            <a:ext cx="5273675" cy="3722688"/>
          </a:xfrm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05530" y="4716916"/>
            <a:ext cx="5284273" cy="4468898"/>
          </a:xfrm>
          <a:noFill/>
        </p:spPr>
        <p:txBody>
          <a:bodyPr/>
          <a:lstStyle/>
          <a:p>
            <a:r>
              <a:rPr lang="en-GB" sz="1000" dirty="0" smtClean="0"/>
              <a:t>Need</a:t>
            </a:r>
            <a:r>
              <a:rPr lang="en-GB" sz="1000" baseline="0" dirty="0" smtClean="0"/>
              <a:t> of ground truth for calibration.</a:t>
            </a:r>
          </a:p>
          <a:p>
            <a:endParaRPr lang="en-GB" sz="1000" dirty="0" smtClean="0"/>
          </a:p>
        </p:txBody>
      </p:sp>
      <p:sp>
        <p:nvSpPr>
          <p:cNvPr id="66564" name="Espace réservé du numéro de diapositive 3"/>
          <p:cNvSpPr txBox="1">
            <a:spLocks noGrp="1"/>
          </p:cNvSpPr>
          <p:nvPr/>
        </p:nvSpPr>
        <p:spPr bwMode="auto">
          <a:xfrm>
            <a:off x="3850015" y="9435371"/>
            <a:ext cx="294448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2" rIns="95562" bIns="47782" anchor="b"/>
          <a:lstStyle/>
          <a:p>
            <a:pPr algn="r" defTabSz="955736"/>
            <a:fld id="{0096BCF9-9A8D-4462-86CF-7F56EB128F41}" type="slidenum">
              <a:rPr lang="en-AU" sz="1300">
                <a:solidFill>
                  <a:srgbClr val="000000"/>
                </a:solidFill>
                <a:cs typeface="Arial" charset="0"/>
              </a:rPr>
              <a:pPr algn="r" defTabSz="955736"/>
              <a:t>7</a:t>
            </a:fld>
            <a:endParaRPr lang="en-AU" sz="13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905933" y="4717415"/>
            <a:ext cx="5284611" cy="446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en-GB" altLang="en-US" sz="1000" dirty="0" smtClean="0">
                <a:ea typeface="ＭＳ Ｐゴシック" pitchFamily="34" charset="-128"/>
              </a:rPr>
              <a:t>On the 12 steps of SDB step 5 and</a:t>
            </a:r>
            <a:r>
              <a:rPr lang="en-GB" altLang="en-US" sz="1000" baseline="0" dirty="0" smtClean="0">
                <a:ea typeface="ＭＳ Ｐゴシック" pitchFamily="34" charset="-128"/>
              </a:rPr>
              <a:t> 6 are specific to physics based method. Step five is spectrometric calibration that provides look-up table and step 6 is the inversion method that resolves </a:t>
            </a:r>
            <a:endParaRPr lang="en-GB" altLang="en-US" sz="1000" dirty="0">
              <a:ea typeface="ＭＳ Ｐゴシック" pitchFamily="34" charset="-128"/>
            </a:endParaRPr>
          </a:p>
        </p:txBody>
      </p:sp>
      <p:sp>
        <p:nvSpPr>
          <p:cNvPr id="15363" name="Espace réservé du numéro de diapositive 3"/>
          <p:cNvSpPr txBox="1">
            <a:spLocks noGrp="1"/>
          </p:cNvSpPr>
          <p:nvPr/>
        </p:nvSpPr>
        <p:spPr bwMode="auto">
          <a:xfrm>
            <a:off x="3850218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2" tIns="47777" rIns="95552" bIns="47777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fld id="{85232B17-375C-4D1D-AA53-DD437F0D6B63}" type="slidenum">
              <a:rPr lang="en-AU" altLang="en-US" sz="1300">
                <a:solidFill>
                  <a:srgbClr val="000000"/>
                </a:solidFill>
              </a:rPr>
              <a:pPr algn="r"/>
              <a:t>8</a:t>
            </a:fld>
            <a:endParaRPr lang="en-AU" altLang="en-US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Palyground</a:t>
            </a:r>
            <a:r>
              <a:rPr lang="en-US" baseline="0" dirty="0" smtClean="0"/>
              <a:t> for SDB.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2561F-32F1-4122-BA23-24C098CB5A40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46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63" descr="courbe_cour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7155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66" descr="bandeau_titr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9" y="6237288"/>
            <a:ext cx="6623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67" descr="bandeau_titre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6589" y="6240465"/>
            <a:ext cx="2593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69"/>
          <p:cNvSpPr txBox="1">
            <a:spLocks noChangeArrowheads="1"/>
          </p:cNvSpPr>
          <p:nvPr userDrawn="1"/>
        </p:nvSpPr>
        <p:spPr bwMode="auto">
          <a:xfrm>
            <a:off x="7234183" y="6260440"/>
            <a:ext cx="20718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1200" b="1" i="0" dirty="0" smtClean="0">
                <a:solidFill>
                  <a:srgbClr val="FFFF00"/>
                </a:solidFill>
                <a:latin typeface="Arial" charset="0"/>
              </a:rPr>
              <a:t>7</a:t>
            </a:r>
            <a:r>
              <a:rPr lang="fr-FR" sz="1200" b="1" i="0" baseline="0" dirty="0" smtClean="0">
                <a:solidFill>
                  <a:srgbClr val="FFFF00"/>
                </a:solidFill>
                <a:latin typeface="Arial" charset="0"/>
              </a:rPr>
              <a:t> – 12  December 2015</a:t>
            </a:r>
            <a:endParaRPr lang="fr-FR" sz="1200" b="1" i="0" dirty="0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8" name="Picture 1075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0900" y="188913"/>
            <a:ext cx="31686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77" descr="logo_ministere-defense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8" y="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 noProof="0" dirty="0" smtClean="0"/>
              <a:t>Cliquez pour modifier le style du titre du masque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781800" cy="1752600"/>
          </a:xfrm>
        </p:spPr>
        <p:txBody>
          <a:bodyPr/>
          <a:lstStyle>
            <a:lvl1pPr marL="0" indent="0">
              <a:defRPr sz="28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44010" y="6250331"/>
            <a:ext cx="2395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FFFF00"/>
                </a:solidFill>
                <a:latin typeface="+mn-lt"/>
              </a:rPr>
              <a:t>16</a:t>
            </a:r>
            <a:r>
              <a:rPr lang="en-GB" sz="1100" b="1" baseline="30000" dirty="0" smtClean="0">
                <a:solidFill>
                  <a:srgbClr val="FFFF00"/>
                </a:solidFill>
                <a:latin typeface="+mn-lt"/>
              </a:rPr>
              <a:t>th</a:t>
            </a:r>
            <a:r>
              <a:rPr lang="en-GB" sz="1100" b="1" dirty="0" smtClean="0">
                <a:solidFill>
                  <a:srgbClr val="FFFF00"/>
                </a:solidFill>
                <a:latin typeface="+mn-lt"/>
              </a:rPr>
              <a:t> MACHC Meeting</a:t>
            </a:r>
            <a:endParaRPr lang="en-GB" sz="11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1BD7C-D661-4C74-A3F1-657A7FDF267C}" type="slidenum">
              <a:rPr lang="fr-FR"/>
              <a:pPr>
                <a:defRPr/>
              </a:pPr>
              <a:t>‹#›</a:t>
            </a:fld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44010" y="6250331"/>
            <a:ext cx="2395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FFFF00"/>
                </a:solidFill>
                <a:latin typeface="+mn-lt"/>
              </a:rPr>
              <a:t>16</a:t>
            </a:r>
            <a:r>
              <a:rPr lang="en-GB" sz="1100" b="1" baseline="30000" dirty="0" smtClean="0">
                <a:solidFill>
                  <a:srgbClr val="FFFF00"/>
                </a:solidFill>
                <a:latin typeface="+mn-lt"/>
              </a:rPr>
              <a:t>th</a:t>
            </a:r>
            <a:r>
              <a:rPr lang="en-GB" sz="1100" b="1" dirty="0" smtClean="0">
                <a:solidFill>
                  <a:srgbClr val="FFFF00"/>
                </a:solidFill>
                <a:latin typeface="+mn-lt"/>
              </a:rPr>
              <a:t> MACHC Meeting</a:t>
            </a:r>
            <a:endParaRPr lang="en-GB" sz="11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745392" y="6246473"/>
            <a:ext cx="1757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FFFF00"/>
                </a:solidFill>
                <a:latin typeface="+mn-lt"/>
              </a:rPr>
              <a:t>7 – 12 December 2015</a:t>
            </a:r>
            <a:endParaRPr lang="en-GB" sz="11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485775" y="6478351"/>
            <a:ext cx="226695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19463" y="6478351"/>
            <a:ext cx="30765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1" descr="bandeau_tit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510101"/>
            <a:ext cx="5757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0" descr="bandeau_titre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7476" y="6500576"/>
            <a:ext cx="1801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7"/>
          <p:cNvSpPr>
            <a:spLocks noChangeArrowheads="1"/>
          </p:cNvSpPr>
          <p:nvPr userDrawn="1"/>
        </p:nvSpPr>
        <p:spPr bwMode="auto">
          <a:xfrm>
            <a:off x="320675" y="6546613"/>
            <a:ext cx="205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200" i="1"/>
          </a:p>
        </p:txBody>
      </p:sp>
      <p:sp>
        <p:nvSpPr>
          <p:cNvPr id="16" name="Rectangle 39"/>
          <p:cNvSpPr txBox="1">
            <a:spLocks noChangeArrowheads="1"/>
          </p:cNvSpPr>
          <p:nvPr userDrawn="1"/>
        </p:nvSpPr>
        <p:spPr bwMode="auto">
          <a:xfrm>
            <a:off x="3849688" y="6546613"/>
            <a:ext cx="205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ED66"/>
                </a:solidFill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FCFA5A-EEC6-4597-9AE9-D49777054EA9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ED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rgbClr val="FFED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FFED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081713" y="6272532"/>
            <a:ext cx="1582738" cy="576263"/>
            <a:chOff x="6081713" y="6272532"/>
            <a:chExt cx="1582738" cy="576263"/>
          </a:xfrm>
        </p:grpSpPr>
        <p:pic>
          <p:nvPicPr>
            <p:cNvPr id="18" name="Picture 42" descr="signature_logo_acronyme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414" y="6500576"/>
              <a:ext cx="935037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4" descr="logo_ministere-defense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1713" y="6272532"/>
              <a:ext cx="576262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775" y="6495250"/>
            <a:ext cx="2266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D4F7-2739-4184-9ED4-1CF3DF28F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5775" y="6478351"/>
            <a:ext cx="226695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19463" y="6478351"/>
            <a:ext cx="30765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5" name="Picture 31" descr="bandeau_tit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510101"/>
            <a:ext cx="5757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0" descr="bandeau_titre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7476" y="6500576"/>
            <a:ext cx="1801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7"/>
          <p:cNvSpPr>
            <a:spLocks noChangeArrowheads="1"/>
          </p:cNvSpPr>
          <p:nvPr userDrawn="1"/>
        </p:nvSpPr>
        <p:spPr bwMode="auto">
          <a:xfrm>
            <a:off x="320675" y="6546613"/>
            <a:ext cx="205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200" i="1"/>
          </a:p>
        </p:txBody>
      </p:sp>
      <p:sp>
        <p:nvSpPr>
          <p:cNvPr id="8" name="Rectangle 39"/>
          <p:cNvSpPr txBox="1">
            <a:spLocks noChangeArrowheads="1"/>
          </p:cNvSpPr>
          <p:nvPr userDrawn="1"/>
        </p:nvSpPr>
        <p:spPr bwMode="auto">
          <a:xfrm>
            <a:off x="3849688" y="6546613"/>
            <a:ext cx="205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ED66"/>
                </a:solidFill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FCFA5A-EEC6-4597-9AE9-D49777054EA9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ED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rgbClr val="FFED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FFED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081713" y="6272532"/>
            <a:ext cx="1582738" cy="576263"/>
            <a:chOff x="6081713" y="6272532"/>
            <a:chExt cx="1582738" cy="576263"/>
          </a:xfrm>
        </p:grpSpPr>
        <p:pic>
          <p:nvPicPr>
            <p:cNvPr id="9" name="Picture 42" descr="signature_logo_acronyme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414" y="6500576"/>
              <a:ext cx="935037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4" descr="logo_ministere-defense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1713" y="6272532"/>
              <a:ext cx="576262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7745392" y="6524273"/>
            <a:ext cx="1757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FFFF00"/>
                </a:solidFill>
                <a:latin typeface="+mn-lt"/>
              </a:rPr>
              <a:t>7 – 12 December 2015</a:t>
            </a:r>
            <a:endParaRPr lang="en-GB" sz="11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010" y="6528131"/>
            <a:ext cx="2395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FFFF00"/>
                </a:solidFill>
                <a:latin typeface="+mn-lt"/>
              </a:rPr>
              <a:t>16</a:t>
            </a:r>
            <a:r>
              <a:rPr lang="en-GB" sz="1100" b="1" baseline="30000" dirty="0" smtClean="0">
                <a:solidFill>
                  <a:srgbClr val="FFFF00"/>
                </a:solidFill>
                <a:latin typeface="+mn-lt"/>
              </a:rPr>
              <a:t>th</a:t>
            </a:r>
            <a:r>
              <a:rPr lang="en-GB" sz="1100" b="1" dirty="0" smtClean="0">
                <a:solidFill>
                  <a:srgbClr val="FFFF00"/>
                </a:solidFill>
                <a:latin typeface="+mn-lt"/>
              </a:rPr>
              <a:t> MACHC Meeting</a:t>
            </a:r>
            <a:endParaRPr lang="en-GB" sz="11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8544" y="-27384"/>
            <a:ext cx="8248889" cy="114141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8544" y="836713"/>
            <a:ext cx="8248889" cy="43418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51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bandeau_titr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237290"/>
            <a:ext cx="5757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8664" y="609600"/>
            <a:ext cx="8258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8664" y="1752600"/>
            <a:ext cx="82581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Premier niveau</a:t>
            </a:r>
          </a:p>
          <a:p>
            <a:pPr lvl="2"/>
            <a:r>
              <a:rPr lang="fr-FR" smtClean="0"/>
              <a:t>Deuxième niveau</a:t>
            </a:r>
          </a:p>
          <a:p>
            <a:pPr lvl="3"/>
            <a:r>
              <a:rPr lang="fr-FR" smtClean="0"/>
              <a:t>Troisième niveau</a:t>
            </a:r>
          </a:p>
          <a:p>
            <a:pPr lvl="4"/>
            <a:r>
              <a:rPr lang="fr-FR" smtClean="0"/>
              <a:t>Quatrième niveau</a:t>
            </a:r>
          </a:p>
        </p:txBody>
      </p:sp>
      <p:pic>
        <p:nvPicPr>
          <p:cNvPr id="1029" name="Picture 29" descr="courbe_cour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5177"/>
            <a:ext cx="97155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0" descr="bandeau_titre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7476" y="6237290"/>
            <a:ext cx="1801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37"/>
          <p:cNvSpPr>
            <a:spLocks noChangeArrowheads="1"/>
          </p:cNvSpPr>
          <p:nvPr/>
        </p:nvSpPr>
        <p:spPr bwMode="auto">
          <a:xfrm>
            <a:off x="320675" y="6237288"/>
            <a:ext cx="205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200" i="1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49688" y="6237288"/>
            <a:ext cx="205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ED66"/>
                </a:solidFill>
                <a:latin typeface="+mn-lt"/>
              </a:defRPr>
            </a:lvl1pPr>
          </a:lstStyle>
          <a:p>
            <a:pPr>
              <a:defRPr/>
            </a:pPr>
            <a:fld id="{7DFCFA5A-EEC6-4597-9AE9-D49777054EA9}" type="slidenum">
              <a:rPr lang="fr-FR"/>
              <a:pPr>
                <a:defRPr/>
              </a:pPr>
              <a:t>‹#›</a:t>
            </a:fld>
            <a:endParaRPr lang="fr-FR"/>
          </a:p>
          <a:p>
            <a:pPr>
              <a:defRPr/>
            </a:pPr>
            <a:endParaRPr lang="fr-FR"/>
          </a:p>
        </p:txBody>
      </p:sp>
      <p:pic>
        <p:nvPicPr>
          <p:cNvPr id="1033" name="Picture 42" descr="signature_logo_acronyme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9414" y="6203952"/>
            <a:ext cx="9350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44" descr="logo_ministere-defense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1713" y="6165852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544010" y="6250331"/>
            <a:ext cx="2395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FFFF00"/>
                </a:solidFill>
                <a:latin typeface="+mn-lt"/>
              </a:rPr>
              <a:t>16</a:t>
            </a:r>
            <a:r>
              <a:rPr lang="en-GB" sz="1100" b="1" baseline="30000" dirty="0" smtClean="0">
                <a:solidFill>
                  <a:srgbClr val="FFFF00"/>
                </a:solidFill>
                <a:latin typeface="+mn-lt"/>
              </a:rPr>
              <a:t>th</a:t>
            </a:r>
            <a:r>
              <a:rPr lang="en-GB" sz="1100" b="1" dirty="0" smtClean="0">
                <a:solidFill>
                  <a:srgbClr val="FFFF00"/>
                </a:solidFill>
                <a:latin typeface="+mn-lt"/>
              </a:rPr>
              <a:t> MACHC Meeting</a:t>
            </a:r>
            <a:endParaRPr lang="en-GB" sz="11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745392" y="6246473"/>
            <a:ext cx="1757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FFFF00"/>
                </a:solidFill>
                <a:latin typeface="+mn-lt"/>
              </a:rPr>
              <a:t>7 – 12 December 2015</a:t>
            </a:r>
            <a:endParaRPr lang="en-GB" sz="11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defRPr sz="24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l"/>
        <a:defRPr b="1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l"/>
        <a:defRPr sz="1600" b="1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8C"/>
            </a:gs>
            <a:gs pos="39999">
              <a:srgbClr val="0000A0"/>
            </a:gs>
            <a:gs pos="70000">
              <a:srgbClr val="0000B4"/>
            </a:gs>
            <a:gs pos="88000">
              <a:srgbClr val="0000C8"/>
            </a:gs>
            <a:gs pos="100000">
              <a:srgbClr val="0000D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775" y="6495250"/>
            <a:ext cx="2266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D4F7-2739-4184-9ED4-1CF3DF28F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697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775" y="6495250"/>
            <a:ext cx="2266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D4F7-2739-4184-9ED4-1CF3DF28F43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485775" y="6478351"/>
            <a:ext cx="226695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19463" y="6478351"/>
            <a:ext cx="30765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5" name="Picture 31" descr="bandeau_titr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510101"/>
            <a:ext cx="5757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0" descr="bandeau_titre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7476" y="6500576"/>
            <a:ext cx="1801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7"/>
          <p:cNvSpPr>
            <a:spLocks noChangeArrowheads="1"/>
          </p:cNvSpPr>
          <p:nvPr userDrawn="1"/>
        </p:nvSpPr>
        <p:spPr bwMode="auto">
          <a:xfrm>
            <a:off x="320675" y="6546613"/>
            <a:ext cx="205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200" i="1"/>
          </a:p>
        </p:txBody>
      </p:sp>
      <p:sp>
        <p:nvSpPr>
          <p:cNvPr id="9" name="Rectangle 39"/>
          <p:cNvSpPr txBox="1">
            <a:spLocks noChangeArrowheads="1"/>
          </p:cNvSpPr>
          <p:nvPr userDrawn="1"/>
        </p:nvSpPr>
        <p:spPr bwMode="auto">
          <a:xfrm>
            <a:off x="3849688" y="6546613"/>
            <a:ext cx="205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ED66"/>
                </a:solidFill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FCFA5A-EEC6-4597-9AE9-D49777054EA9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ED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rgbClr val="FFED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FFED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081713" y="6272532"/>
            <a:ext cx="1582738" cy="576263"/>
            <a:chOff x="6081713" y="6272532"/>
            <a:chExt cx="1582738" cy="576263"/>
          </a:xfrm>
        </p:grpSpPr>
        <p:pic>
          <p:nvPicPr>
            <p:cNvPr id="11" name="Picture 42" descr="signature_logo_acronyme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414" y="6500576"/>
              <a:ext cx="935037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4" descr="logo_ministere-defense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1713" y="6272532"/>
              <a:ext cx="576262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544010" y="6539706"/>
            <a:ext cx="2395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FFFF00"/>
                </a:solidFill>
                <a:latin typeface="+mn-lt"/>
              </a:rPr>
              <a:t>16</a:t>
            </a:r>
            <a:r>
              <a:rPr lang="en-GB" sz="1100" b="1" baseline="30000" dirty="0" smtClean="0">
                <a:solidFill>
                  <a:srgbClr val="FFFF00"/>
                </a:solidFill>
                <a:latin typeface="+mn-lt"/>
              </a:rPr>
              <a:t>th</a:t>
            </a:r>
            <a:r>
              <a:rPr lang="en-GB" sz="1100" b="1" dirty="0" smtClean="0">
                <a:solidFill>
                  <a:srgbClr val="FFFF00"/>
                </a:solidFill>
                <a:latin typeface="+mn-lt"/>
              </a:rPr>
              <a:t> MACHC Meeting</a:t>
            </a:r>
            <a:endParaRPr lang="en-GB" sz="11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745392" y="6524273"/>
            <a:ext cx="1757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FFFF00"/>
                </a:solidFill>
                <a:latin typeface="+mn-lt"/>
              </a:rPr>
              <a:t>7 – 12 December 2015</a:t>
            </a:r>
            <a:endParaRPr lang="en-GB" sz="11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1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http://agora.shom.fr/gg/imagerie/spot/info-div/manuel_html/figures/katiu_321.jpg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Relationship Id="rId22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42951" y="2286000"/>
            <a:ext cx="8229600" cy="1551710"/>
          </a:xfrm>
        </p:spPr>
        <p:txBody>
          <a:bodyPr/>
          <a:lstStyle/>
          <a:p>
            <a:r>
              <a:rPr lang="en-GB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SATELLITE DERIVED BATHYMETRY</a:t>
            </a: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66738" y="4038605"/>
            <a:ext cx="8582026" cy="1046018"/>
          </a:xfrm>
        </p:spPr>
        <p:txBody>
          <a:bodyPr/>
          <a:lstStyle/>
          <a:p>
            <a:r>
              <a:rPr lang="en-GB" sz="4400" dirty="0" smtClean="0">
                <a:solidFill>
                  <a:srgbClr val="0033CC"/>
                </a:solidFill>
              </a:rPr>
              <a:t>Coastal mapping update</a:t>
            </a:r>
            <a:endParaRPr lang="en-GB" sz="4400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 bwMode="auto">
          <a:xfrm>
            <a:off x="0" y="78376"/>
            <a:ext cx="9715500" cy="77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defTabSz="719138">
              <a:defRPr/>
            </a:pPr>
            <a:r>
              <a:rPr lang="en-GB" sz="2600" b="1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Model performances highly dependant on quality of images </a:t>
            </a:r>
            <a:endParaRPr kumimoji="0" lang="en-GB" sz="26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974080" y="6172200"/>
            <a:ext cx="1706880" cy="685800"/>
            <a:chOff x="5974080" y="6172200"/>
            <a:chExt cx="1706880" cy="685800"/>
          </a:xfrm>
        </p:grpSpPr>
        <p:sp>
          <p:nvSpPr>
            <p:cNvPr id="15" name="Rectangle 14"/>
            <p:cNvSpPr/>
            <p:nvPr/>
          </p:nvSpPr>
          <p:spPr>
            <a:xfrm>
              <a:off x="5974080" y="6172200"/>
              <a:ext cx="170688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42" descr="signature_logo_acronym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414" y="6522246"/>
              <a:ext cx="935037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4" descr="logo_ministere-defense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1713" y="6272532"/>
              <a:ext cx="576262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231" y="937549"/>
            <a:ext cx="7423133" cy="381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re 1"/>
          <p:cNvSpPr txBox="1">
            <a:spLocks/>
          </p:cNvSpPr>
          <p:nvPr/>
        </p:nvSpPr>
        <p:spPr bwMode="auto">
          <a:xfrm>
            <a:off x="488066" y="4710897"/>
            <a:ext cx="8505463" cy="156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lvl="0" algn="ctr" defTabSz="719138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GB" b="1" kern="0" dirty="0" smtClean="0">
                <a:solidFill>
                  <a:srgbClr val="0033CC"/>
                </a:solidFill>
                <a:latin typeface="Arial" pitchFamily="34" charset="0"/>
                <a:ea typeface="+mj-ea"/>
                <a:cs typeface="Arial" pitchFamily="34" charset="0"/>
              </a:rPr>
              <a:t>Same atoll, 4 Pleiades images, 4 different valid depth ranges</a:t>
            </a:r>
          </a:p>
          <a:p>
            <a:pPr marL="358775" indent="-358775" algn="just">
              <a:buFont typeface="Wingdings" pitchFamily="2" charset="2"/>
              <a:buChar char="Ø"/>
            </a:pPr>
            <a:r>
              <a:rPr lang="en-GB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Optimal performances require High Resolution images and suitable environment (wind, glint, current, sun, turbidity….)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 bwMode="auto">
          <a:xfrm>
            <a:off x="176678" y="78376"/>
            <a:ext cx="4117490" cy="77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defTabSz="7191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SHOM findings</a:t>
            </a:r>
            <a:endParaRPr kumimoji="0" lang="en-GB" sz="40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472" y="798653"/>
            <a:ext cx="3946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33CC"/>
                </a:solidFill>
              </a:rPr>
              <a:t>Physics-based model is best although S-44 orders 1 and 2 are well out of reach.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81240" y="2023210"/>
            <a:ext cx="3679995" cy="3481240"/>
            <a:chOff x="244304" y="3900296"/>
            <a:chExt cx="3135504" cy="260579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04" y="3900296"/>
              <a:ext cx="3135504" cy="2219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70918" y="6167536"/>
              <a:ext cx="28822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33CC"/>
                  </a:solidFill>
                </a:rPr>
                <a:t>Physics-based model v. SBES</a:t>
              </a:r>
              <a:endParaRPr lang="en-GB" sz="1600" dirty="0">
                <a:solidFill>
                  <a:srgbClr val="0033CC"/>
                </a:solidFill>
              </a:endParaRPr>
            </a:p>
          </p:txBody>
        </p:sp>
      </p:grpSp>
      <p:pic>
        <p:nvPicPr>
          <p:cNvPr id="1031" name="Picture 7" descr="F:\ARGANS\Contrat SHOM\SHOM_2\Louvart_Analysis_2_Aug\Bathysat\BB\Cross-Section\P2\Section.P2-BB-P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1133" y="141954"/>
            <a:ext cx="4039565" cy="3029673"/>
          </a:xfrm>
          <a:prstGeom prst="rect">
            <a:avLst/>
          </a:prstGeom>
          <a:noFill/>
        </p:spPr>
      </p:pic>
      <p:pic>
        <p:nvPicPr>
          <p:cNvPr id="1028" name="Picture 4" descr="F:\ARGANS\Contrat SHOM\SHOM_2\Louvart_Analysis_2_Aug\Bathysat\TA\Cross_Sections\P64S\Section.P64S-P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8446" y="3243789"/>
            <a:ext cx="4028003" cy="3021002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97437" y="502627"/>
            <a:ext cx="193040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Good satellite image: the Hedley model and its error bars are consistent with the survey depths down to 25 metres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097438" y="3491622"/>
            <a:ext cx="193040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Poor satellite image: the Hedley model and sonar survey split at around 12 metres while the module of error bars increases significantly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24299" y="141954"/>
            <a:ext cx="5661135" cy="31018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39778" y="3386711"/>
            <a:ext cx="5661135" cy="3101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 bwMode="auto">
          <a:xfrm>
            <a:off x="452187" y="78376"/>
            <a:ext cx="8811127" cy="77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lvl="0" algn="ctr" defTabSz="7191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Physics-based model against S-44 Compliancy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0" y="856527"/>
            <a:ext cx="9715500" cy="5627434"/>
            <a:chOff x="0" y="856527"/>
            <a:chExt cx="9715500" cy="5627434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968" y="891396"/>
              <a:ext cx="4089532" cy="3067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5" name="Picture 7" descr="F:\ARGANS\Contrat SHOM\SHOM_2\Louvart_Analysis_2_Aug\Bathysat\TA\ScatterPlot\P64N\ScatterPlot.ErrBars.P64N-1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855" y="3840426"/>
              <a:ext cx="2136735" cy="1602552"/>
            </a:xfrm>
            <a:prstGeom prst="rect">
              <a:avLst/>
            </a:prstGeom>
            <a:noFill/>
          </p:spPr>
        </p:pic>
        <p:grpSp>
          <p:nvGrpSpPr>
            <p:cNvPr id="36" name="Group 35"/>
            <p:cNvGrpSpPr/>
            <p:nvPr/>
          </p:nvGrpSpPr>
          <p:grpSpPr>
            <a:xfrm>
              <a:off x="2835791" y="1095784"/>
              <a:ext cx="2812650" cy="1886102"/>
              <a:chOff x="2581141" y="1338859"/>
              <a:chExt cx="2812650" cy="1886102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581141" y="1338859"/>
                <a:ext cx="28126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0000DC"/>
                    </a:solidFill>
                  </a:rPr>
                  <a:t>Best image out of 6: </a:t>
                </a:r>
                <a:r>
                  <a:rPr lang="en-GB" dirty="0" smtClean="0">
                    <a:solidFill>
                      <a:srgbClr val="0000DC"/>
                    </a:solidFill>
                    <a:sym typeface="Symbol"/>
                  </a:rPr>
                  <a:t> 70 </a:t>
                </a:r>
                <a:r>
                  <a:rPr lang="en-GB" dirty="0" smtClean="0">
                    <a:solidFill>
                      <a:srgbClr val="0000DC"/>
                    </a:solidFill>
                  </a:rPr>
                  <a:t>% compliant</a:t>
                </a: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2445429">
                <a:off x="3297832" y="2094242"/>
                <a:ext cx="229434" cy="1130719"/>
              </a:xfrm>
              <a:prstGeom prst="downArrow">
                <a:avLst/>
              </a:prstGeom>
              <a:solidFill>
                <a:srgbClr val="0000D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00DC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124927" y="4249072"/>
              <a:ext cx="2854607" cy="1926372"/>
              <a:chOff x="4171227" y="3982847"/>
              <a:chExt cx="2854607" cy="192637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171227" y="5078222"/>
                <a:ext cx="28546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0000DC"/>
                    </a:solidFill>
                  </a:rPr>
                  <a:t>Worst image out of 6: </a:t>
                </a:r>
                <a:r>
                  <a:rPr lang="en-GB" dirty="0" smtClean="0">
                    <a:solidFill>
                      <a:srgbClr val="0000DC"/>
                    </a:solidFill>
                    <a:sym typeface="Symbol"/>
                  </a:rPr>
                  <a:t> 28 </a:t>
                </a:r>
                <a:r>
                  <a:rPr lang="en-GB" dirty="0" smtClean="0">
                    <a:solidFill>
                      <a:srgbClr val="0000DC"/>
                    </a:solidFill>
                  </a:rPr>
                  <a:t>% compliant</a:t>
                </a:r>
              </a:p>
            </p:txBody>
          </p:sp>
          <p:sp>
            <p:nvSpPr>
              <p:cNvPr id="29" name="Down Arrow 28"/>
              <p:cNvSpPr/>
              <p:nvPr/>
            </p:nvSpPr>
            <p:spPr>
              <a:xfrm rot="13245429">
                <a:off x="6274467" y="3982847"/>
                <a:ext cx="229434" cy="1130719"/>
              </a:xfrm>
              <a:prstGeom prst="downArrow">
                <a:avLst/>
              </a:prstGeom>
              <a:solidFill>
                <a:srgbClr val="0000D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00DC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0" y="2098620"/>
              <a:ext cx="4004563" cy="4377205"/>
              <a:chOff x="0" y="2098620"/>
              <a:chExt cx="4004563" cy="4377205"/>
            </a:xfrm>
          </p:grpSpPr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098620"/>
                <a:ext cx="2106592" cy="1579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38" name="Group 37"/>
              <p:cNvGrpSpPr/>
              <p:nvPr/>
            </p:nvGrpSpPr>
            <p:grpSpPr>
              <a:xfrm>
                <a:off x="0" y="3472402"/>
                <a:ext cx="4004563" cy="3003423"/>
                <a:chOff x="0" y="3472402"/>
                <a:chExt cx="4004563" cy="3003423"/>
              </a:xfrm>
            </p:grpSpPr>
            <p:pic>
              <p:nvPicPr>
                <p:cNvPr id="2056" name="Picture 8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472402"/>
                  <a:ext cx="4004563" cy="3003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567154" y="3780104"/>
                  <a:ext cx="12963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800" dirty="0" smtClean="0">
                      <a:solidFill>
                        <a:srgbClr val="0000DC"/>
                      </a:solidFill>
                      <a:latin typeface="Arial" pitchFamily="34" charset="0"/>
                      <a:cs typeface="Arial" pitchFamily="34" charset="0"/>
                    </a:rPr>
                    <a:t>Lyzenga</a:t>
                  </a:r>
                  <a:endParaRPr lang="en-GB" sz="1800" dirty="0">
                    <a:solidFill>
                      <a:srgbClr val="0000DC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662169" y="3780104"/>
                  <a:ext cx="9838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800" dirty="0" smtClean="0">
                      <a:solidFill>
                        <a:srgbClr val="0000DC"/>
                      </a:solidFill>
                      <a:latin typeface="Arial" pitchFamily="34" charset="0"/>
                      <a:cs typeface="Arial" pitchFamily="34" charset="0"/>
                    </a:rPr>
                    <a:t>Hedley</a:t>
                  </a:r>
                  <a:endParaRPr lang="en-GB" sz="1800" dirty="0">
                    <a:solidFill>
                      <a:srgbClr val="0000DC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6527"/>
              <a:ext cx="2847035" cy="111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750" y="5374054"/>
              <a:ext cx="2857750" cy="110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 bwMode="auto">
          <a:xfrm>
            <a:off x="1141391" y="215536"/>
            <a:ext cx="7770682" cy="112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defTabSz="719138">
              <a:defRPr/>
            </a:pPr>
            <a:r>
              <a:rPr lang="en-GB" sz="4000" b="1" kern="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Further developments </a:t>
            </a:r>
            <a:r>
              <a:rPr lang="en-GB" sz="4000" b="1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&amp; foreseeable </a:t>
            </a:r>
            <a:r>
              <a:rPr lang="en-GB" sz="4000" b="1" kern="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improvements</a:t>
            </a:r>
            <a:endParaRPr kumimoji="0" lang="en-GB" sz="40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49935" y="1619652"/>
            <a:ext cx="8953592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>
              <a:lnSpc>
                <a:spcPts val="3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GB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Validation of the Physics-based method against MBES / </a:t>
            </a:r>
            <a:r>
              <a:rPr lang="en-GB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GB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idar / hyperspectral HR surveys (Indian Ocean – 2016).</a:t>
            </a:r>
          </a:p>
          <a:p>
            <a:pPr marL="442913" indent="-442913">
              <a:lnSpc>
                <a:spcPts val="3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GB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Implementation of semi-automated data cleaning &amp; decimation tools.</a:t>
            </a:r>
          </a:p>
          <a:p>
            <a:pPr marL="442913" indent="-442913">
              <a:lnSpc>
                <a:spcPts val="25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GB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Thorough comparison with S-44 orders of precision.</a:t>
            </a:r>
          </a:p>
          <a:p>
            <a:pPr marL="442913" indent="-442913">
              <a:lnSpc>
                <a:spcPts val="25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GB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Tests of image stability using co-registration.</a:t>
            </a:r>
            <a:endParaRPr lang="en-GB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9" descr="Stab_analysis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6837" y="4390492"/>
            <a:ext cx="6041827" cy="17811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658100" y="6237288"/>
            <a:ext cx="2057400" cy="228600"/>
          </a:xfrm>
        </p:spPr>
        <p:txBody>
          <a:bodyPr/>
          <a:lstStyle/>
          <a:p>
            <a:pPr>
              <a:defRPr/>
            </a:pPr>
            <a:fld id="{D221BD7C-D661-4C74-A3F1-657A7FDF267C}" type="slidenum">
              <a:rPr lang="fr-FR" smtClean="0"/>
              <a:pPr>
                <a:defRPr/>
              </a:pPr>
              <a:t>13</a:t>
            </a:fld>
            <a:endParaRPr lang="fr-FR" smtClean="0"/>
          </a:p>
          <a:p>
            <a:pPr>
              <a:defRPr/>
            </a:pPr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4130040" y="6126481"/>
            <a:ext cx="168701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33CC"/>
                </a:solidFill>
              </a:rPr>
              <a:t>Courtesy  </a:t>
            </a:r>
            <a:r>
              <a:rPr lang="en-GB" sz="1200" i="1" dirty="0" err="1" smtClean="0">
                <a:solidFill>
                  <a:srgbClr val="0033CC"/>
                </a:solidFill>
              </a:rPr>
              <a:t>Groupe</a:t>
            </a:r>
            <a:r>
              <a:rPr lang="en-GB" sz="1200" i="1" dirty="0" smtClean="0">
                <a:solidFill>
                  <a:srgbClr val="0033CC"/>
                </a:solidFill>
              </a:rPr>
              <a:t> ACRI</a:t>
            </a:r>
            <a:endParaRPr lang="en-GB" sz="12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0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 bwMode="auto">
          <a:xfrm>
            <a:off x="1141391" y="78375"/>
            <a:ext cx="7770682" cy="77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defTabSz="7191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kern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Demonstrators projects</a:t>
            </a:r>
            <a:endParaRPr kumimoji="0" lang="en-GB" sz="4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4" descr="Maquette Ouve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486" y="1882408"/>
            <a:ext cx="6992216" cy="461255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21BD7C-D661-4C74-A3F1-657A7FDF267C}" type="slidenum">
              <a:rPr lang="fr-FR" smtClean="0"/>
              <a:pPr>
                <a:defRPr/>
              </a:pPr>
              <a:t>14</a:t>
            </a:fld>
            <a:endParaRPr lang="fr-FR" smtClean="0"/>
          </a:p>
          <a:p>
            <a:pPr>
              <a:defRPr/>
            </a:pPr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7193280" y="5913121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33CC"/>
                </a:solidFill>
              </a:rPr>
              <a:t>Ouvea, Loyalty Islands</a:t>
            </a:r>
          </a:p>
          <a:p>
            <a:pPr algn="ctr"/>
            <a:r>
              <a:rPr lang="en-GB" sz="1400" dirty="0" smtClean="0">
                <a:solidFill>
                  <a:srgbClr val="0033CC"/>
                </a:solidFill>
              </a:rPr>
              <a:t>SHOM Bathysat Project</a:t>
            </a:r>
            <a:endParaRPr lang="en-GB" sz="1200" dirty="0">
              <a:solidFill>
                <a:srgbClr val="0033CC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588280" y="1302330"/>
            <a:ext cx="4337885" cy="5071655"/>
            <a:chOff x="2588280" y="1302330"/>
            <a:chExt cx="4337885" cy="5071655"/>
          </a:xfrm>
        </p:grpSpPr>
        <p:pic>
          <p:nvPicPr>
            <p:cNvPr id="4" name="Picture 3" descr="Mozambique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2246" y="1302330"/>
              <a:ext cx="3753919" cy="499213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275294" y="1343046"/>
              <a:ext cx="21712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33CC"/>
                  </a:solidFill>
                </a:rPr>
                <a:t>Mozambique – WWF &amp; ESA/ GECOMON Project</a:t>
              </a:r>
              <a:r>
                <a:rPr lang="en-GB" sz="1200" dirty="0" smtClean="0">
                  <a:solidFill>
                    <a:srgbClr val="0033CC"/>
                  </a:solidFill>
                </a:rPr>
                <a:t>.</a:t>
              </a:r>
              <a:endParaRPr lang="en-GB" sz="1200" dirty="0">
                <a:solidFill>
                  <a:srgbClr val="0033CC"/>
                </a:solidFill>
              </a:endParaRPr>
            </a:p>
          </p:txBody>
        </p:sp>
        <p:sp>
          <p:nvSpPr>
            <p:cNvPr id="12" name="TextBox 7"/>
            <p:cNvSpPr txBox="1"/>
            <p:nvPr/>
          </p:nvSpPr>
          <p:spPr>
            <a:xfrm>
              <a:off x="2588280" y="6096986"/>
              <a:ext cx="16870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Courtesy ARGANS Ltd</a:t>
              </a:r>
              <a:r>
                <a:rPr lang="en-GB" sz="1200" dirty="0" smtClean="0">
                  <a:solidFill>
                    <a:srgbClr val="FFFF00"/>
                  </a:solidFill>
                </a:rPr>
                <a:t>.</a:t>
              </a:r>
              <a:endParaRPr lang="en-GB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34055" y="872838"/>
            <a:ext cx="3989761" cy="5278235"/>
            <a:chOff x="234055" y="872838"/>
            <a:chExt cx="3989761" cy="5278235"/>
          </a:xfrm>
        </p:grpSpPr>
        <p:pic>
          <p:nvPicPr>
            <p:cNvPr id="3" name="Picture 2" descr="V11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055" y="872838"/>
              <a:ext cx="3989761" cy="527823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4055" y="5819987"/>
              <a:ext cx="16870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Courtesy ARGANS Ltd</a:t>
              </a:r>
              <a:r>
                <a:rPr lang="en-GB" sz="1200" dirty="0" smtClean="0">
                  <a:solidFill>
                    <a:srgbClr val="FFFF00"/>
                  </a:solidFill>
                </a:rPr>
                <a:t>.</a:t>
              </a:r>
              <a:endParaRPr lang="en-GB" sz="1200" dirty="0">
                <a:solidFill>
                  <a:srgbClr val="FFF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3539" y="5431213"/>
              <a:ext cx="36603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33CC"/>
                  </a:solidFill>
                </a:rPr>
                <a:t>Mexico -</a:t>
              </a:r>
              <a:r>
                <a:rPr lang="en-GB" sz="1200" dirty="0" smtClean="0">
                  <a:solidFill>
                    <a:srgbClr val="0033CC"/>
                  </a:solidFill>
                </a:rPr>
                <a:t> ESA ECOSERVE Project</a:t>
              </a:r>
              <a:endParaRPr lang="en-GB" sz="1200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960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080" y="154940"/>
            <a:ext cx="9113341" cy="755650"/>
          </a:xfrm>
          <a:ln>
            <a:noFill/>
          </a:ln>
        </p:spPr>
        <p:txBody>
          <a:bodyPr lIns="91440" tIns="45720" rIns="91440" bIns="45720" anchor="t">
            <a:normAutofit fontScale="90000"/>
          </a:bodyPr>
          <a:lstStyle/>
          <a:p>
            <a:pPr algn="ctr" defTabSz="914400">
              <a:lnSpc>
                <a:spcPct val="100000"/>
              </a:lnSpc>
              <a:spcAft>
                <a:spcPct val="30000"/>
              </a:spcAft>
            </a:pPr>
            <a:r>
              <a:rPr lang="en-GB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SDB Processing</a:t>
            </a:r>
            <a:r>
              <a:rPr lang="en-GB" sz="4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2400" b="0" i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0239" y="913448"/>
            <a:ext cx="9555261" cy="5346700"/>
          </a:xfrm>
        </p:spPr>
        <p:txBody>
          <a:bodyPr>
            <a:noAutofit/>
          </a:bodyPr>
          <a:lstStyle/>
          <a:p>
            <a:pPr marL="533400" lvl="1" indent="-354013">
              <a:lnSpc>
                <a:spcPct val="120000"/>
              </a:lnSpc>
              <a:buSzTx/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0000DC"/>
                </a:solidFill>
              </a:rPr>
              <a:t>Cost of satellite images: anything between € 0 and € 50 per sq. km, depending on quality </a:t>
            </a:r>
            <a:r>
              <a:rPr lang="en-GB" sz="2400" b="0" i="1" dirty="0" smtClean="0">
                <a:solidFill>
                  <a:srgbClr val="0000DC"/>
                </a:solidFill>
              </a:rPr>
              <a:t>(approx</a:t>
            </a:r>
            <a:r>
              <a:rPr lang="en-GB" sz="2400" i="1" dirty="0" smtClean="0">
                <a:solidFill>
                  <a:srgbClr val="0000DC"/>
                </a:solidFill>
              </a:rPr>
              <a:t>.</a:t>
            </a:r>
            <a:r>
              <a:rPr lang="en-GB" sz="2400" b="0" i="1" dirty="0" smtClean="0">
                <a:solidFill>
                  <a:srgbClr val="0000DC"/>
                </a:solidFill>
              </a:rPr>
              <a:t> figures</a:t>
            </a:r>
            <a:r>
              <a:rPr lang="fr-FR" sz="2400" b="0" i="1" dirty="0" smtClean="0">
                <a:solidFill>
                  <a:srgbClr val="0000DC"/>
                </a:solidFill>
              </a:rPr>
              <a:t>):</a:t>
            </a:r>
          </a:p>
          <a:p>
            <a:pPr marL="720725" lvl="1" indent="-541338">
              <a:lnSpc>
                <a:spcPct val="120000"/>
              </a:lnSpc>
              <a:buSzTx/>
              <a:buFont typeface="Wingdings" pitchFamily="2" charset="2"/>
              <a:buChar char="Ø"/>
            </a:pPr>
            <a:endParaRPr lang="fr-FR" sz="24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725" lvl="1" indent="-541338">
              <a:lnSpc>
                <a:spcPct val="120000"/>
              </a:lnSpc>
              <a:buSzTx/>
              <a:buFont typeface="Wingdings" pitchFamily="2" charset="2"/>
              <a:buChar char="Ø"/>
            </a:pPr>
            <a:endParaRPr lang="fr-FR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725" lvl="1" indent="-541338">
              <a:lnSpc>
                <a:spcPct val="120000"/>
              </a:lnSpc>
              <a:buSzTx/>
              <a:buFont typeface="Wingdings" pitchFamily="2" charset="2"/>
              <a:buChar char="Ø"/>
            </a:pPr>
            <a:endParaRPr lang="fr-FR" sz="24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725" lvl="1" indent="-541338">
              <a:lnSpc>
                <a:spcPct val="120000"/>
              </a:lnSpc>
              <a:buSzTx/>
              <a:buFont typeface="Wingdings" pitchFamily="2" charset="2"/>
              <a:buChar char="Ø"/>
            </a:pPr>
            <a:endParaRPr lang="fr-FR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725" lvl="1" indent="-541338">
              <a:lnSpc>
                <a:spcPct val="120000"/>
              </a:lnSpc>
              <a:buSzTx/>
              <a:buFont typeface="Wingdings" pitchFamily="2" charset="2"/>
              <a:buChar char="Ø"/>
            </a:pPr>
            <a:endParaRPr lang="fr-FR" sz="24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6500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646769" y="1932622"/>
          <a:ext cx="8421963" cy="40779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94244"/>
                <a:gridCol w="2190878"/>
                <a:gridCol w="2636841"/>
              </a:tblGrid>
              <a:tr h="76485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SATELLITE</a:t>
                      </a:r>
                      <a:endParaRPr kumimoji="0" lang="en-GB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DC"/>
                        </a:solidFill>
                        <a:effectLst/>
                        <a:latin typeface="+mn-lt"/>
                      </a:endParaRPr>
                    </a:p>
                  </a:txBody>
                  <a:tcPr marL="91425" marR="91425" marT="45714" marB="45714" anchor="ctr" horzOverflow="overflow">
                    <a:solidFill>
                      <a:srgbClr val="CCD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</a:rPr>
                        <a:t>Spatial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</a:rPr>
                        <a:t>Resolution (m)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DC"/>
                        </a:solidFill>
                        <a:effectLst/>
                        <a:latin typeface="Arial" charset="0"/>
                      </a:endParaRPr>
                    </a:p>
                  </a:txBody>
                  <a:tcPr marL="91425" marR="91425" marT="45714" marB="45714" anchor="ctr" horzOverflow="overflow">
                    <a:solidFill>
                      <a:srgbClr val="CCD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Cost per sq. km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(€)</a:t>
                      </a:r>
                      <a:endParaRPr kumimoji="0" lang="en-GB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DC"/>
                        </a:solidFill>
                        <a:effectLst/>
                        <a:latin typeface="+mn-lt"/>
                      </a:endParaRPr>
                    </a:p>
                  </a:txBody>
                  <a:tcPr marL="91425" marR="91425" marT="45714" marB="45714" anchor="ctr" horzOverflow="overflow">
                    <a:solidFill>
                      <a:srgbClr val="CCDCFC"/>
                    </a:solidFill>
                  </a:tcPr>
                </a:tc>
              </a:tr>
              <a:tr h="47774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Quickbird</a:t>
                      </a:r>
                      <a:endParaRPr kumimoji="0" lang="en-GB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DC"/>
                        </a:solidFill>
                        <a:effectLst/>
                        <a:latin typeface="+mn-lt"/>
                      </a:endParaRPr>
                    </a:p>
                  </a:txBody>
                  <a:tcPr marL="91425" marR="91425"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0.6  to  2.4</a:t>
                      </a:r>
                    </a:p>
                  </a:txBody>
                  <a:tcPr marL="91425" marR="91425"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22</a:t>
                      </a:r>
                      <a:endParaRPr kumimoji="0" lang="en-GB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DC"/>
                        </a:solidFill>
                        <a:effectLst/>
                        <a:latin typeface="+mn-lt"/>
                      </a:endParaRPr>
                    </a:p>
                  </a:txBody>
                  <a:tcPr marL="91425" marR="91425" marT="45714" marB="45714" anchor="b" horzOverflow="overflow"/>
                </a:tc>
              </a:tr>
              <a:tr h="44659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Pleiades</a:t>
                      </a:r>
                      <a:endParaRPr kumimoji="0" lang="en-GB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DC"/>
                        </a:solidFill>
                        <a:effectLst/>
                        <a:latin typeface="+mn-lt"/>
                      </a:endParaRPr>
                    </a:p>
                  </a:txBody>
                  <a:tcPr marL="91425" marR="91425"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0.5  to  2</a:t>
                      </a:r>
                    </a:p>
                  </a:txBody>
                  <a:tcPr marL="91425" marR="91425"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en-GB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DC"/>
                        </a:solidFill>
                        <a:effectLst/>
                        <a:latin typeface="+mn-lt"/>
                      </a:endParaRPr>
                    </a:p>
                  </a:txBody>
                  <a:tcPr marL="91425" marR="91425" marT="45714" marB="45714" anchor="b" horzOverflow="overflow"/>
                </a:tc>
              </a:tr>
              <a:tr h="47774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TerraSar-X</a:t>
                      </a:r>
                      <a:endParaRPr kumimoji="0" lang="en-GB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DC"/>
                        </a:solidFill>
                        <a:effectLst/>
                        <a:latin typeface="+mn-lt"/>
                      </a:endParaRPr>
                    </a:p>
                  </a:txBody>
                  <a:tcPr marL="91425" marR="91425"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1  to  3</a:t>
                      </a:r>
                    </a:p>
                  </a:txBody>
                  <a:tcPr marL="91425" marR="91425"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2.64</a:t>
                      </a:r>
                      <a:endParaRPr kumimoji="0" lang="en-GB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DC"/>
                        </a:solidFill>
                        <a:effectLst/>
                        <a:latin typeface="+mn-lt"/>
                      </a:endParaRPr>
                    </a:p>
                  </a:txBody>
                  <a:tcPr marL="91425" marR="91425" marT="45714" marB="45714" anchor="b" horzOverflow="overflow"/>
                </a:tc>
              </a:tr>
              <a:tr h="47774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WorldView2</a:t>
                      </a:r>
                      <a:endParaRPr kumimoji="0" lang="en-GB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DC"/>
                        </a:solidFill>
                        <a:effectLst/>
                        <a:latin typeface="+mn-lt"/>
                      </a:endParaRPr>
                    </a:p>
                  </a:txBody>
                  <a:tcPr marL="91425" marR="91425"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0.5  to  2</a:t>
                      </a:r>
                    </a:p>
                  </a:txBody>
                  <a:tcPr marL="91425" marR="91425"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14  to  60</a:t>
                      </a:r>
                    </a:p>
                  </a:txBody>
                  <a:tcPr marL="91425" marR="91425" marT="45714" marB="45714" anchor="b" horzOverflow="overflow"/>
                </a:tc>
              </a:tr>
              <a:tr h="47774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RapidEye</a:t>
                      </a:r>
                      <a:endParaRPr kumimoji="0" lang="en-GB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DC"/>
                        </a:solidFill>
                        <a:effectLst/>
                        <a:latin typeface="+mn-lt"/>
                      </a:endParaRPr>
                    </a:p>
                  </a:txBody>
                  <a:tcPr marL="91425" marR="91425"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1425" marR="91425"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0.95</a:t>
                      </a:r>
                      <a:endParaRPr kumimoji="0" lang="en-GB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DC"/>
                        </a:solidFill>
                        <a:effectLst/>
                        <a:latin typeface="+mn-lt"/>
                      </a:endParaRPr>
                    </a:p>
                  </a:txBody>
                  <a:tcPr marL="91425" marR="91425" marT="45714" marB="45714" anchor="b" horzOverflow="overflow"/>
                </a:tc>
              </a:tr>
              <a:tr h="47774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DMC</a:t>
                      </a:r>
                      <a:endParaRPr kumimoji="0" lang="en-GB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DC"/>
                        </a:solidFill>
                        <a:effectLst/>
                        <a:latin typeface="+mn-lt"/>
                      </a:endParaRPr>
                    </a:p>
                  </a:txBody>
                  <a:tcPr marL="91425" marR="91425"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22  to  32</a:t>
                      </a:r>
                    </a:p>
                  </a:txBody>
                  <a:tcPr marL="91425" marR="91425"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0.02  to  0.12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DC"/>
                        </a:solidFill>
                        <a:effectLst/>
                        <a:latin typeface="+mn-lt"/>
                      </a:endParaRPr>
                    </a:p>
                  </a:txBody>
                  <a:tcPr marL="91425" marR="91425" marT="45714" marB="45714" anchor="b" horzOverflow="overflow"/>
                </a:tc>
              </a:tr>
              <a:tr h="47774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Sentinel 2</a:t>
                      </a:r>
                    </a:p>
                  </a:txBody>
                  <a:tcPr marL="91425" marR="91425"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10  to  60</a:t>
                      </a:r>
                    </a:p>
                  </a:txBody>
                  <a:tcPr marL="91425" marR="91425"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7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C"/>
                          </a:solidFill>
                          <a:effectLst/>
                          <a:latin typeface="+mn-lt"/>
                        </a:rPr>
                        <a:t>Free of charge</a:t>
                      </a:r>
                    </a:p>
                  </a:txBody>
                  <a:tcPr marL="91425" marR="91425" marT="45714" marB="45714" anchor="b" horzOverflow="overflow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1BD7C-D661-4C74-A3F1-657A7FDF267C}" type="slidenum">
              <a:rPr lang="fr-FR" smtClean="0"/>
              <a:pPr>
                <a:defRPr/>
              </a:pPr>
              <a:t>15</a:t>
            </a:fld>
            <a:endParaRPr lang="fr-FR" smtClean="0"/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728544" y="-26988"/>
            <a:ext cx="8248889" cy="1141413"/>
          </a:xfrm>
        </p:spPr>
        <p:txBody>
          <a:bodyPr/>
          <a:lstStyle/>
          <a:p>
            <a:pPr defTabSz="719138" eaLnBrk="0" fontAlgn="base" hangingPunct="0">
              <a:spcAft>
                <a:spcPct val="0"/>
              </a:spcAft>
              <a:defRPr/>
            </a:pPr>
            <a:r>
              <a:rPr lang="en-US" sz="4000" b="1" kern="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Costs &amp; Effective </a:t>
            </a:r>
            <a:r>
              <a:rPr lang="en-US" sz="4000" b="1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performances*</a:t>
            </a:r>
            <a:endParaRPr lang="en-US" sz="4000" b="1" kern="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728544" y="836613"/>
            <a:ext cx="8248889" cy="4341812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ª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very shallow waters &lt; 10m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49753"/>
              </p:ext>
            </p:extLst>
          </p:nvPr>
        </p:nvGraphicFramePr>
        <p:xfrm>
          <a:off x="588867" y="1447800"/>
          <a:ext cx="8301266" cy="31253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3187094"/>
                <a:gridCol w="1704724"/>
                <a:gridCol w="1704724"/>
                <a:gridCol w="1704724"/>
              </a:tblGrid>
              <a:tr h="640072">
                <a:tc>
                  <a:txBody>
                    <a:bodyPr/>
                    <a:lstStyle/>
                    <a:p>
                      <a:endParaRPr lang="en-US" sz="1800" noProof="0" dirty="0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Acoustic</a:t>
                      </a:r>
                    </a:p>
                    <a:p>
                      <a:pPr algn="ctr"/>
                      <a:r>
                        <a:rPr lang="en-US" sz="1800" noProof="0" dirty="0" smtClean="0"/>
                        <a:t>(EM 2040)</a:t>
                      </a:r>
                      <a:endParaRPr lang="en-US" sz="1800" noProof="0" dirty="0"/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err="1" smtClean="0"/>
                        <a:t>Lidar</a:t>
                      </a:r>
                      <a:endParaRPr lang="en-US" sz="1800" noProof="0" dirty="0" smtClean="0"/>
                    </a:p>
                    <a:p>
                      <a:pPr algn="ctr"/>
                      <a:r>
                        <a:rPr lang="en-US" sz="1800" noProof="0" dirty="0" smtClean="0"/>
                        <a:t>(CZMIL)</a:t>
                      </a: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Satellite</a:t>
                      </a:r>
                    </a:p>
                    <a:p>
                      <a:pPr algn="ctr"/>
                      <a:r>
                        <a:rPr lang="en-US" sz="1800" noProof="0" dirty="0" smtClean="0"/>
                        <a:t>(</a:t>
                      </a:r>
                      <a:r>
                        <a:rPr lang="en-US" sz="1800" noProof="0" dirty="0" err="1" smtClean="0"/>
                        <a:t>Pleïades</a:t>
                      </a:r>
                      <a:r>
                        <a:rPr lang="en-US" sz="1800" noProof="0" dirty="0" smtClean="0"/>
                        <a:t> XS)</a:t>
                      </a:r>
                      <a:endParaRPr lang="en-US" sz="1800" noProof="0" dirty="0"/>
                    </a:p>
                  </a:txBody>
                  <a:tcPr marL="91428" marR="91428" marT="45725" marB="45725"/>
                </a:tc>
              </a:tr>
              <a:tr h="464698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Survey</a:t>
                      </a:r>
                      <a:r>
                        <a:rPr lang="en-US" sz="1800" baseline="0" noProof="0" dirty="0" smtClean="0"/>
                        <a:t> (k€ per sq. km)</a:t>
                      </a:r>
                      <a:endParaRPr lang="en-US" sz="1800" baseline="30000" noProof="0" dirty="0"/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2.5</a:t>
                      </a:r>
                      <a:endParaRPr lang="en-US" sz="1800" noProof="0" dirty="0"/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1.5</a:t>
                      </a:r>
                      <a:endParaRPr lang="en-US" sz="1800" noProof="0" dirty="0"/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0.01</a:t>
                      </a:r>
                      <a:endParaRPr lang="en-US" sz="1800" noProof="0" dirty="0"/>
                    </a:p>
                  </a:txBody>
                  <a:tcPr marL="91428" marR="91428" anchor="ctr"/>
                </a:tc>
              </a:tr>
              <a:tr h="464698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Duration (hour per sq. km)</a:t>
                      </a:r>
                      <a:endParaRPr lang="en-US" sz="1800" noProof="0" dirty="0"/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7</a:t>
                      </a:r>
                      <a:endParaRPr lang="en-US" sz="1800" noProof="0" dirty="0"/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0.08</a:t>
                      </a:r>
                      <a:endParaRPr lang="en-US" sz="1800" noProof="0" dirty="0"/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0</a:t>
                      </a:r>
                      <a:endParaRPr lang="en-US" sz="1800" noProof="0" dirty="0"/>
                    </a:p>
                  </a:txBody>
                  <a:tcPr marL="91428" marR="91428" anchor="ctr"/>
                </a:tc>
              </a:tr>
              <a:tr h="464698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Processing (hour per </a:t>
                      </a:r>
                      <a:r>
                        <a:rPr lang="en-US" sz="1800" baseline="0" noProof="0" dirty="0" smtClean="0"/>
                        <a:t>sq. km)</a:t>
                      </a:r>
                      <a:endParaRPr lang="en-US" sz="1800" noProof="0" dirty="0"/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21</a:t>
                      </a:r>
                      <a:endParaRPr lang="en-US" sz="1800" noProof="0" dirty="0"/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4</a:t>
                      </a:r>
                      <a:endParaRPr lang="en-US" sz="1800" noProof="0" dirty="0"/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3</a:t>
                      </a:r>
                      <a:endParaRPr lang="en-US" sz="1800" noProof="0" dirty="0"/>
                    </a:p>
                  </a:txBody>
                  <a:tcPr marL="91428" marR="91428" anchor="ctr"/>
                </a:tc>
              </a:tr>
              <a:tr h="451072">
                <a:tc>
                  <a:txBody>
                    <a:bodyPr/>
                    <a:lstStyle/>
                    <a:p>
                      <a:r>
                        <a:rPr lang="en-US" sz="1800" b="1" noProof="0" dirty="0" smtClean="0"/>
                        <a:t>Total Cost </a:t>
                      </a:r>
                      <a:r>
                        <a:rPr lang="en-US" sz="1800" b="1" baseline="0" noProof="0" dirty="0" smtClean="0"/>
                        <a:t>(k€ per sq. km)</a:t>
                      </a:r>
                      <a:endParaRPr lang="en-US" sz="1800" b="1" noProof="0" dirty="0"/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1800" b="1" baseline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-US" sz="18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18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1.7</a:t>
                      </a:r>
                      <a:endParaRPr lang="en-US" sz="18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noProof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lang="en-US" sz="1800" b="1" kern="1200" noProof="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anchor="ctr"/>
                </a:tc>
              </a:tr>
              <a:tr h="640062">
                <a:tc>
                  <a:txBody>
                    <a:bodyPr/>
                    <a:lstStyle/>
                    <a:p>
                      <a:r>
                        <a:rPr lang="en-US" sz="1800" b="0" noProof="0" dirty="0" smtClean="0"/>
                        <a:t>Total Duration (hour per sq. km</a:t>
                      </a:r>
                      <a:r>
                        <a:rPr lang="en-US" sz="1800" b="0" baseline="0" noProof="0" dirty="0" smtClean="0"/>
                        <a:t>)</a:t>
                      </a:r>
                      <a:endParaRPr lang="en-US" sz="1800" b="0" noProof="0" dirty="0"/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/>
                        <a:t>28</a:t>
                      </a:r>
                      <a:endParaRPr lang="en-US" sz="1800" b="0" noProof="0" dirty="0"/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/>
                        <a:t>4</a:t>
                      </a:r>
                      <a:endParaRPr lang="en-US" sz="1800" b="0" noProof="0" dirty="0"/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8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6346" y="5661026"/>
            <a:ext cx="655054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800" i="1" dirty="0" smtClean="0">
                <a:solidFill>
                  <a:schemeClr val="bg1"/>
                </a:solidFill>
                <a:latin typeface="+mj-lt"/>
              </a:rPr>
              <a:t>*Rough estimates</a:t>
            </a:r>
            <a:endParaRPr lang="en-US" sz="16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67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080" y="215900"/>
            <a:ext cx="9113341" cy="755650"/>
          </a:xfrm>
        </p:spPr>
        <p:txBody>
          <a:bodyPr lIns="91440" tIns="45720" rIns="91440" bIns="45720" anchor="t">
            <a:noAutofit/>
          </a:bodyPr>
          <a:lstStyle/>
          <a:p>
            <a:pPr algn="ctr" defTabSz="914400">
              <a:lnSpc>
                <a:spcPct val="100000"/>
              </a:lnSpc>
              <a:spcAft>
                <a:spcPct val="30000"/>
              </a:spcAft>
            </a:pPr>
            <a:r>
              <a:rPr lang="en-GB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fr-FR" sz="4000" b="1" i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3838" y="1340556"/>
            <a:ext cx="9267824" cy="4377344"/>
          </a:xfrm>
        </p:spPr>
        <p:txBody>
          <a:bodyPr>
            <a:noAutofit/>
          </a:bodyPr>
          <a:lstStyle/>
          <a:p>
            <a:pPr marL="533400" lvl="1" indent="-354013" algn="just">
              <a:lnSpc>
                <a:spcPts val="3000"/>
              </a:lnSpc>
              <a:spcAft>
                <a:spcPts val="1200"/>
              </a:spcAft>
              <a:buSzTx/>
              <a:buFont typeface="Wingdings" pitchFamily="2" charset="2"/>
              <a:buChar char="Ø"/>
            </a:pPr>
            <a:r>
              <a:rPr lang="en-GB" sz="2400" b="0" dirty="0" smtClean="0">
                <a:solidFill>
                  <a:srgbClr val="0000DC"/>
                </a:solidFill>
              </a:rPr>
              <a:t>SDB can help filling the world’s charting gaps at reasonable cost.</a:t>
            </a:r>
          </a:p>
          <a:p>
            <a:pPr marL="533400" lvl="1" indent="-354013" algn="just">
              <a:lnSpc>
                <a:spcPts val="3000"/>
              </a:lnSpc>
              <a:spcAft>
                <a:spcPts val="1200"/>
              </a:spcAft>
              <a:buSzTx/>
              <a:buFont typeface="Wingdings" pitchFamily="2" charset="2"/>
              <a:buChar char="Ø"/>
            </a:pPr>
            <a:r>
              <a:rPr lang="en-GB" sz="2400" b="0" dirty="0" smtClean="0">
                <a:solidFill>
                  <a:srgbClr val="0000DC"/>
                </a:solidFill>
              </a:rPr>
              <a:t>SDB has great potential in the MACHC environment.</a:t>
            </a:r>
          </a:p>
          <a:p>
            <a:pPr marL="533400" lvl="1" indent="-354013" algn="just">
              <a:lnSpc>
                <a:spcPts val="3000"/>
              </a:lnSpc>
              <a:spcAft>
                <a:spcPts val="1200"/>
              </a:spcAft>
              <a:buSzTx/>
              <a:buFont typeface="Wingdings" pitchFamily="2" charset="2"/>
              <a:buChar char="Ø"/>
            </a:pPr>
            <a:r>
              <a:rPr lang="en-GB" sz="2400" b="0" dirty="0" smtClean="0">
                <a:solidFill>
                  <a:srgbClr val="0000DC"/>
                </a:solidFill>
              </a:rPr>
              <a:t>There is no ideal technique that can do everything: SDB is very cost effective for first guess and global picture, </a:t>
            </a:r>
            <a:r>
              <a:rPr lang="en-GB" sz="2400" b="0" dirty="0" err="1" smtClean="0">
                <a:solidFill>
                  <a:srgbClr val="0000DC"/>
                </a:solidFill>
              </a:rPr>
              <a:t>Lidar</a:t>
            </a:r>
            <a:r>
              <a:rPr lang="en-GB" sz="2400" b="0" dirty="0" smtClean="0">
                <a:solidFill>
                  <a:srgbClr val="0000DC"/>
                </a:solidFill>
              </a:rPr>
              <a:t> and/or MBES is needed to focus on areas for high accuracy.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1BD7C-D661-4C74-A3F1-657A7FDF267C}" type="slidenum">
              <a:rPr lang="fr-FR" smtClean="0"/>
              <a:pPr>
                <a:defRPr/>
              </a:pPr>
              <a:t>17</a:t>
            </a:fld>
            <a:endParaRPr lang="fr-FR" smtClean="0"/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4294967295"/>
          </p:nvPr>
        </p:nvSpPr>
        <p:spPr>
          <a:xfrm>
            <a:off x="850787" y="4808213"/>
            <a:ext cx="8199120" cy="782396"/>
          </a:xfrm>
        </p:spPr>
        <p:txBody>
          <a:bodyPr/>
          <a:lstStyle/>
          <a:p>
            <a:r>
              <a:rPr lang="en-GB" sz="4400" i="1" dirty="0" smtClean="0">
                <a:solidFill>
                  <a:srgbClr val="0033CC"/>
                </a:solidFill>
              </a:rPr>
              <a:t>Any questions?</a:t>
            </a:r>
            <a:endParaRPr lang="en-GB" sz="4400" i="1" dirty="0">
              <a:solidFill>
                <a:srgbClr val="0033CC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42951" y="1441025"/>
            <a:ext cx="8229600" cy="15517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SATELLITE DERIVED BATHYMETRY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ubtitle 1"/>
          <p:cNvSpPr txBox="1">
            <a:spLocks/>
          </p:cNvSpPr>
          <p:nvPr/>
        </p:nvSpPr>
        <p:spPr>
          <a:xfrm>
            <a:off x="566738" y="3193630"/>
            <a:ext cx="8582026" cy="104601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Coastal mapping update</a:t>
            </a:r>
            <a:endParaRPr kumimoji="0" lang="en-GB" sz="4400" b="1" i="1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1BD7C-D661-4C74-A3F1-657A7FDF267C}" type="slidenum">
              <a:rPr lang="fr-FR" smtClean="0"/>
              <a:pPr>
                <a:defRPr/>
              </a:pPr>
              <a:t>18</a:t>
            </a:fld>
            <a:endParaRPr lang="fr-FR" smtClean="0"/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auto">
          <a:xfrm>
            <a:off x="209069" y="207825"/>
            <a:ext cx="9297365" cy="92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719138" fontAlgn="base">
              <a:spcBef>
                <a:spcPct val="0"/>
              </a:spcBef>
              <a:spcAft>
                <a:spcPts val="600"/>
              </a:spcAft>
            </a:pPr>
            <a:r>
              <a:rPr lang="en-GB" sz="4000" b="1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Requirement</a:t>
            </a:r>
            <a:endParaRPr kumimoji="0" lang="en-GB" sz="40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1BD7C-D661-4C74-A3F1-657A7FDF267C}" type="slidenum">
              <a:rPr lang="fr-FR" smtClean="0"/>
              <a:pPr>
                <a:defRPr/>
              </a:pPr>
              <a:t>2</a:t>
            </a:fld>
            <a:endParaRPr lang="fr-FR" smtClean="0"/>
          </a:p>
          <a:p>
            <a:pPr>
              <a:defRPr/>
            </a:pPr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24090" y="1418422"/>
            <a:ext cx="9016679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 algn="just" eaLnBrk="1" hangingPunct="1">
              <a:spcBef>
                <a:spcPct val="20000"/>
              </a:spcBef>
              <a:buSzPct val="70000"/>
              <a:buFont typeface="Wingdings" pitchFamily="2" charset="2"/>
              <a:buChar char="Ø"/>
              <a:defRPr/>
            </a:pPr>
            <a:r>
              <a:rPr lang="en-GB" kern="0" dirty="0" smtClean="0">
                <a:solidFill>
                  <a:srgbClr val="0000DC"/>
                </a:solidFill>
                <a:latin typeface="+mn-lt"/>
              </a:rPr>
              <a:t>UN General Assembly Resolution on Oceans and Law of the Sea (2003):</a:t>
            </a:r>
          </a:p>
          <a:p>
            <a:pPr marL="717550" lvl="0" algn="just" eaLnBrk="1" hangingPunct="1">
              <a:spcBef>
                <a:spcPct val="20000"/>
              </a:spcBef>
              <a:buSzPct val="70000"/>
              <a:defRPr/>
            </a:pPr>
            <a:r>
              <a:rPr lang="en-GB" sz="2000" i="1" kern="0" dirty="0" smtClean="0">
                <a:solidFill>
                  <a:srgbClr val="0000DC"/>
                </a:solidFill>
                <a:latin typeface="+mn-lt"/>
              </a:rPr>
              <a:t>IHO and IMO invited to continue their efforts “to increase the coverage of hydrographic information … especially in areas of international navigation …and where there are vulnerable … marine areas”.</a:t>
            </a:r>
          </a:p>
          <a:p>
            <a:pPr marL="717550" lvl="0" algn="just" eaLnBrk="1" hangingPunct="1">
              <a:spcBef>
                <a:spcPct val="20000"/>
              </a:spcBef>
              <a:buSzPct val="70000"/>
              <a:defRPr/>
            </a:pPr>
            <a:endParaRPr lang="en-GB" sz="2000" i="1" kern="0" dirty="0" smtClean="0">
              <a:solidFill>
                <a:srgbClr val="0000DC"/>
              </a:solidFill>
              <a:latin typeface="+mn-lt"/>
            </a:endParaRPr>
          </a:p>
          <a:p>
            <a:pPr marL="717550" lvl="0" algn="just" eaLnBrk="1" hangingPunct="1">
              <a:spcBef>
                <a:spcPct val="20000"/>
              </a:spcBef>
              <a:buSzPct val="70000"/>
              <a:defRPr/>
            </a:pPr>
            <a:endParaRPr lang="en-GB" sz="2000" i="1" kern="0" dirty="0">
              <a:solidFill>
                <a:srgbClr val="0000DC"/>
              </a:solidFill>
              <a:latin typeface="+mn-lt"/>
            </a:endParaRPr>
          </a:p>
          <a:p>
            <a:pPr marL="358775" lvl="0" indent="-358775" algn="just" eaLnBrk="1" hangingPunct="1">
              <a:spcBef>
                <a:spcPct val="20000"/>
              </a:spcBef>
              <a:buSzPct val="70000"/>
              <a:defRPr/>
            </a:pPr>
            <a:endParaRPr lang="en-GB" sz="2000" kern="0" dirty="0" smtClean="0">
              <a:solidFill>
                <a:srgbClr val="0000DC"/>
              </a:solidFill>
            </a:endParaRPr>
          </a:p>
          <a:p>
            <a:pPr marL="533400" lvl="1" indent="-354013" algn="just">
              <a:lnSpc>
                <a:spcPts val="3000"/>
              </a:lnSpc>
              <a:spcAft>
                <a:spcPts val="600"/>
              </a:spcAft>
              <a:buSzTx/>
              <a:buFont typeface="Wingdings" pitchFamily="2" charset="2"/>
              <a:buChar char="Ø"/>
            </a:pPr>
            <a:endParaRPr lang="en-GB" dirty="0" smtClean="0">
              <a:solidFill>
                <a:srgbClr val="0000DC"/>
              </a:solidFill>
              <a:latin typeface="+mn-lt"/>
            </a:endParaRPr>
          </a:p>
          <a:p>
            <a:pPr marL="533400" lvl="1" indent="-354013" algn="just">
              <a:lnSpc>
                <a:spcPts val="3000"/>
              </a:lnSpc>
              <a:spcAft>
                <a:spcPts val="600"/>
              </a:spcAft>
              <a:buSzTx/>
              <a:buFont typeface="Wingdings" pitchFamily="2" charset="2"/>
              <a:buChar char="Ø"/>
            </a:pPr>
            <a:endParaRPr lang="en-GB" dirty="0" smtClean="0">
              <a:solidFill>
                <a:srgbClr val="0000DC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1318783"/>
            <a:ext cx="789622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2628900" y="3287237"/>
            <a:ext cx="1779587" cy="3403646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710917" y="4004833"/>
            <a:ext cx="1131426" cy="416688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09069" y="207825"/>
            <a:ext cx="9297365" cy="92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719138" fontAlgn="base">
              <a:spcBef>
                <a:spcPct val="0"/>
              </a:spcBef>
              <a:spcAft>
                <a:spcPts val="600"/>
              </a:spcAft>
            </a:pPr>
            <a:r>
              <a:rPr lang="en-GB" sz="3200" b="1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sorry state of 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unexplored shallow waters</a:t>
            </a:r>
          </a:p>
          <a:p>
            <a:pPr algn="ctr" defTabSz="719138" fontAlgn="base">
              <a:spcBef>
                <a:spcPct val="0"/>
              </a:spcBef>
              <a:spcAft>
                <a:spcPts val="600"/>
              </a:spcAft>
            </a:pPr>
            <a:r>
              <a:rPr lang="en-GB" sz="2000" b="1" i="1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(example of  C-55 Region B) </a:t>
            </a:r>
            <a:endParaRPr kumimoji="0" lang="en-GB" sz="2000" b="1" i="1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1BD7C-D661-4C74-A3F1-657A7FDF267C}" type="slidenum">
              <a:rPr lang="fr-FR" smtClean="0"/>
              <a:pPr>
                <a:defRPr/>
              </a:pPr>
              <a:t>3</a:t>
            </a:fld>
            <a:endParaRPr lang="fr-FR" smtClean="0"/>
          </a:p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314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811897"/>
            <a:ext cx="3541713" cy="604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 bwMode="auto">
          <a:xfrm>
            <a:off x="209069" y="139701"/>
            <a:ext cx="9297365" cy="38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719138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 source diagram in region B(2015)</a:t>
            </a:r>
            <a:endParaRPr kumimoji="0" lang="en-GB" sz="4000" b="1" i="1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3873" y="5942082"/>
            <a:ext cx="2615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99"/>
                </a:solidFill>
              </a:rPr>
              <a:t>INT Chart 4184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1BD7C-D661-4C74-A3F1-657A7FDF267C}" type="slidenum">
              <a:rPr lang="fr-FR" smtClean="0"/>
              <a:pPr>
                <a:defRPr/>
              </a:pPr>
              <a:t>4</a:t>
            </a:fld>
            <a:endParaRPr lang="fr-FR" smtClean="0"/>
          </a:p>
          <a:p>
            <a:pPr>
              <a:defRPr/>
            </a:pPr>
            <a:endParaRPr lang="fr-FR"/>
          </a:p>
        </p:txBody>
      </p:sp>
      <p:sp>
        <p:nvSpPr>
          <p:cNvPr id="6" name="Ellipse 5"/>
          <p:cNvSpPr/>
          <p:nvPr/>
        </p:nvSpPr>
        <p:spPr bwMode="auto">
          <a:xfrm>
            <a:off x="5778500" y="1663700"/>
            <a:ext cx="3505200" cy="247650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690562"/>
            <a:ext cx="3478212" cy="7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llipse 11"/>
          <p:cNvSpPr/>
          <p:nvPr/>
        </p:nvSpPr>
        <p:spPr bwMode="auto">
          <a:xfrm>
            <a:off x="622300" y="1885950"/>
            <a:ext cx="3505200" cy="311150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1224073" y="3503682"/>
            <a:ext cx="2615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99"/>
                </a:solidFill>
              </a:rPr>
              <a:t>INT Chart 4182</a:t>
            </a:r>
            <a:endParaRPr lang="en-GB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22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715500" cy="1139825"/>
          </a:xfrm>
          <a:noFill/>
        </p:spPr>
        <p:txBody>
          <a:bodyPr>
            <a:normAutofit/>
          </a:bodyPr>
          <a:lstStyle/>
          <a:p>
            <a:pPr algn="ctr" defTabSz="719138" eaLnBrk="1" hangingPunct="1"/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Satellite Derived Bathymetry (reminder)?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35738" y="1036101"/>
            <a:ext cx="9413376" cy="203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4500" indent="-44450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Wingdings" pitchFamily="2" charset="2"/>
              <a:buChar char=""/>
              <a:tabLst>
                <a:tab pos="444500" algn="l"/>
              </a:tabLst>
              <a:defRPr/>
            </a:pPr>
            <a:endParaRPr lang="en-US" sz="2200" dirty="0" smtClean="0">
              <a:solidFill>
                <a:srgbClr val="0033CC"/>
              </a:solidFill>
              <a:latin typeface="+mn-lt"/>
              <a:cs typeface="Arial" charset="0"/>
            </a:endParaRPr>
          </a:p>
          <a:p>
            <a:pPr marL="444500" indent="-44450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Wingdings" pitchFamily="2" charset="2"/>
              <a:buChar char=""/>
              <a:tabLst>
                <a:tab pos="444500" algn="l"/>
              </a:tabLst>
              <a:defRPr/>
            </a:pPr>
            <a:endParaRPr lang="en-US" sz="2200" dirty="0">
              <a:solidFill>
                <a:srgbClr val="0033CC"/>
              </a:solidFill>
              <a:latin typeface="+mn-lt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60000"/>
              <a:tabLst>
                <a:tab pos="444500" algn="l"/>
              </a:tabLst>
              <a:defRPr/>
            </a:pPr>
            <a:r>
              <a:rPr lang="en-US" sz="2200" dirty="0" smtClean="0">
                <a:solidFill>
                  <a:srgbClr val="0033CC"/>
                </a:solidFill>
                <a:latin typeface="+mn-lt"/>
                <a:cs typeface="Arial" charset="0"/>
              </a:rPr>
              <a:t>A </a:t>
            </a:r>
            <a:r>
              <a:rPr lang="en-US" sz="2200" dirty="0">
                <a:solidFill>
                  <a:srgbClr val="0033CC"/>
                </a:solidFill>
                <a:latin typeface="+mn-lt"/>
                <a:cs typeface="Arial" charset="0"/>
              </a:rPr>
              <a:t>survey method founded on analytical </a:t>
            </a:r>
            <a:r>
              <a:rPr lang="en-GB" sz="2200" dirty="0">
                <a:solidFill>
                  <a:srgbClr val="0033CC"/>
                </a:solidFill>
                <a:latin typeface="+mn-lt"/>
                <a:cs typeface="Arial" charset="0"/>
              </a:rPr>
              <a:t>modelling</a:t>
            </a:r>
            <a:r>
              <a:rPr lang="en-US" sz="2200" dirty="0">
                <a:solidFill>
                  <a:srgbClr val="0033CC"/>
                </a:solidFill>
                <a:latin typeface="+mn-lt"/>
                <a:cs typeface="Arial" charset="0"/>
              </a:rPr>
              <a:t> of light </a:t>
            </a:r>
            <a:r>
              <a:rPr lang="en-US" sz="2200" dirty="0" smtClean="0">
                <a:solidFill>
                  <a:srgbClr val="0033CC"/>
                </a:solidFill>
                <a:latin typeface="+mn-lt"/>
                <a:cs typeface="Arial" charset="0"/>
              </a:rPr>
              <a:t>penetration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tabLst>
                <a:tab pos="444500" algn="l"/>
              </a:tabLst>
              <a:defRPr/>
            </a:pPr>
            <a:r>
              <a:rPr lang="en-US" sz="2200" dirty="0" smtClean="0">
                <a:solidFill>
                  <a:srgbClr val="0033CC"/>
                </a:solidFill>
                <a:latin typeface="+mn-lt"/>
                <a:cs typeface="Arial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60000"/>
              <a:tabLst>
                <a:tab pos="444500" algn="l"/>
              </a:tabLst>
              <a:defRPr/>
            </a:pPr>
            <a:r>
              <a:rPr lang="en-US" sz="2200" dirty="0" smtClean="0">
                <a:solidFill>
                  <a:srgbClr val="0033CC"/>
                </a:solidFill>
                <a:latin typeface="+mn-lt"/>
                <a:cs typeface="Arial" charset="0"/>
              </a:rPr>
              <a:t>…that can </a:t>
            </a:r>
            <a:r>
              <a:rPr lang="en-US" sz="2200" dirty="0">
                <a:solidFill>
                  <a:srgbClr val="0033CC"/>
                </a:solidFill>
                <a:latin typeface="+mn-lt"/>
                <a:cs typeface="Arial" charset="0"/>
              </a:rPr>
              <a:t>yield useful and inexpensive depth information in shallow water (&lt; </a:t>
            </a:r>
            <a:r>
              <a:rPr lang="en-US" sz="2200" dirty="0" smtClean="0">
                <a:solidFill>
                  <a:srgbClr val="0033CC"/>
                </a:solidFill>
                <a:latin typeface="+mn-lt"/>
                <a:cs typeface="Arial" charset="0"/>
              </a:rPr>
              <a:t>30 </a:t>
            </a:r>
            <a:r>
              <a:rPr lang="en-US" sz="2200" dirty="0">
                <a:solidFill>
                  <a:srgbClr val="0033CC"/>
                </a:solidFill>
                <a:latin typeface="+mn-lt"/>
                <a:cs typeface="Arial" charset="0"/>
              </a:rPr>
              <a:t>m) </a:t>
            </a:r>
            <a:r>
              <a:rPr lang="en-US" sz="2200" dirty="0" smtClean="0">
                <a:solidFill>
                  <a:srgbClr val="0033CC"/>
                </a:solidFill>
                <a:latin typeface="+mn-lt"/>
                <a:cs typeface="Arial" charset="0"/>
              </a:rPr>
              <a:t>in </a:t>
            </a:r>
            <a:r>
              <a:rPr lang="en-US" sz="2200" dirty="0">
                <a:solidFill>
                  <a:srgbClr val="0033CC"/>
                </a:solidFill>
                <a:latin typeface="+mn-lt"/>
                <a:cs typeface="Arial" charset="0"/>
              </a:rPr>
              <a:t>poorly surveyed </a:t>
            </a:r>
            <a:r>
              <a:rPr lang="en-US" sz="2200" dirty="0" smtClean="0">
                <a:solidFill>
                  <a:srgbClr val="0033CC"/>
                </a:solidFill>
                <a:latin typeface="+mn-lt"/>
                <a:cs typeface="Arial" charset="0"/>
              </a:rPr>
              <a:t>areas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60000"/>
              <a:tabLst>
                <a:tab pos="444500" algn="l"/>
              </a:tabLst>
              <a:defRPr/>
            </a:pPr>
            <a:endParaRPr lang="en-US" sz="2200" dirty="0">
              <a:solidFill>
                <a:srgbClr val="0033CC"/>
              </a:solidFill>
              <a:latin typeface="+mn-lt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60000"/>
              <a:tabLst>
                <a:tab pos="444500" algn="l"/>
              </a:tabLst>
              <a:defRPr/>
            </a:pPr>
            <a:r>
              <a:rPr lang="en-US" sz="2200" dirty="0">
                <a:solidFill>
                  <a:srgbClr val="0033CC"/>
                </a:solidFill>
                <a:latin typeface="+mn-lt"/>
                <a:cs typeface="Arial" charset="0"/>
              </a:rPr>
              <a:t>b</a:t>
            </a:r>
            <a:r>
              <a:rPr lang="en-US" sz="2200" dirty="0" smtClean="0">
                <a:solidFill>
                  <a:srgbClr val="0033CC"/>
                </a:solidFill>
                <a:latin typeface="+mn-lt"/>
                <a:cs typeface="Arial" charset="0"/>
              </a:rPr>
              <a:t>ut still with </a:t>
            </a:r>
            <a:r>
              <a:rPr lang="en-US" sz="2200" dirty="0">
                <a:solidFill>
                  <a:srgbClr val="0033CC"/>
                </a:solidFill>
                <a:latin typeface="+mn-lt"/>
                <a:cs typeface="Arial" charset="0"/>
              </a:rPr>
              <a:t>uncertain compliance with IHO S-44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353859" y="5088360"/>
            <a:ext cx="3111420" cy="902826"/>
          </a:xfrm>
          <a:prstGeom prst="rect">
            <a:avLst/>
          </a:prstGeom>
          <a:noFill/>
          <a:ln w="1905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latin typeface="+mn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1BD7C-D661-4C74-A3F1-657A7FDF267C}" type="slidenum">
              <a:rPr lang="fr-FR" smtClean="0"/>
              <a:pPr>
                <a:defRPr/>
              </a:pPr>
              <a:t>5</a:t>
            </a:fld>
            <a:endParaRPr lang="fr-FR" smtClean="0"/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5950744" cy="1139825"/>
          </a:xfrm>
          <a:noFill/>
        </p:spPr>
        <p:txBody>
          <a:bodyPr>
            <a:normAutofit fontScale="90000"/>
          </a:bodyPr>
          <a:lstStyle/>
          <a:p>
            <a:pPr defTabSz="719138" eaLnBrk="1" hangingPunct="1"/>
            <a:r>
              <a:rPr lang="en-GB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two methods of SDB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847839" y="2995613"/>
            <a:ext cx="1592727" cy="2808287"/>
            <a:chOff x="7847839" y="2995613"/>
            <a:chExt cx="1592727" cy="2808287"/>
          </a:xfrm>
        </p:grpSpPr>
        <p:grpSp>
          <p:nvGrpSpPr>
            <p:cNvPr id="36" name="Group 35"/>
            <p:cNvGrpSpPr/>
            <p:nvPr/>
          </p:nvGrpSpPr>
          <p:grpSpPr>
            <a:xfrm>
              <a:off x="7847839" y="3015588"/>
              <a:ext cx="877163" cy="479425"/>
              <a:chOff x="7824689" y="2992438"/>
              <a:chExt cx="877163" cy="479425"/>
            </a:xfrm>
          </p:grpSpPr>
          <p:sp>
            <p:nvSpPr>
              <p:cNvPr id="10264" name="AutoShape 26"/>
              <p:cNvSpPr>
                <a:spLocks noChangeArrowheads="1"/>
              </p:cNvSpPr>
              <p:nvPr/>
            </p:nvSpPr>
            <p:spPr bwMode="auto">
              <a:xfrm>
                <a:off x="8087008" y="3141663"/>
                <a:ext cx="352524" cy="330200"/>
              </a:xfrm>
              <a:prstGeom prst="triangle">
                <a:avLst>
                  <a:gd name="adj" fmla="val 50000"/>
                </a:avLst>
              </a:prstGeom>
              <a:solidFill>
                <a:srgbClr val="B2B2B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GB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10265" name="Rectangle 24"/>
              <p:cNvSpPr>
                <a:spLocks noChangeArrowheads="1"/>
              </p:cNvSpPr>
              <p:nvPr/>
            </p:nvSpPr>
            <p:spPr bwMode="auto">
              <a:xfrm>
                <a:off x="7861831" y="3017838"/>
                <a:ext cx="802878" cy="330200"/>
              </a:xfrm>
              <a:prstGeom prst="rect">
                <a:avLst/>
              </a:prstGeom>
              <a:solidFill>
                <a:srgbClr val="DDDDD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GB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10266" name="Text Box 25"/>
              <p:cNvSpPr txBox="1">
                <a:spLocks noChangeArrowheads="1"/>
              </p:cNvSpPr>
              <p:nvPr/>
            </p:nvSpPr>
            <p:spPr bwMode="auto">
              <a:xfrm>
                <a:off x="7824689" y="2992438"/>
                <a:ext cx="87716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GB" sz="1800" dirty="0">
                    <a:latin typeface="Arial" pitchFamily="34" charset="0"/>
                    <a:ea typeface="MS PGothic" pitchFamily="34" charset="-128"/>
                  </a:rPr>
                  <a:t>sensor</a:t>
                </a:r>
              </a:p>
            </p:txBody>
          </p:sp>
        </p:grpSp>
        <p:sp>
          <p:nvSpPr>
            <p:cNvPr id="48" name="Oval 47"/>
            <p:cNvSpPr/>
            <p:nvPr/>
          </p:nvSpPr>
          <p:spPr bwMode="auto">
            <a:xfrm>
              <a:off x="9064428" y="2995613"/>
              <a:ext cx="376138" cy="2921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H="1">
              <a:off x="8548292" y="3328988"/>
              <a:ext cx="669628" cy="103346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9" name="Picture 17" descr="C:\work\presentations\rspsoc-09-2009-work\noise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913" y="4400550"/>
              <a:ext cx="1256606" cy="140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270" name="Straight Arrow Connector 51"/>
            <p:cNvCxnSpPr>
              <a:cxnSpLocks noChangeShapeType="1"/>
            </p:cNvCxnSpPr>
            <p:nvPr/>
          </p:nvCxnSpPr>
          <p:spPr bwMode="auto">
            <a:xfrm flipH="1">
              <a:off x="8408294" y="4505325"/>
              <a:ext cx="129877" cy="946150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71" name="Straight Arrow Connector 53"/>
            <p:cNvCxnSpPr>
              <a:cxnSpLocks noChangeShapeType="1"/>
            </p:cNvCxnSpPr>
            <p:nvPr/>
          </p:nvCxnSpPr>
          <p:spPr bwMode="auto">
            <a:xfrm flipV="1">
              <a:off x="8281790" y="4454525"/>
              <a:ext cx="0" cy="1092200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V="1">
              <a:off x="8280103" y="3516313"/>
              <a:ext cx="11807" cy="88423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5" name="Picture 6" descr="C:\work\presentations\rspsoc-09-2009-work\sonar_best_hrc_p13_mea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337" y="288926"/>
            <a:ext cx="2366466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02890" y="957264"/>
            <a:ext cx="7202183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defTabSz="449263" eaLnBrk="0" hangingPunct="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GB" sz="2200" dirty="0" smtClean="0">
                <a:solidFill>
                  <a:srgbClr val="0033CC"/>
                </a:solidFill>
                <a:latin typeface="+mn-lt"/>
              </a:rPr>
              <a:t>1.	In the </a:t>
            </a:r>
            <a:r>
              <a:rPr lang="en-GB" sz="2200" b="1" dirty="0" smtClean="0">
                <a:solidFill>
                  <a:srgbClr val="0033CC"/>
                </a:solidFill>
                <a:latin typeface="+mn-lt"/>
              </a:rPr>
              <a:t>Empiric method </a:t>
            </a:r>
            <a:r>
              <a:rPr lang="en-GB" sz="2200" dirty="0" smtClean="0">
                <a:solidFill>
                  <a:srgbClr val="0033CC"/>
                </a:solidFill>
                <a:latin typeface="+mn-lt"/>
              </a:rPr>
              <a:t>(Lyzenga 1978), based on the exponential </a:t>
            </a:r>
            <a:r>
              <a:rPr lang="en-GB" sz="2200" dirty="0">
                <a:solidFill>
                  <a:srgbClr val="0033CC"/>
                </a:solidFill>
                <a:latin typeface="+mn-lt"/>
              </a:rPr>
              <a:t>attenuation of </a:t>
            </a:r>
            <a:r>
              <a:rPr lang="en-GB" sz="2200" dirty="0" smtClean="0">
                <a:solidFill>
                  <a:srgbClr val="0033CC"/>
                </a:solidFill>
                <a:latin typeface="+mn-lt"/>
              </a:rPr>
              <a:t>radiance, the model is warped to match in-situ measurements:</a:t>
            </a:r>
            <a:endParaRPr lang="en-GB" sz="2200" dirty="0">
              <a:solidFill>
                <a:srgbClr val="0033CC"/>
              </a:solidFill>
              <a:latin typeface="+mn-lt"/>
            </a:endParaRPr>
          </a:p>
          <a:p>
            <a:pPr marL="457200" indent="-457200" defTabSz="449263" eaLnBrk="0" hangingPunct="0">
              <a:buClr>
                <a:srgbClr val="000000"/>
              </a:buClr>
              <a:buSzPct val="100000"/>
            </a:pPr>
            <a:r>
              <a:rPr lang="en-GB" sz="2200" dirty="0" smtClean="0">
                <a:solidFill>
                  <a:srgbClr val="0033CC"/>
                </a:solidFill>
                <a:latin typeface="+mn-lt"/>
              </a:rPr>
              <a:t>          Z </a:t>
            </a:r>
            <a:r>
              <a:rPr lang="en-GB" sz="2200" dirty="0">
                <a:solidFill>
                  <a:srgbClr val="0033CC"/>
                </a:solidFill>
                <a:latin typeface="+mn-lt"/>
              </a:rPr>
              <a:t>= </a:t>
            </a:r>
            <a:r>
              <a:rPr lang="en-GB" sz="2200" dirty="0" err="1">
                <a:solidFill>
                  <a:srgbClr val="0033CC"/>
                </a:solidFill>
                <a:latin typeface="+mn-lt"/>
              </a:rPr>
              <a:t>A.ln</a:t>
            </a:r>
            <a:r>
              <a:rPr lang="en-GB" sz="2200" dirty="0">
                <a:solidFill>
                  <a:srgbClr val="0033CC"/>
                </a:solidFill>
                <a:latin typeface="+mn-lt"/>
              </a:rPr>
              <a:t>(V</a:t>
            </a:r>
            <a:r>
              <a:rPr lang="en-GB" sz="2200" baseline="-25000" dirty="0">
                <a:solidFill>
                  <a:srgbClr val="0033CC"/>
                </a:solidFill>
                <a:latin typeface="+mn-lt"/>
              </a:rPr>
              <a:t>1</a:t>
            </a:r>
            <a:r>
              <a:rPr lang="en-GB" sz="2200" dirty="0">
                <a:solidFill>
                  <a:srgbClr val="0033CC"/>
                </a:solidFill>
                <a:latin typeface="+mn-lt"/>
              </a:rPr>
              <a:t>-V</a:t>
            </a:r>
            <a:r>
              <a:rPr lang="en-GB" sz="2200" baseline="-25000" dirty="0">
                <a:solidFill>
                  <a:srgbClr val="0033CC"/>
                </a:solidFill>
                <a:latin typeface="+mn-lt"/>
              </a:rPr>
              <a:t>1inf</a:t>
            </a:r>
            <a:r>
              <a:rPr lang="en-GB" sz="2200" dirty="0">
                <a:solidFill>
                  <a:srgbClr val="0033CC"/>
                </a:solidFill>
                <a:latin typeface="+mn-lt"/>
              </a:rPr>
              <a:t>) + </a:t>
            </a:r>
            <a:r>
              <a:rPr lang="en-GB" sz="2200" dirty="0" err="1">
                <a:solidFill>
                  <a:srgbClr val="0033CC"/>
                </a:solidFill>
                <a:latin typeface="+mn-lt"/>
              </a:rPr>
              <a:t>B.ln</a:t>
            </a:r>
            <a:r>
              <a:rPr lang="en-GB" sz="2200" dirty="0">
                <a:solidFill>
                  <a:srgbClr val="0033CC"/>
                </a:solidFill>
                <a:latin typeface="+mn-lt"/>
              </a:rPr>
              <a:t>(R</a:t>
            </a:r>
            <a:r>
              <a:rPr lang="en-GB" sz="2200" baseline="-25000" dirty="0">
                <a:solidFill>
                  <a:srgbClr val="0033CC"/>
                </a:solidFill>
                <a:latin typeface="+mn-lt"/>
              </a:rPr>
              <a:t>2</a:t>
            </a:r>
            <a:r>
              <a:rPr lang="en-GB" sz="2200" dirty="0">
                <a:solidFill>
                  <a:srgbClr val="0033CC"/>
                </a:solidFill>
                <a:latin typeface="+mn-lt"/>
              </a:rPr>
              <a:t>-R</a:t>
            </a:r>
            <a:r>
              <a:rPr lang="en-GB" sz="2200" baseline="-25000" dirty="0">
                <a:solidFill>
                  <a:srgbClr val="0033CC"/>
                </a:solidFill>
                <a:latin typeface="+mn-lt"/>
              </a:rPr>
              <a:t>2inf</a:t>
            </a:r>
            <a:r>
              <a:rPr lang="en-GB" sz="2200" dirty="0">
                <a:solidFill>
                  <a:srgbClr val="0033CC"/>
                </a:solidFill>
                <a:latin typeface="+mn-lt"/>
              </a:rPr>
              <a:t>) + C</a:t>
            </a:r>
          </a:p>
        </p:txBody>
      </p:sp>
      <p:sp>
        <p:nvSpPr>
          <p:cNvPr id="10253" name="Text Box 5"/>
          <p:cNvSpPr txBox="1">
            <a:spLocks noChangeArrowheads="1"/>
          </p:cNvSpPr>
          <p:nvPr/>
        </p:nvSpPr>
        <p:spPr bwMode="auto">
          <a:xfrm>
            <a:off x="151804" y="2990400"/>
            <a:ext cx="7915749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defTabSz="449263"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200" dirty="0" smtClean="0">
                <a:solidFill>
                  <a:srgbClr val="0033CC"/>
                </a:solidFill>
                <a:latin typeface="+mn-lt"/>
              </a:rPr>
              <a:t>2. In the </a:t>
            </a:r>
            <a:r>
              <a:rPr lang="en-GB" sz="2200" b="1" dirty="0" smtClean="0">
                <a:solidFill>
                  <a:srgbClr val="0033CC"/>
                </a:solidFill>
                <a:latin typeface="+mn-lt"/>
              </a:rPr>
              <a:t>Physics-based method</a:t>
            </a:r>
            <a:r>
              <a:rPr lang="en-GB" sz="2200" dirty="0" smtClean="0">
                <a:solidFill>
                  <a:srgbClr val="0033CC"/>
                </a:solidFill>
                <a:latin typeface="+mn-lt"/>
              </a:rPr>
              <a:t>, depths are </a:t>
            </a:r>
            <a:r>
              <a:rPr lang="en-GB" sz="2200" dirty="0">
                <a:solidFill>
                  <a:srgbClr val="0033CC"/>
                </a:solidFill>
                <a:latin typeface="+mn-lt"/>
              </a:rPr>
              <a:t>obtained by inverting the equation of radiance received by sensor: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76139" y="3769738"/>
            <a:ext cx="6488807" cy="1733610"/>
            <a:chOff x="376139" y="3769738"/>
            <a:chExt cx="6488807" cy="1733610"/>
          </a:xfrm>
        </p:grpSpPr>
        <p:pic>
          <p:nvPicPr>
            <p:cNvPr id="10254" name="Picture 2" descr="C:\work\presentations\rspsoc-09-2009-work\eq1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54" y="3769738"/>
              <a:ext cx="6439892" cy="1223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Oval 23"/>
            <p:cNvSpPr>
              <a:spLocks noChangeArrowheads="1"/>
            </p:cNvSpPr>
            <p:nvPr/>
          </p:nvSpPr>
          <p:spPr bwMode="auto">
            <a:xfrm>
              <a:off x="6011466" y="3812600"/>
              <a:ext cx="499269" cy="5334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GB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10256" name="Oval 23"/>
            <p:cNvSpPr>
              <a:spLocks noChangeArrowheads="1"/>
            </p:cNvSpPr>
            <p:nvPr/>
          </p:nvSpPr>
          <p:spPr bwMode="auto">
            <a:xfrm>
              <a:off x="5446415" y="4382513"/>
              <a:ext cx="499269" cy="5334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GB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86" name="Oval 15"/>
            <p:cNvSpPr>
              <a:spLocks noChangeArrowheads="1"/>
            </p:cNvSpPr>
            <p:nvPr/>
          </p:nvSpPr>
          <p:spPr bwMode="auto">
            <a:xfrm>
              <a:off x="482402" y="3863400"/>
              <a:ext cx="774204" cy="533400"/>
            </a:xfrm>
            <a:prstGeom prst="ellipse">
              <a:avLst/>
            </a:prstGeom>
            <a:noFill/>
            <a:ln w="635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3399"/>
                </a:solidFill>
                <a:latin typeface="+mn-lt"/>
                <a:cs typeface="+mn-cs"/>
              </a:endParaRPr>
            </a:p>
          </p:txBody>
        </p:sp>
        <p:sp>
          <p:nvSpPr>
            <p:cNvPr id="10258" name="Text Box 10"/>
            <p:cNvSpPr txBox="1">
              <a:spLocks noChangeArrowheads="1"/>
            </p:cNvSpPr>
            <p:nvPr/>
          </p:nvSpPr>
          <p:spPr bwMode="auto">
            <a:xfrm>
              <a:off x="376139" y="4911489"/>
              <a:ext cx="37328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/>
              <a:r>
                <a:rPr lang="en-GB" sz="2000" b="1" dirty="0">
                  <a:solidFill>
                    <a:srgbClr val="00B050"/>
                  </a:solidFill>
                  <a:latin typeface="+mn-lt"/>
                </a:rPr>
                <a:t>Sensor receives this</a:t>
              </a:r>
            </a:p>
          </p:txBody>
        </p:sp>
        <p:cxnSp>
          <p:nvCxnSpPr>
            <p:cNvPr id="10259" name="Straight Arrow Connector 25"/>
            <p:cNvCxnSpPr>
              <a:cxnSpLocks noChangeShapeType="1"/>
            </p:cNvCxnSpPr>
            <p:nvPr/>
          </p:nvCxnSpPr>
          <p:spPr bwMode="auto">
            <a:xfrm flipH="1">
              <a:off x="878782" y="4422201"/>
              <a:ext cx="1686" cy="531813"/>
            </a:xfrm>
            <a:prstGeom prst="straightConnector1">
              <a:avLst/>
            </a:prstGeom>
            <a:noFill/>
            <a:ln w="50800" algn="ctr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0260" name="Straight Arrow Connector 32"/>
            <p:cNvCxnSpPr>
              <a:cxnSpLocks noChangeShapeType="1"/>
            </p:cNvCxnSpPr>
            <p:nvPr/>
          </p:nvCxnSpPr>
          <p:spPr bwMode="auto">
            <a:xfrm>
              <a:off x="5731471" y="4947664"/>
              <a:ext cx="99517" cy="274637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0261" name="Straight Arrow Connector 33"/>
            <p:cNvCxnSpPr>
              <a:cxnSpLocks noChangeShapeType="1"/>
            </p:cNvCxnSpPr>
            <p:nvPr/>
          </p:nvCxnSpPr>
          <p:spPr bwMode="auto">
            <a:xfrm flipH="1">
              <a:off x="5935564" y="4369813"/>
              <a:ext cx="337344" cy="836612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0262" name="Text Box 20"/>
            <p:cNvSpPr txBox="1">
              <a:spLocks noChangeArrowheads="1"/>
            </p:cNvSpPr>
            <p:nvPr/>
          </p:nvSpPr>
          <p:spPr bwMode="auto">
            <a:xfrm>
              <a:off x="5336778" y="5103238"/>
              <a:ext cx="116889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GB" sz="2000" b="1" dirty="0">
                  <a:solidFill>
                    <a:srgbClr val="FF0000"/>
                  </a:solidFill>
                  <a:latin typeface="+mn-lt"/>
                  <a:ea typeface="MS PGothic" pitchFamily="34" charset="-128"/>
                </a:rPr>
                <a:t>Depth</a:t>
              </a:r>
              <a:endParaRPr lang="en-GB" sz="2000" dirty="0">
                <a:solidFill>
                  <a:srgbClr val="FF0000"/>
                </a:solidFill>
                <a:latin typeface="+mn-lt"/>
                <a:ea typeface="MS PGothic" pitchFamily="34" charset="-128"/>
              </a:endParaRPr>
            </a:p>
          </p:txBody>
        </p:sp>
      </p:grpSp>
      <p:sp>
        <p:nvSpPr>
          <p:cNvPr id="10263" name="Text Box 5"/>
          <p:cNvSpPr txBox="1">
            <a:spLocks noChangeArrowheads="1"/>
          </p:cNvSpPr>
          <p:nvPr/>
        </p:nvSpPr>
        <p:spPr bwMode="auto">
          <a:xfrm>
            <a:off x="169993" y="5503241"/>
            <a:ext cx="8006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0850" indent="-450850" defTabSz="449263"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000" b="1" i="1" dirty="0">
                <a:solidFill>
                  <a:srgbClr val="0033CC"/>
                </a:solidFill>
                <a:latin typeface="+mn-lt"/>
                <a:sym typeface="Wingdings" pitchFamily="2" charset="2"/>
              </a:rPr>
              <a:t>  </a:t>
            </a:r>
            <a:r>
              <a:rPr lang="en-GB" sz="2000" b="1" i="1" dirty="0" smtClean="0">
                <a:solidFill>
                  <a:srgbClr val="0033CC"/>
                </a:solidFill>
                <a:latin typeface="+mn-lt"/>
                <a:sym typeface="Wingdings" pitchFamily="2" charset="2"/>
              </a:rPr>
              <a:t>The Physics-based method is m</a:t>
            </a:r>
            <a:r>
              <a:rPr lang="en-GB" sz="2000" b="1" i="1" dirty="0" smtClean="0">
                <a:solidFill>
                  <a:srgbClr val="0033CC"/>
                </a:solidFill>
                <a:latin typeface="+mn-lt"/>
              </a:rPr>
              <a:t>ore robust &amp; reliable, and (in theory at least) no longer depends </a:t>
            </a:r>
            <a:r>
              <a:rPr lang="en-GB" sz="2000" b="1" i="1" dirty="0">
                <a:solidFill>
                  <a:srgbClr val="0033CC"/>
                </a:solidFill>
                <a:latin typeface="+mn-lt"/>
              </a:rPr>
              <a:t>on ground </a:t>
            </a:r>
            <a:r>
              <a:rPr lang="en-GB" sz="2000" b="1" i="1" dirty="0" smtClean="0">
                <a:solidFill>
                  <a:srgbClr val="0033CC"/>
                </a:solidFill>
                <a:latin typeface="+mn-lt"/>
              </a:rPr>
              <a:t>control.</a:t>
            </a:r>
            <a:endParaRPr lang="en-GB" sz="2000" b="1" i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 flipH="1" flipV="1">
            <a:off x="1046834" y="2335189"/>
            <a:ext cx="9764" cy="197617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554135" y="2551775"/>
            <a:ext cx="936475" cy="36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49263" eaLnBrk="0" hangingPunct="0">
              <a:lnSpc>
                <a:spcPct val="71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400" dirty="0">
                <a:solidFill>
                  <a:srgbClr val="0066CC"/>
                </a:solidFill>
                <a:latin typeface="Times New Roman" pitchFamily="18" charset="0"/>
              </a:rPr>
              <a:t>Depth</a:t>
            </a: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4335759" y="2552569"/>
            <a:ext cx="679994" cy="35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49263" eaLnBrk="0" hangingPunct="0">
              <a:lnSpc>
                <a:spcPct val="71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Red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2083988" y="2551775"/>
            <a:ext cx="936475" cy="36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49263" eaLnBrk="0" hangingPunct="0">
              <a:lnSpc>
                <a:spcPct val="71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400" dirty="0">
                <a:solidFill>
                  <a:srgbClr val="00B050"/>
                </a:solidFill>
                <a:latin typeface="Times New Roman" pitchFamily="18" charset="0"/>
              </a:rPr>
              <a:t>Green</a:t>
            </a: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 flipH="1" flipV="1">
            <a:off x="4694364" y="2335189"/>
            <a:ext cx="9764" cy="19761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 flipH="1" flipV="1">
            <a:off x="2576688" y="2335189"/>
            <a:ext cx="9764" cy="197617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6553200" y="4724400"/>
            <a:ext cx="1341120" cy="461665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33CC"/>
                </a:solidFill>
              </a:rPr>
              <a:t>Courtesy </a:t>
            </a:r>
          </a:p>
          <a:p>
            <a:pPr algn="ctr"/>
            <a:r>
              <a:rPr lang="en-GB" sz="1200" dirty="0" smtClean="0">
                <a:solidFill>
                  <a:srgbClr val="0033CC"/>
                </a:solidFill>
              </a:rPr>
              <a:t>Dr John  Hedley</a:t>
            </a:r>
            <a:endParaRPr lang="en-GB" sz="1200" dirty="0">
              <a:solidFill>
                <a:srgbClr val="0033CC"/>
              </a:solidFill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1BD7C-D661-4C74-A3F1-657A7FDF267C}" type="slidenum">
              <a:rPr lang="fr-FR" smtClean="0"/>
              <a:pPr>
                <a:defRPr/>
              </a:pPr>
              <a:t>6</a:t>
            </a:fld>
            <a:endParaRPr lang="fr-FR" smtClean="0"/>
          </a:p>
          <a:p>
            <a:pPr>
              <a:defRPr/>
            </a:pPr>
            <a:endParaRPr lang="fr-FR"/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369393" y="6237288"/>
            <a:ext cx="4857750" cy="4460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Published: Hedley &amp; al. 2011, Remote Sensing of Environment 120, 145-155</a:t>
            </a:r>
            <a:r>
              <a:rPr lang="en-US" sz="1600" dirty="0">
                <a:latin typeface="+mj-lt"/>
              </a:rPr>
              <a:t>0, 145-155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 idx="4294967295"/>
          </p:nvPr>
        </p:nvSpPr>
        <p:spPr>
          <a:xfrm>
            <a:off x="728663" y="23813"/>
            <a:ext cx="8258175" cy="992187"/>
          </a:xfrm>
          <a:prstGeom prst="rect">
            <a:avLst/>
          </a:prstGeom>
          <a:noFill/>
        </p:spPr>
        <p:txBody>
          <a:bodyPr/>
          <a:lstStyle/>
          <a:p>
            <a:pPr algn="ctr" defTabSz="719138" eaLnBrk="1" hangingPunct="1"/>
            <a:r>
              <a:rPr lang="en-GB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SDB early </a:t>
            </a:r>
            <a:r>
              <a:rPr lang="en-GB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processing</a:t>
            </a:r>
            <a:r>
              <a:rPr lang="en-GB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(Lyzenga 1978)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6618546" y="6237288"/>
            <a:ext cx="2057400" cy="228600"/>
          </a:xfrm>
        </p:spPr>
        <p:txBody>
          <a:bodyPr/>
          <a:lstStyle/>
          <a:p>
            <a:pPr>
              <a:defRPr/>
            </a:pPr>
            <a:fld id="{1C62FC9E-A0C3-47C8-8380-BCCACCAF77FB}" type="slidenum">
              <a:rPr lang="fr-FR" smtClean="0"/>
              <a:pPr>
                <a:defRPr/>
              </a:pPr>
              <a:t>7</a:t>
            </a:fld>
            <a:endParaRPr lang="fr-FR" smtClean="0"/>
          </a:p>
          <a:p>
            <a:pPr>
              <a:defRPr/>
            </a:pPr>
            <a:endParaRPr lang="fr-FR"/>
          </a:p>
        </p:txBody>
      </p:sp>
      <p:grpSp>
        <p:nvGrpSpPr>
          <p:cNvPr id="16" name="Group 15"/>
          <p:cNvGrpSpPr/>
          <p:nvPr/>
        </p:nvGrpSpPr>
        <p:grpSpPr>
          <a:xfrm>
            <a:off x="590303" y="1900009"/>
            <a:ext cx="8795311" cy="4010473"/>
            <a:chOff x="590303" y="1900009"/>
            <a:chExt cx="8795311" cy="4010473"/>
          </a:xfrm>
        </p:grpSpPr>
        <p:pic>
          <p:nvPicPr>
            <p:cNvPr id="41" name="Picture 9" descr="2Ground Contro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198" y="4117388"/>
              <a:ext cx="1921397" cy="1786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179" y="1900009"/>
              <a:ext cx="3893435" cy="2028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4" descr="http://agora.shom.fr/gg/imagerie/spot/info-div/manuel_html/figures/katiu_321.jpg"/>
            <p:cNvPicPr>
              <a:picLocks noChangeAspect="1" noChangeArrowheads="1"/>
            </p:cNvPicPr>
            <p:nvPr/>
          </p:nvPicPr>
          <p:blipFill>
            <a:blip r:embed="rId5" r:link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03" y="1900009"/>
              <a:ext cx="4295192" cy="2776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25" y="4676490"/>
              <a:ext cx="3796497" cy="1233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eur droit 7"/>
            <p:cNvCxnSpPr/>
            <p:nvPr/>
          </p:nvCxnSpPr>
          <p:spPr bwMode="auto">
            <a:xfrm flipV="1">
              <a:off x="911003" y="2808497"/>
              <a:ext cx="3885271" cy="369602"/>
            </a:xfrm>
            <a:prstGeom prst="line">
              <a:avLst/>
            </a:prstGeom>
            <a:solidFill>
              <a:schemeClr val="accent1"/>
            </a:solidFill>
            <a:ln w="57150" cap="sq" cmpd="sng" algn="ctr">
              <a:solidFill>
                <a:srgbClr val="FFFF00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3" name="Titre 1"/>
          <p:cNvSpPr txBox="1">
            <a:spLocks/>
          </p:cNvSpPr>
          <p:nvPr/>
        </p:nvSpPr>
        <p:spPr bwMode="auto">
          <a:xfrm>
            <a:off x="326838" y="954346"/>
            <a:ext cx="9141663" cy="69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marL="457200" indent="-457200" defTabSz="719138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  <a:t>Needs survey lines and control points</a:t>
            </a:r>
          </a:p>
          <a:p>
            <a:pPr marL="457200" indent="-457200" defTabSz="719138" eaLnBrk="1" hangingPunct="1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  <a:t>One image calibrated at a time - Generalisation uncertain</a:t>
            </a:r>
          </a:p>
        </p:txBody>
      </p:sp>
    </p:spTree>
    <p:extLst>
      <p:ext uri="{BB962C8B-B14F-4D97-AF65-F5344CB8AC3E}">
        <p14:creationId xmlns:p14="http://schemas.microsoft.com/office/powerpoint/2010/main" val="3129856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6" name="Text Box 86"/>
          <p:cNvSpPr txBox="1">
            <a:spLocks noChangeArrowheads="1"/>
          </p:cNvSpPr>
          <p:nvPr/>
        </p:nvSpPr>
        <p:spPr bwMode="auto">
          <a:xfrm>
            <a:off x="2627888" y="1754704"/>
            <a:ext cx="4909739" cy="33424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65125" indent="-3651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lain"/>
              <a:tabLst>
                <a:tab pos="365125" algn="l"/>
              </a:tabLst>
              <a:defRPr/>
            </a:pPr>
            <a:r>
              <a:rPr lang="en-GB" sz="1600" dirty="0" smtClean="0">
                <a:solidFill>
                  <a:srgbClr val="FFFF00"/>
                </a:solidFill>
                <a:latin typeface="Arial" charset="0"/>
              </a:rPr>
              <a:t>Selection </a:t>
            </a:r>
            <a:r>
              <a:rPr lang="en-GB" sz="1600" dirty="0">
                <a:solidFill>
                  <a:srgbClr val="FFFF00"/>
                </a:solidFill>
                <a:latin typeface="Arial" charset="0"/>
              </a:rPr>
              <a:t>of </a:t>
            </a:r>
            <a:r>
              <a:rPr lang="en-GB" sz="1600" dirty="0" smtClean="0">
                <a:solidFill>
                  <a:srgbClr val="FFFF00"/>
                </a:solidFill>
                <a:latin typeface="Arial" charset="0"/>
              </a:rPr>
              <a:t>scenes</a:t>
            </a:r>
          </a:p>
          <a:p>
            <a:pPr marL="365125" indent="-3651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lain"/>
              <a:tabLst>
                <a:tab pos="365125" algn="l"/>
              </a:tabLst>
              <a:defRPr/>
            </a:pPr>
            <a:r>
              <a:rPr lang="en-GB" sz="1600" dirty="0" smtClean="0">
                <a:solidFill>
                  <a:srgbClr val="FFFF00"/>
                </a:solidFill>
                <a:latin typeface="Arial" charset="0"/>
              </a:rPr>
              <a:t>Radiometric calibrations</a:t>
            </a:r>
          </a:p>
          <a:p>
            <a:pPr marL="365125" indent="-3651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lain"/>
              <a:tabLst>
                <a:tab pos="365125" algn="l"/>
              </a:tabLst>
              <a:defRPr/>
            </a:pPr>
            <a:r>
              <a:rPr lang="en-GB" sz="1600" dirty="0" smtClean="0">
                <a:solidFill>
                  <a:srgbClr val="FFFF00"/>
                </a:solidFill>
                <a:latin typeface="Arial" charset="0"/>
              </a:rPr>
              <a:t>Deglinting</a:t>
            </a:r>
          </a:p>
          <a:p>
            <a:pPr marL="365125" indent="-3651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lain"/>
              <a:tabLst>
                <a:tab pos="365125" algn="l"/>
              </a:tabLst>
              <a:defRPr/>
            </a:pPr>
            <a:r>
              <a:rPr lang="en-GB" sz="1600" dirty="0" smtClean="0">
                <a:solidFill>
                  <a:srgbClr val="FFFF00"/>
                </a:solidFill>
                <a:latin typeface="Arial" charset="0"/>
              </a:rPr>
              <a:t>Atmospheric corrections</a:t>
            </a:r>
          </a:p>
          <a:p>
            <a:pPr marL="365125" indent="-3651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lain"/>
              <a:tabLst>
                <a:tab pos="365125" algn="l"/>
              </a:tabLst>
              <a:defRPr/>
            </a:pPr>
            <a:r>
              <a:rPr lang="en-GB" sz="1600" dirty="0" smtClean="0">
                <a:solidFill>
                  <a:srgbClr val="FFFF00"/>
                </a:solidFill>
                <a:latin typeface="Arial" charset="0"/>
              </a:rPr>
              <a:t>Spectrometric calibrations &amp; LUTs</a:t>
            </a:r>
          </a:p>
          <a:p>
            <a:pPr marL="365125" indent="-3651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lain"/>
              <a:tabLst>
                <a:tab pos="365125" algn="l"/>
              </a:tabLst>
              <a:defRPr/>
            </a:pPr>
            <a:r>
              <a:rPr lang="en-GB" sz="1600" dirty="0" smtClean="0">
                <a:solidFill>
                  <a:srgbClr val="FFFF00"/>
                </a:solidFill>
                <a:latin typeface="Arial" charset="0"/>
              </a:rPr>
              <a:t>Inversion (ALUTs &amp; bathymetric modelling)</a:t>
            </a:r>
          </a:p>
          <a:p>
            <a:pPr marL="365125" indent="-3651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lain"/>
              <a:tabLst>
                <a:tab pos="365125" algn="l"/>
              </a:tabLst>
              <a:defRPr/>
            </a:pPr>
            <a:r>
              <a:rPr lang="en-GB" sz="1600" dirty="0" smtClean="0">
                <a:solidFill>
                  <a:srgbClr val="FFFF00"/>
                </a:solidFill>
                <a:latin typeface="Arial" charset="0"/>
              </a:rPr>
              <a:t>Orthorectification</a:t>
            </a:r>
          </a:p>
          <a:p>
            <a:pPr marL="365125" indent="-3651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lain"/>
              <a:tabLst>
                <a:tab pos="365125" algn="l"/>
              </a:tabLst>
              <a:defRPr/>
            </a:pPr>
            <a:r>
              <a:rPr lang="en-GB" sz="1600" dirty="0" smtClean="0">
                <a:solidFill>
                  <a:srgbClr val="FFFF00"/>
                </a:solidFill>
                <a:latin typeface="Arial" charset="0"/>
              </a:rPr>
              <a:t>LAT reduction</a:t>
            </a:r>
          </a:p>
          <a:p>
            <a:pPr marL="365125" indent="-3651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lain"/>
              <a:tabLst>
                <a:tab pos="365125" algn="l"/>
              </a:tabLst>
              <a:defRPr/>
            </a:pPr>
            <a:r>
              <a:rPr lang="en-GB" sz="1600" dirty="0" smtClean="0">
                <a:solidFill>
                  <a:srgbClr val="FFFF00"/>
                </a:solidFill>
                <a:latin typeface="Arial" charset="0"/>
              </a:rPr>
              <a:t>Mosaicing &amp; co-registration</a:t>
            </a:r>
          </a:p>
          <a:p>
            <a:pPr marL="365125" indent="-3651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lain"/>
              <a:tabLst>
                <a:tab pos="365125" algn="l"/>
              </a:tabLst>
              <a:defRPr/>
            </a:pPr>
            <a:r>
              <a:rPr lang="en-GB" sz="1600" dirty="0" smtClean="0">
                <a:solidFill>
                  <a:srgbClr val="FFFF00"/>
                </a:solidFill>
                <a:latin typeface="Arial" charset="0"/>
              </a:rPr>
              <a:t>Validation &amp; diagram of uncertainties</a:t>
            </a:r>
          </a:p>
          <a:p>
            <a:pPr marL="365125" indent="-3651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lain"/>
              <a:tabLst>
                <a:tab pos="365125" algn="l"/>
              </a:tabLst>
              <a:defRPr/>
            </a:pPr>
            <a:r>
              <a:rPr lang="en-GB" sz="1600" dirty="0" smtClean="0">
                <a:solidFill>
                  <a:srgbClr val="FFFF00"/>
                </a:solidFill>
                <a:latin typeface="Arial" charset="0"/>
              </a:rPr>
              <a:t>NDVI coastline, masks &amp; topography</a:t>
            </a:r>
          </a:p>
          <a:p>
            <a:pPr marL="365125" indent="-3651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lain"/>
              <a:tabLst>
                <a:tab pos="365125" algn="l"/>
              </a:tabLst>
              <a:defRPr/>
            </a:pPr>
            <a:r>
              <a:rPr lang="en-GB" sz="1600" dirty="0" smtClean="0">
                <a:solidFill>
                  <a:srgbClr val="FFFF00"/>
                </a:solidFill>
                <a:latin typeface="Arial" charset="0"/>
              </a:rPr>
              <a:t>Production of chart</a:t>
            </a:r>
            <a:r>
              <a:rPr lang="en-GB" sz="1600" dirty="0">
                <a:solidFill>
                  <a:srgbClr val="FFFF00"/>
                </a:solidFill>
                <a:latin typeface="Arial" charset="0"/>
              </a:rPr>
              <a:t>	</a:t>
            </a:r>
            <a:endParaRPr lang="en-GB" sz="160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2" name="AutoShape 34"/>
          <p:cNvSpPr>
            <a:spLocks noChangeArrowheads="1"/>
          </p:cNvSpPr>
          <p:nvPr/>
        </p:nvSpPr>
        <p:spPr bwMode="auto">
          <a:xfrm rot="5400000">
            <a:off x="9150640" y="2698305"/>
            <a:ext cx="276225" cy="25806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CC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0" name="AutoShape 32"/>
          <p:cNvSpPr>
            <a:spLocks noChangeArrowheads="1"/>
          </p:cNvSpPr>
          <p:nvPr/>
        </p:nvSpPr>
        <p:spPr bwMode="auto">
          <a:xfrm rot="6976774">
            <a:off x="8541720" y="5942853"/>
            <a:ext cx="576764" cy="335229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33CC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5" name="AutoShape 32"/>
          <p:cNvSpPr>
            <a:spLocks noChangeArrowheads="1"/>
          </p:cNvSpPr>
          <p:nvPr/>
        </p:nvSpPr>
        <p:spPr bwMode="auto">
          <a:xfrm rot="3940457">
            <a:off x="8720328" y="1077897"/>
            <a:ext cx="704164" cy="34445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33CC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" name="AutoShape 35"/>
          <p:cNvSpPr>
            <a:spLocks noChangeArrowheads="1"/>
          </p:cNvSpPr>
          <p:nvPr/>
        </p:nvSpPr>
        <p:spPr bwMode="auto">
          <a:xfrm rot="11239745">
            <a:off x="1885889" y="6463160"/>
            <a:ext cx="449447" cy="2397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33CC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GB"/>
          </a:p>
        </p:txBody>
      </p:sp>
      <p:sp>
        <p:nvSpPr>
          <p:cNvPr id="65" name="AutoShape 34"/>
          <p:cNvSpPr>
            <a:spLocks noChangeArrowheads="1"/>
          </p:cNvSpPr>
          <p:nvPr/>
        </p:nvSpPr>
        <p:spPr bwMode="auto">
          <a:xfrm flipH="1">
            <a:off x="4094342" y="6486656"/>
            <a:ext cx="374073" cy="19271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CC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" name="AutoShape 32"/>
          <p:cNvSpPr>
            <a:spLocks noChangeArrowheads="1"/>
          </p:cNvSpPr>
          <p:nvPr/>
        </p:nvSpPr>
        <p:spPr bwMode="auto">
          <a:xfrm rot="20518456">
            <a:off x="4057352" y="93789"/>
            <a:ext cx="632312" cy="25442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33CC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7" name="AutoShape 32"/>
          <p:cNvSpPr>
            <a:spLocks noChangeArrowheads="1"/>
          </p:cNvSpPr>
          <p:nvPr/>
        </p:nvSpPr>
        <p:spPr bwMode="auto">
          <a:xfrm rot="567809">
            <a:off x="6863365" y="58768"/>
            <a:ext cx="632312" cy="25442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33CC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8" name="AutoShape 32"/>
          <p:cNvSpPr>
            <a:spLocks noChangeArrowheads="1"/>
          </p:cNvSpPr>
          <p:nvPr/>
        </p:nvSpPr>
        <p:spPr bwMode="auto">
          <a:xfrm rot="19198647">
            <a:off x="2054812" y="1044841"/>
            <a:ext cx="632312" cy="25442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33CC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5" name="AutoShape 35"/>
          <p:cNvSpPr>
            <a:spLocks noChangeArrowheads="1"/>
          </p:cNvSpPr>
          <p:nvPr/>
        </p:nvSpPr>
        <p:spPr bwMode="auto">
          <a:xfrm rot="6634631" flipH="1">
            <a:off x="1852054" y="5068626"/>
            <a:ext cx="423009" cy="25469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33CC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5812" y="5636068"/>
            <a:ext cx="1616350" cy="10810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14360" name="Oval 38"/>
          <p:cNvSpPr>
            <a:spLocks noChangeArrowheads="1"/>
          </p:cNvSpPr>
          <p:nvPr/>
        </p:nvSpPr>
        <p:spPr bwMode="auto">
          <a:xfrm>
            <a:off x="6951888" y="5667818"/>
            <a:ext cx="448667" cy="419100"/>
          </a:xfrm>
          <a:prstGeom prst="ellipse">
            <a:avLst/>
          </a:prstGeom>
          <a:solidFill>
            <a:srgbClr val="33CCFF"/>
          </a:solidFill>
          <a:ln w="9525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 dirty="0">
              <a:solidFill>
                <a:srgbClr val="FFFF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361" name="Text Box 36"/>
          <p:cNvSpPr txBox="1">
            <a:spLocks noChangeArrowheads="1"/>
          </p:cNvSpPr>
          <p:nvPr/>
        </p:nvSpPr>
        <p:spPr bwMode="auto">
          <a:xfrm>
            <a:off x="6923214" y="5712269"/>
            <a:ext cx="50432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 sz="1400" b="1" dirty="0" smtClean="0">
                <a:solidFill>
                  <a:srgbClr val="FFFF00"/>
                </a:solidFill>
                <a:latin typeface="Verdana" pitchFamily="34" charset="0"/>
                <a:ea typeface="ＭＳ Ｐゴシック" pitchFamily="34" charset="-128"/>
              </a:rPr>
              <a:t>8</a:t>
            </a:r>
            <a:endParaRPr lang="en-GB" altLang="en-US" sz="1400" b="1" dirty="0">
              <a:solidFill>
                <a:srgbClr val="FFFF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438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>
            <a:off x="7013901" y="336229"/>
            <a:ext cx="990762" cy="10733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9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>
            <a:off x="7780380" y="486551"/>
            <a:ext cx="976129" cy="1067517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78" name="Oval 38"/>
          <p:cNvSpPr>
            <a:spLocks noChangeArrowheads="1"/>
          </p:cNvSpPr>
          <p:nvPr/>
        </p:nvSpPr>
        <p:spPr bwMode="auto">
          <a:xfrm rot="660000">
            <a:off x="7774767" y="446180"/>
            <a:ext cx="393285" cy="358775"/>
          </a:xfrm>
          <a:prstGeom prst="ellipse">
            <a:avLst/>
          </a:prstGeom>
          <a:solidFill>
            <a:srgbClr val="33CC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379" name="Text Box 36"/>
          <p:cNvSpPr txBox="1">
            <a:spLocks noChangeArrowheads="1"/>
          </p:cNvSpPr>
          <p:nvPr/>
        </p:nvSpPr>
        <p:spPr bwMode="auto">
          <a:xfrm rot="660000">
            <a:off x="7750449" y="471679"/>
            <a:ext cx="4419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 sz="1400" b="1" dirty="0" smtClean="0">
                <a:solidFill>
                  <a:srgbClr val="FFFF00"/>
                </a:solidFill>
                <a:latin typeface="Verdana" pitchFamily="34" charset="0"/>
                <a:ea typeface="ＭＳ Ｐゴシック" pitchFamily="34" charset="-128"/>
              </a:rPr>
              <a:t>4</a:t>
            </a:r>
            <a:endParaRPr lang="en-GB" altLang="en-US" sz="1400" b="1" dirty="0">
              <a:solidFill>
                <a:srgbClr val="FFFF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9170" y="3047136"/>
            <a:ext cx="1474172" cy="112609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4372" name="Oval 38"/>
          <p:cNvSpPr>
            <a:spLocks noChangeArrowheads="1"/>
          </p:cNvSpPr>
          <p:nvPr/>
        </p:nvSpPr>
        <p:spPr bwMode="auto">
          <a:xfrm>
            <a:off x="7995359" y="3071999"/>
            <a:ext cx="391319" cy="358775"/>
          </a:xfrm>
          <a:prstGeom prst="ellipse">
            <a:avLst/>
          </a:prstGeom>
          <a:solidFill>
            <a:srgbClr val="33CC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 dirty="0">
              <a:solidFill>
                <a:srgbClr val="FFFF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373" name="Text Box 36"/>
          <p:cNvSpPr txBox="1">
            <a:spLocks noChangeArrowheads="1"/>
          </p:cNvSpPr>
          <p:nvPr/>
        </p:nvSpPr>
        <p:spPr bwMode="auto">
          <a:xfrm>
            <a:off x="8000113" y="3097498"/>
            <a:ext cx="3786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 sz="1400" b="1" dirty="0" smtClean="0">
                <a:solidFill>
                  <a:srgbClr val="FFFF00"/>
                </a:solidFill>
                <a:latin typeface="Verdana" pitchFamily="34" charset="0"/>
                <a:ea typeface="ＭＳ Ｐゴシック" pitchFamily="34" charset="-128"/>
              </a:rPr>
              <a:t>6</a:t>
            </a:r>
            <a:endParaRPr lang="en-GB" altLang="en-US" sz="1400" b="1" dirty="0">
              <a:solidFill>
                <a:srgbClr val="FFFF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90" name="Rectangle 89"/>
          <p:cNvSpPr/>
          <p:nvPr/>
        </p:nvSpPr>
        <p:spPr>
          <a:xfrm rot="480000">
            <a:off x="462188" y="5359080"/>
            <a:ext cx="1431671" cy="1317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83" name="Picture 90" descr="6Object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0000">
            <a:off x="494334" y="5362253"/>
            <a:ext cx="1394474" cy="129560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0000">
            <a:off x="1115835" y="5405351"/>
            <a:ext cx="774476" cy="130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Oval 38"/>
          <p:cNvSpPr>
            <a:spLocks noChangeArrowheads="1"/>
          </p:cNvSpPr>
          <p:nvPr/>
        </p:nvSpPr>
        <p:spPr bwMode="auto">
          <a:xfrm rot="480000">
            <a:off x="1444752" y="5472036"/>
            <a:ext cx="448667" cy="419100"/>
          </a:xfrm>
          <a:prstGeom prst="ellipse">
            <a:avLst/>
          </a:prstGeom>
          <a:solidFill>
            <a:srgbClr val="33CC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7" name="Text Box 36"/>
          <p:cNvSpPr txBox="1">
            <a:spLocks noChangeArrowheads="1"/>
          </p:cNvSpPr>
          <p:nvPr/>
        </p:nvSpPr>
        <p:spPr bwMode="auto">
          <a:xfrm rot="480000">
            <a:off x="1416920" y="5527600"/>
            <a:ext cx="50432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 sz="1400" b="1" dirty="0" smtClean="0">
                <a:solidFill>
                  <a:srgbClr val="FFFF00"/>
                </a:solidFill>
                <a:latin typeface="Verdana" pitchFamily="34" charset="0"/>
                <a:ea typeface="ＭＳ Ｐゴシック" pitchFamily="34" charset="-128"/>
              </a:rPr>
              <a:t>11</a:t>
            </a:r>
            <a:endParaRPr lang="en-GB" altLang="en-US" sz="1400" b="1" dirty="0">
              <a:solidFill>
                <a:srgbClr val="FFFF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495" y="5625296"/>
            <a:ext cx="1958728" cy="108220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1" name="Oval 38"/>
          <p:cNvSpPr>
            <a:spLocks noChangeArrowheads="1"/>
          </p:cNvSpPr>
          <p:nvPr/>
        </p:nvSpPr>
        <p:spPr bwMode="auto">
          <a:xfrm>
            <a:off x="5822536" y="5650965"/>
            <a:ext cx="448667" cy="419100"/>
          </a:xfrm>
          <a:prstGeom prst="ellipse">
            <a:avLst/>
          </a:prstGeom>
          <a:solidFill>
            <a:srgbClr val="33CCFF"/>
          </a:solidFill>
          <a:ln w="9525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3" name="Text Box 36"/>
          <p:cNvSpPr txBox="1">
            <a:spLocks noChangeArrowheads="1"/>
          </p:cNvSpPr>
          <p:nvPr/>
        </p:nvSpPr>
        <p:spPr bwMode="auto">
          <a:xfrm>
            <a:off x="5793862" y="5695416"/>
            <a:ext cx="50432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b="1" dirty="0" smtClean="0">
                <a:solidFill>
                  <a:srgbClr val="FFFF00"/>
                </a:solidFill>
                <a:latin typeface="Verdana" pitchFamily="34" charset="0"/>
                <a:ea typeface="ＭＳ Ｐゴシック" pitchFamily="34" charset="-128"/>
              </a:rPr>
              <a:t>9</a:t>
            </a:r>
            <a:endParaRPr lang="en-GB" altLang="en-US" sz="1400" b="1" dirty="0">
              <a:solidFill>
                <a:srgbClr val="FFFF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343634" y="5166924"/>
            <a:ext cx="1740694" cy="1587500"/>
          </a:xfrm>
          <a:prstGeom prst="rect">
            <a:avLst/>
          </a:prstGeom>
          <a:solidFill>
            <a:schemeClr val="bg1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7" name="Picture 5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300" y="5223444"/>
            <a:ext cx="1626319" cy="63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5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7898" y="5878124"/>
            <a:ext cx="880984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1470" y="5834374"/>
            <a:ext cx="518161" cy="88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Oval 38"/>
          <p:cNvSpPr>
            <a:spLocks noChangeArrowheads="1"/>
          </p:cNvSpPr>
          <p:nvPr/>
        </p:nvSpPr>
        <p:spPr bwMode="auto">
          <a:xfrm>
            <a:off x="3575477" y="5720038"/>
            <a:ext cx="448667" cy="419100"/>
          </a:xfrm>
          <a:prstGeom prst="ellipse">
            <a:avLst/>
          </a:prstGeom>
          <a:solidFill>
            <a:srgbClr val="33CCFF"/>
          </a:solidFill>
          <a:ln w="9525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9" name="Text Box 36"/>
          <p:cNvSpPr txBox="1">
            <a:spLocks noChangeArrowheads="1"/>
          </p:cNvSpPr>
          <p:nvPr/>
        </p:nvSpPr>
        <p:spPr bwMode="auto">
          <a:xfrm>
            <a:off x="3511381" y="5775602"/>
            <a:ext cx="57685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 sz="1400" b="1" dirty="0" smtClean="0">
                <a:solidFill>
                  <a:srgbClr val="FFFF00"/>
                </a:solidFill>
                <a:latin typeface="Verdana" pitchFamily="34" charset="0"/>
                <a:ea typeface="ＭＳ Ｐゴシック" pitchFamily="34" charset="-128"/>
              </a:rPr>
              <a:t>10</a:t>
            </a:r>
            <a:endParaRPr lang="en-GB" altLang="en-US" sz="1400" b="1" dirty="0">
              <a:solidFill>
                <a:srgbClr val="FFFF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4384" name="Picture 8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80" y="2752675"/>
            <a:ext cx="1821901" cy="24096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91" descr="1select scenes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08948">
            <a:off x="424724" y="1219557"/>
            <a:ext cx="1725259" cy="1220573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2970" y="102331"/>
            <a:ext cx="1911793" cy="1489321"/>
          </a:xfrm>
          <a:prstGeom prst="rect">
            <a:avLst/>
          </a:prstGeom>
          <a:noFill/>
          <a:ln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1"/>
          <p:cNvPicPr/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1464" y="350810"/>
            <a:ext cx="1399528" cy="124084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85" name="Rectangle 84"/>
          <p:cNvSpPr/>
          <p:nvPr/>
        </p:nvSpPr>
        <p:spPr>
          <a:xfrm>
            <a:off x="6411480" y="709962"/>
            <a:ext cx="69217" cy="598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0787" y="1726564"/>
            <a:ext cx="1663731" cy="917478"/>
          </a:xfrm>
          <a:prstGeom prst="rect">
            <a:avLst/>
          </a:prstGeom>
          <a:noFill/>
          <a:ln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Picture 1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2696" y="1726564"/>
            <a:ext cx="621822" cy="74252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Oval 38"/>
          <p:cNvSpPr>
            <a:spLocks noChangeArrowheads="1"/>
          </p:cNvSpPr>
          <p:nvPr/>
        </p:nvSpPr>
        <p:spPr bwMode="auto">
          <a:xfrm>
            <a:off x="1406803" y="4651176"/>
            <a:ext cx="448667" cy="419100"/>
          </a:xfrm>
          <a:prstGeom prst="ellipse">
            <a:avLst/>
          </a:prstGeom>
          <a:solidFill>
            <a:srgbClr val="33CCFF"/>
          </a:solidFill>
          <a:ln w="9525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9" name="Text Box 36"/>
          <p:cNvSpPr txBox="1">
            <a:spLocks noChangeArrowheads="1"/>
          </p:cNvSpPr>
          <p:nvPr/>
        </p:nvSpPr>
        <p:spPr bwMode="auto">
          <a:xfrm>
            <a:off x="1378129" y="4695626"/>
            <a:ext cx="50432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 sz="1400" b="1" dirty="0" smtClean="0">
                <a:solidFill>
                  <a:srgbClr val="FFFF00"/>
                </a:solidFill>
                <a:latin typeface="Verdana" pitchFamily="34" charset="0"/>
                <a:ea typeface="ＭＳ Ｐゴシック" pitchFamily="34" charset="-128"/>
              </a:rPr>
              <a:t>12</a:t>
            </a:r>
            <a:endParaRPr lang="en-GB" altLang="en-US" sz="1400" b="1" dirty="0">
              <a:solidFill>
                <a:srgbClr val="FFFF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380" name="Oval 38"/>
          <p:cNvSpPr>
            <a:spLocks noChangeArrowheads="1"/>
          </p:cNvSpPr>
          <p:nvPr/>
        </p:nvSpPr>
        <p:spPr bwMode="auto">
          <a:xfrm rot="20160000">
            <a:off x="565526" y="2161696"/>
            <a:ext cx="368607" cy="358775"/>
          </a:xfrm>
          <a:prstGeom prst="ellipse">
            <a:avLst/>
          </a:prstGeom>
          <a:solidFill>
            <a:srgbClr val="33CC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 dirty="0">
              <a:solidFill>
                <a:srgbClr val="FFFF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381" name="Text Box 36"/>
          <p:cNvSpPr txBox="1">
            <a:spLocks noChangeArrowheads="1"/>
          </p:cNvSpPr>
          <p:nvPr/>
        </p:nvSpPr>
        <p:spPr bwMode="auto">
          <a:xfrm rot="20880000">
            <a:off x="560508" y="2187195"/>
            <a:ext cx="3786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 sz="1400" b="1" dirty="0" smtClean="0">
                <a:solidFill>
                  <a:srgbClr val="FFFF00"/>
                </a:solidFill>
                <a:latin typeface="Verdana" pitchFamily="34" charset="0"/>
                <a:ea typeface="ＭＳ Ｐゴシック" pitchFamily="34" charset="-128"/>
              </a:rPr>
              <a:t>1</a:t>
            </a:r>
            <a:endParaRPr lang="en-GB" altLang="en-US" sz="1400" b="1" dirty="0">
              <a:solidFill>
                <a:srgbClr val="FFFF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374" name="Oval 38"/>
          <p:cNvSpPr>
            <a:spLocks noChangeArrowheads="1"/>
          </p:cNvSpPr>
          <p:nvPr/>
        </p:nvSpPr>
        <p:spPr bwMode="auto">
          <a:xfrm>
            <a:off x="6272693" y="150615"/>
            <a:ext cx="393285" cy="358775"/>
          </a:xfrm>
          <a:prstGeom prst="ellipse">
            <a:avLst/>
          </a:prstGeom>
          <a:solidFill>
            <a:srgbClr val="33CC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375" name="Text Box 36"/>
          <p:cNvSpPr txBox="1">
            <a:spLocks noChangeArrowheads="1"/>
          </p:cNvSpPr>
          <p:nvPr/>
        </p:nvSpPr>
        <p:spPr bwMode="auto">
          <a:xfrm>
            <a:off x="6248376" y="176114"/>
            <a:ext cx="441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b="1" dirty="0" smtClean="0">
                <a:solidFill>
                  <a:srgbClr val="FFFF00"/>
                </a:solidFill>
                <a:latin typeface="Verdana" pitchFamily="34" charset="0"/>
                <a:ea typeface="ＭＳ Ｐゴシック" pitchFamily="34" charset="-128"/>
              </a:rPr>
              <a:t>3</a:t>
            </a:r>
            <a:endParaRPr lang="en-GB" altLang="en-US" sz="1400" b="1" dirty="0">
              <a:solidFill>
                <a:srgbClr val="FFFF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15" name="Oval 38"/>
          <p:cNvSpPr>
            <a:spLocks noChangeArrowheads="1"/>
          </p:cNvSpPr>
          <p:nvPr/>
        </p:nvSpPr>
        <p:spPr bwMode="auto">
          <a:xfrm>
            <a:off x="7917213" y="1763075"/>
            <a:ext cx="391319" cy="358775"/>
          </a:xfrm>
          <a:prstGeom prst="ellipse">
            <a:avLst/>
          </a:prstGeom>
          <a:solidFill>
            <a:srgbClr val="33CC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16" name="Text Box 36"/>
          <p:cNvSpPr txBox="1">
            <a:spLocks noChangeArrowheads="1"/>
          </p:cNvSpPr>
          <p:nvPr/>
        </p:nvSpPr>
        <p:spPr bwMode="auto">
          <a:xfrm>
            <a:off x="7923552" y="1788574"/>
            <a:ext cx="3786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 sz="1400" b="1" dirty="0" smtClean="0">
                <a:solidFill>
                  <a:srgbClr val="FFFF00"/>
                </a:solidFill>
                <a:latin typeface="Verdana" pitchFamily="34" charset="0"/>
                <a:ea typeface="ＭＳ Ｐゴシック" pitchFamily="34" charset="-128"/>
              </a:rPr>
              <a:t>5</a:t>
            </a:r>
            <a:endParaRPr lang="en-GB" altLang="en-US" sz="1400" b="1" dirty="0">
              <a:solidFill>
                <a:srgbClr val="FFFF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382" name="Oval 38"/>
          <p:cNvSpPr>
            <a:spLocks noChangeArrowheads="1"/>
          </p:cNvSpPr>
          <p:nvPr/>
        </p:nvSpPr>
        <p:spPr bwMode="auto">
          <a:xfrm>
            <a:off x="4102731" y="358854"/>
            <a:ext cx="391319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383" name="Text Box 36"/>
          <p:cNvSpPr txBox="1">
            <a:spLocks noChangeArrowheads="1"/>
          </p:cNvSpPr>
          <p:nvPr/>
        </p:nvSpPr>
        <p:spPr bwMode="auto">
          <a:xfrm>
            <a:off x="4109071" y="384353"/>
            <a:ext cx="3786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 sz="1400" b="1" dirty="0" smtClean="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2</a:t>
            </a:r>
            <a:endParaRPr lang="en-GB" altLang="en-US" sz="1400" b="1" dirty="0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2063" y="335667"/>
            <a:ext cx="1753638" cy="117130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http://www.webastro.net/quizz/noel/images/pleiades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392" y="335667"/>
            <a:ext cx="579926" cy="59030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85796">
            <a:off x="7888773" y="4444007"/>
            <a:ext cx="1594077" cy="117303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85796">
            <a:off x="8034647" y="4461873"/>
            <a:ext cx="1581964" cy="24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7" name="Group 76"/>
          <p:cNvGrpSpPr/>
          <p:nvPr/>
        </p:nvGrpSpPr>
        <p:grpSpPr>
          <a:xfrm>
            <a:off x="7832178" y="5047976"/>
            <a:ext cx="441920" cy="358775"/>
            <a:chOff x="7832178" y="5047976"/>
            <a:chExt cx="441920" cy="358775"/>
          </a:xfrm>
        </p:grpSpPr>
        <p:sp>
          <p:nvSpPr>
            <p:cNvPr id="14366" name="Oval 38"/>
            <p:cNvSpPr>
              <a:spLocks noChangeArrowheads="1"/>
            </p:cNvSpPr>
            <p:nvPr/>
          </p:nvSpPr>
          <p:spPr bwMode="auto">
            <a:xfrm rot="985796">
              <a:off x="7856496" y="5047976"/>
              <a:ext cx="393285" cy="358775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fr-FR" altLang="en-US" dirty="0">
                <a:solidFill>
                  <a:srgbClr val="FFFF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14367" name="Text Box 36"/>
            <p:cNvSpPr txBox="1">
              <a:spLocks noChangeArrowheads="1"/>
            </p:cNvSpPr>
            <p:nvPr/>
          </p:nvSpPr>
          <p:spPr bwMode="auto">
            <a:xfrm rot="985796">
              <a:off x="7832178" y="5073475"/>
              <a:ext cx="4419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en-US" sz="1400" b="1" dirty="0" smtClean="0">
                  <a:solidFill>
                    <a:srgbClr val="FFFF00"/>
                  </a:solidFill>
                  <a:latin typeface="Verdana" pitchFamily="34" charset="0"/>
                  <a:ea typeface="ＭＳ Ｐゴシック" pitchFamily="34" charset="-128"/>
                </a:rPr>
                <a:t>7</a:t>
              </a:r>
              <a:endParaRPr lang="en-GB" altLang="en-US" sz="1400" b="1" dirty="0">
                <a:solidFill>
                  <a:srgbClr val="FFFF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 rot="985796">
            <a:off x="7886159" y="4450208"/>
            <a:ext cx="1598737" cy="11620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149" name="AutoShape 34"/>
          <p:cNvSpPr>
            <a:spLocks noChangeArrowheads="1"/>
          </p:cNvSpPr>
          <p:nvPr/>
        </p:nvSpPr>
        <p:spPr bwMode="auto">
          <a:xfrm flipH="1">
            <a:off x="6507689" y="6486656"/>
            <a:ext cx="374073" cy="19271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CC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2" name="AutoShape 34"/>
          <p:cNvSpPr>
            <a:spLocks noChangeArrowheads="1"/>
          </p:cNvSpPr>
          <p:nvPr/>
        </p:nvSpPr>
        <p:spPr bwMode="auto">
          <a:xfrm rot="5400000">
            <a:off x="9150640" y="4216555"/>
            <a:ext cx="276225" cy="25806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CC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0" name="Oval 38"/>
          <p:cNvSpPr>
            <a:spLocks noChangeArrowheads="1"/>
          </p:cNvSpPr>
          <p:nvPr/>
        </p:nvSpPr>
        <p:spPr bwMode="auto">
          <a:xfrm>
            <a:off x="4098213" y="371081"/>
            <a:ext cx="391319" cy="358775"/>
          </a:xfrm>
          <a:prstGeom prst="ellipse">
            <a:avLst/>
          </a:prstGeom>
          <a:solidFill>
            <a:srgbClr val="33CC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 dirty="0">
              <a:solidFill>
                <a:srgbClr val="FFFF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21" name="Text Box 36"/>
          <p:cNvSpPr txBox="1">
            <a:spLocks noChangeArrowheads="1"/>
          </p:cNvSpPr>
          <p:nvPr/>
        </p:nvSpPr>
        <p:spPr bwMode="auto">
          <a:xfrm>
            <a:off x="4104553" y="396580"/>
            <a:ext cx="3786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 sz="1400" b="1" dirty="0" smtClean="0">
                <a:solidFill>
                  <a:srgbClr val="FFFF00"/>
                </a:solidFill>
                <a:latin typeface="Verdana" pitchFamily="34" charset="0"/>
                <a:ea typeface="ＭＳ Ｐゴシック" pitchFamily="34" charset="-128"/>
              </a:rPr>
              <a:t>2</a:t>
            </a:r>
            <a:endParaRPr lang="en-GB" altLang="en-US" sz="1400" b="1" dirty="0">
              <a:solidFill>
                <a:srgbClr val="FFFF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6" name="Titre 1"/>
          <p:cNvSpPr txBox="1">
            <a:spLocks/>
          </p:cNvSpPr>
          <p:nvPr/>
        </p:nvSpPr>
        <p:spPr>
          <a:xfrm>
            <a:off x="36470" y="27388"/>
            <a:ext cx="2820194" cy="9448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19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The 12 steps of SDB processing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016240" y="15241"/>
            <a:ext cx="168701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Courtesy ARGANS Ltd.</a:t>
            </a:r>
            <a:endParaRPr lang="en-GB" sz="1200" dirty="0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58D4F7-2739-4184-9ED4-1CF3DF28F435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 bwMode="auto">
          <a:xfrm>
            <a:off x="605790" y="195943"/>
            <a:ext cx="8503920" cy="77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 defTabSz="719138">
              <a:defRPr/>
            </a:pPr>
            <a:r>
              <a:rPr lang="en-GB" sz="4000" b="1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SHOM latest tests of physics-based method</a:t>
            </a:r>
            <a:endParaRPr kumimoji="0" lang="en-GB" sz="40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6" name="Picture 2" descr="http://norris.org.au/sail/maps/wm_eu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28" y="1105465"/>
            <a:ext cx="8944107" cy="4947920"/>
          </a:xfrm>
          <a:prstGeom prst="rect">
            <a:avLst/>
          </a:prstGeom>
          <a:noFill/>
        </p:spPr>
      </p:pic>
      <p:grpSp>
        <p:nvGrpSpPr>
          <p:cNvPr id="37" name="Group 36"/>
          <p:cNvGrpSpPr/>
          <p:nvPr/>
        </p:nvGrpSpPr>
        <p:grpSpPr>
          <a:xfrm>
            <a:off x="962068" y="4722552"/>
            <a:ext cx="191250" cy="180000"/>
            <a:chOff x="962068" y="4722552"/>
            <a:chExt cx="191250" cy="180000"/>
          </a:xfrm>
        </p:grpSpPr>
        <p:sp>
          <p:nvSpPr>
            <p:cNvPr id="35" name="Oval 34"/>
            <p:cNvSpPr/>
            <p:nvPr/>
          </p:nvSpPr>
          <p:spPr>
            <a:xfrm>
              <a:off x="962068" y="4722552"/>
              <a:ext cx="191250" cy="1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019443" y="4776552"/>
              <a:ext cx="76500" cy="72000"/>
            </a:xfrm>
            <a:prstGeom prst="ellipse">
              <a:avLst/>
            </a:prstGeom>
            <a:solidFill>
              <a:srgbClr val="0033C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33CC"/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33493" y="4828562"/>
            <a:ext cx="1862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Tahanea atoll</a:t>
            </a:r>
            <a:endParaRPr lang="en-GB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909560" y="4797020"/>
            <a:ext cx="176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Ouvea</a:t>
            </a:r>
          </a:p>
          <a:p>
            <a:pPr algn="ctr"/>
            <a:r>
              <a:rPr lang="en-GB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Loyalty Is.</a:t>
            </a:r>
            <a:endParaRPr lang="en-GB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80"/>
          <p:cNvSpPr txBox="1"/>
          <p:nvPr/>
        </p:nvSpPr>
        <p:spPr>
          <a:xfrm>
            <a:off x="4915537" y="4600584"/>
            <a:ext cx="156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Geyser Reef</a:t>
            </a:r>
          </a:p>
          <a:p>
            <a:pPr algn="ctr"/>
            <a:r>
              <a:rPr lang="en-GB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(next)</a:t>
            </a:r>
            <a:endParaRPr lang="en-GB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602648" y="4501572"/>
            <a:ext cx="191250" cy="180000"/>
            <a:chOff x="962068" y="4722552"/>
            <a:chExt cx="191250" cy="180000"/>
          </a:xfrm>
        </p:grpSpPr>
        <p:sp>
          <p:nvSpPr>
            <p:cNvPr id="39" name="Oval 38"/>
            <p:cNvSpPr/>
            <p:nvPr/>
          </p:nvSpPr>
          <p:spPr>
            <a:xfrm>
              <a:off x="962068" y="4722552"/>
              <a:ext cx="191250" cy="1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1019443" y="4776552"/>
              <a:ext cx="76500" cy="72000"/>
            </a:xfrm>
            <a:prstGeom prst="ellipse">
              <a:avLst/>
            </a:prstGeom>
            <a:solidFill>
              <a:srgbClr val="0033C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688748" y="4692072"/>
            <a:ext cx="191250" cy="180000"/>
            <a:chOff x="962068" y="4722552"/>
            <a:chExt cx="191250" cy="180000"/>
          </a:xfrm>
        </p:grpSpPr>
        <p:sp>
          <p:nvSpPr>
            <p:cNvPr id="44" name="Oval 43"/>
            <p:cNvSpPr/>
            <p:nvPr/>
          </p:nvSpPr>
          <p:spPr>
            <a:xfrm>
              <a:off x="962068" y="4722552"/>
              <a:ext cx="191250" cy="1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1019443" y="4776552"/>
              <a:ext cx="76500" cy="72000"/>
            </a:xfrm>
            <a:prstGeom prst="ellipse">
              <a:avLst/>
            </a:prstGeom>
            <a:solidFill>
              <a:srgbClr val="0033C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33CC"/>
                </a:solidFill>
              </a:endParaRPr>
            </a:p>
          </p:txBody>
        </p:sp>
      </p:grpSp>
      <p:sp>
        <p:nvSpPr>
          <p:cNvPr id="46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1BD7C-D661-4C74-A3F1-657A7FDF267C}" type="slidenum">
              <a:rPr lang="fr-FR" smtClean="0"/>
              <a:pPr>
                <a:defRPr/>
              </a:pPr>
              <a:t>9</a:t>
            </a:fld>
            <a:endParaRPr lang="fr-FR" smtClean="0"/>
          </a:p>
          <a:p>
            <a:pPr>
              <a:defRPr/>
            </a:pPr>
            <a:endParaRPr lang="fr-FR"/>
          </a:p>
        </p:txBody>
      </p:sp>
      <p:sp>
        <p:nvSpPr>
          <p:cNvPr id="47" name="TextBox 46"/>
          <p:cNvSpPr txBox="1"/>
          <p:nvPr/>
        </p:nvSpPr>
        <p:spPr>
          <a:xfrm>
            <a:off x="1863090" y="1828800"/>
            <a:ext cx="5989320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00D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0033CC"/>
                </a:solidFill>
                <a:latin typeface="+mn-lt"/>
              </a:rPr>
              <a:t>The series of test were conducted together with a renowned British Physicist, expert in radiance inversion, and a major ESA player specialised in satellite calibration and validation</a:t>
            </a:r>
            <a:endParaRPr lang="en-GB" sz="1800" dirty="0">
              <a:solidFill>
                <a:srgbClr val="0033CC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m_mn_v2">
  <a:themeElements>
    <a:clrScheme name="shom_mn_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hom_mn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hom_mn_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om_mn_v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om_mn_v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om_mn_v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om_mn_v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om_mn_v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om_mn_v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shom_mn_v2</Template>
  <TotalTime>51530</TotalTime>
  <Words>1051</Words>
  <Application>Microsoft Office PowerPoint</Application>
  <PresentationFormat>Custom</PresentationFormat>
  <Paragraphs>208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shom_mn_v2</vt:lpstr>
      <vt:lpstr>Blue</vt:lpstr>
      <vt:lpstr>White</vt:lpstr>
      <vt:lpstr>SATELLITE DERIVED BATHYMETRY</vt:lpstr>
      <vt:lpstr>PowerPoint Presentation</vt:lpstr>
      <vt:lpstr>PowerPoint Presentation</vt:lpstr>
      <vt:lpstr>PowerPoint Presentation</vt:lpstr>
      <vt:lpstr>What is Satellite Derived Bathymetry (reminder)?</vt:lpstr>
      <vt:lpstr>The two methods of SDB</vt:lpstr>
      <vt:lpstr>SDB early processing (Lyzenga 1978)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SDB Processing </vt:lpstr>
      <vt:lpstr>Costs &amp; Effective performances*</vt:lpstr>
      <vt:lpstr>Conclusions</vt:lpstr>
      <vt:lpstr>PowerPoint Presentation</vt:lpstr>
    </vt:vector>
  </TitlesOfParts>
  <Company>SHOM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mondiale de l'hydrographie</dc:title>
  <dc:creator>YG</dc:creator>
  <cp:lastModifiedBy>Alberto P. Costa Neves</cp:lastModifiedBy>
  <cp:revision>5896</cp:revision>
  <dcterms:created xsi:type="dcterms:W3CDTF">2005-10-29T06:27:29Z</dcterms:created>
  <dcterms:modified xsi:type="dcterms:W3CDTF">2016-01-14T12:34:57Z</dcterms:modified>
</cp:coreProperties>
</file>