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80" r:id="rId4"/>
    <p:sldId id="279" r:id="rId5"/>
    <p:sldId id="282" r:id="rId6"/>
    <p:sldId id="281" r:id="rId7"/>
    <p:sldId id="283" r:id="rId8"/>
    <p:sldId id="285" r:id="rId9"/>
    <p:sldId id="284" r:id="rId10"/>
    <p:sldId id="286" r:id="rId11"/>
    <p:sldId id="287" r:id="rId12"/>
  </p:sldIdLst>
  <p:sldSz cx="9144000" cy="6858000" type="screen4x3"/>
  <p:notesSz cx="677862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33" autoAdjust="0"/>
    <p:restoredTop sz="94580" autoAdjust="0"/>
  </p:normalViewPr>
  <p:slideViewPr>
    <p:cSldViewPr>
      <p:cViewPr>
        <p:scale>
          <a:sx n="100" d="100"/>
          <a:sy n="100" d="100"/>
        </p:scale>
        <p:origin x="-12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49263"/>
            <a:ext cx="5746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8" y="114300"/>
            <a:ext cx="2936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2288" y="9004300"/>
            <a:ext cx="58959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004300"/>
            <a:ext cx="2238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F04285E5-9635-41FF-BE8C-F8BCC2CACA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6390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50850"/>
            <a:ext cx="5746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" y="114300"/>
            <a:ext cx="29368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93821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2288" y="4675188"/>
            <a:ext cx="46275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0700" y="9004300"/>
            <a:ext cx="5972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9004300"/>
            <a:ext cx="225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1999E3EF-F304-4635-8B2E-1A1096F6AE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5368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38869591_Bonaire_Flamingo_Beach_12_08_39N_68_16_35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492500" y="-19050"/>
            <a:ext cx="9167813" cy="6877050"/>
          </a:xfrm>
          <a:prstGeom prst="rect">
            <a:avLst/>
          </a:prstGeom>
          <a:noFill/>
        </p:spPr>
      </p:pic>
      <p:sp>
        <p:nvSpPr>
          <p:cNvPr id="5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shpDatum"/>
          <p:cNvSpPr>
            <a:spLocks noChangeArrowheads="1"/>
          </p:cNvSpPr>
          <p:nvPr/>
        </p:nvSpPr>
        <p:spPr bwMode="auto">
          <a:xfrm>
            <a:off x="4913313" y="6397625"/>
            <a:ext cx="40354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>
                <a:solidFill>
                  <a:schemeClr val="bg1"/>
                </a:solidFill>
              </a:rPr>
              <a:t>MACHC16, December 2015</a:t>
            </a:r>
          </a:p>
        </p:txBody>
      </p:sp>
      <p:sp>
        <p:nvSpPr>
          <p:cNvPr id="8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1" name="Picture 202" descr="Ke_Marine_Logo_Engel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3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14" name="Auteur"/>
          <p:cNvSpPr txBox="1">
            <a:spLocks noChangeArrowheads="1"/>
          </p:cNvSpPr>
          <p:nvPr userDrawn="1"/>
        </p:nvSpPr>
        <p:spPr bwMode="auto">
          <a:xfrm>
            <a:off x="4933950" y="6196013"/>
            <a:ext cx="3886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Leendert Dorst</a:t>
            </a: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633BB27-B473-4689-B3A9-C02EC4937672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640513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>
                <a:solidFill>
                  <a:schemeClr val="bg1"/>
                </a:solidFill>
              </a:rPr>
              <a:t>MACHC16, December 2015</a:t>
            </a: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</a:rPr>
              <a:t>Update IHO MSDIWG</a:t>
            </a:r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pTitel"/>
          <p:cNvSpPr>
            <a:spLocks noGrp="1" noChangeArrowheads="1"/>
          </p:cNvSpPr>
          <p:nvPr>
            <p:ph type="ctrTitle"/>
          </p:nvPr>
        </p:nvSpPr>
        <p:spPr>
          <a:xfrm>
            <a:off x="4679950" y="2708275"/>
            <a:ext cx="4464050" cy="946150"/>
          </a:xfrm>
        </p:spPr>
        <p:txBody>
          <a:bodyPr/>
          <a:lstStyle/>
          <a:p>
            <a:pPr algn="ctr"/>
            <a:r>
              <a:rPr lang="en-US" sz="2800" smtClean="0"/>
              <a:t>Update</a:t>
            </a:r>
            <a:br>
              <a:rPr lang="en-US" sz="2800" smtClean="0"/>
            </a:br>
            <a:r>
              <a:rPr lang="en-US" sz="2800" smtClean="0"/>
              <a:t>IHO MSDIWG</a:t>
            </a:r>
            <a:endParaRPr 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Decision 20:</a:t>
            </a:r>
          </a:p>
          <a:p>
            <a:pPr>
              <a:buFontTx/>
              <a:buNone/>
            </a:pPr>
            <a:r>
              <a:rPr lang="en-US" smtClean="0"/>
              <a:t>IRCC noted the establishment of the MSDI training</a:t>
            </a:r>
          </a:p>
          <a:p>
            <a:pPr>
              <a:buFontTx/>
              <a:buNone/>
            </a:pPr>
            <a:r>
              <a:rPr lang="en-US" smtClean="0"/>
              <a:t>syllabus by the MSDIWG</a:t>
            </a:r>
          </a:p>
          <a:p>
            <a:endParaRPr lang="en-US" smtClean="0"/>
          </a:p>
          <a:p>
            <a:r>
              <a:rPr lang="en-US" smtClean="0"/>
              <a:t>Action 48:</a:t>
            </a:r>
          </a:p>
          <a:p>
            <a:pPr>
              <a:buFontTx/>
              <a:buNone/>
            </a:pPr>
            <a:r>
              <a:rPr lang="en-US" smtClean="0"/>
              <a:t>RHCs to consider nominating regional representatives</a:t>
            </a:r>
          </a:p>
          <a:p>
            <a:pPr>
              <a:buFontTx/>
              <a:buNone/>
            </a:pPr>
            <a:r>
              <a:rPr lang="en-US" smtClean="0"/>
              <a:t>on the MSDWG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Action 49:</a:t>
            </a:r>
          </a:p>
          <a:p>
            <a:pPr>
              <a:buFontTx/>
              <a:buNone/>
            </a:pPr>
            <a:r>
              <a:rPr lang="en-US" smtClean="0"/>
              <a:t>MSDIWG to present examples of best practice MSDIs </a:t>
            </a:r>
          </a:p>
          <a:p>
            <a:pPr>
              <a:buFontTx/>
              <a:buNone/>
            </a:pPr>
            <a:r>
              <a:rPr lang="en-US" smtClean="0"/>
              <a:t>at IRCC8.</a:t>
            </a:r>
            <a:endParaRPr lang="nl-NL" smtClean="0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Some IRCC7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spec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smtClean="0"/>
              <a:t>Action 67:</a:t>
            </a:r>
          </a:p>
          <a:p>
            <a:pPr marL="0" indent="0">
              <a:buFontTx/>
              <a:buNone/>
            </a:pPr>
            <a:r>
              <a:rPr lang="en-GB" smtClean="0"/>
              <a:t>prepare supplement/additional chapter (…) to </a:t>
            </a:r>
          </a:p>
          <a:p>
            <a:pPr marL="0" indent="0">
              <a:buFontTx/>
              <a:buNone/>
            </a:pPr>
            <a:r>
              <a:rPr lang="en-GB" smtClean="0"/>
              <a:t>C-17-Spatial Data Infrastructures: “</a:t>
            </a:r>
            <a:r>
              <a:rPr lang="en-GB" i="1" smtClean="0"/>
              <a:t>The Marine Dimension” - Guidance for Hydrographic Offices</a:t>
            </a:r>
            <a:r>
              <a:rPr lang="en-GB" smtClean="0"/>
              <a:t> </a:t>
            </a:r>
          </a:p>
          <a:p>
            <a:pPr marL="0" indent="0">
              <a:buFontTx/>
              <a:buNone/>
            </a:pPr>
            <a:r>
              <a:rPr lang="en-GB" smtClean="0"/>
              <a:t>to provide guidance on (…) access to (…) data (…) collected for commercial or scientific purposes.  </a:t>
            </a:r>
          </a:p>
          <a:p>
            <a:pPr marL="0" indent="0">
              <a:buFontTx/>
              <a:buNone/>
            </a:pPr>
            <a:endParaRPr lang="nl-NL" smtClean="0"/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Some IRCC7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348038" y="1125538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ToRs</a:t>
            </a:r>
          </a:p>
        </p:txBody>
      </p:sp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0" y="1628775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1. Objective </a:t>
            </a:r>
            <a:endParaRPr lang="en-US" sz="2000"/>
          </a:p>
          <a:p>
            <a:r>
              <a:rPr lang="en-US" sz="2000"/>
              <a:t>Support the activities of the IHO related to Spatial Data Infrastructures (SDI) and/or Marine Spatial Data Infrastructures (MSDI). </a:t>
            </a:r>
          </a:p>
          <a:p>
            <a:endParaRPr lang="en-US" sz="2000"/>
          </a:p>
          <a:p>
            <a:r>
              <a:rPr lang="en-US" sz="2000" b="1"/>
              <a:t>2. Authority </a:t>
            </a:r>
            <a:endParaRPr lang="en-US" sz="2000"/>
          </a:p>
          <a:p>
            <a:r>
              <a:rPr lang="en-US" sz="2000"/>
              <a:t>This Working Group (WG) is a subsidiary of the Inter-Regional Coordination Committee (IRCC). Its work is subject to IRCC approval. </a:t>
            </a:r>
            <a:endParaRPr lang="nl-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3348038" y="1125538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ToRs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1628775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3. Procedures </a:t>
            </a:r>
            <a:endParaRPr lang="en-US" sz="2000"/>
          </a:p>
          <a:p>
            <a:r>
              <a:rPr lang="en-US" sz="2000"/>
              <a:t>The WG should: </a:t>
            </a:r>
          </a:p>
          <a:p>
            <a:r>
              <a:rPr lang="en-US" sz="2000"/>
              <a:t>3.1. Monitor (...) SDI activities and trends, and present information on those activities to IRCC members. </a:t>
            </a:r>
          </a:p>
          <a:p>
            <a:r>
              <a:rPr lang="en-US" sz="2000"/>
              <a:t>3.2. Promote the use of IHO standards and member state marine data in SDI activities. </a:t>
            </a:r>
          </a:p>
          <a:p>
            <a:r>
              <a:rPr lang="en-US" sz="2000"/>
              <a:t>3.6. Identify and recommend possible solutions to (...) technical issues related to interoperability between maritime and land based inputs to SDI.</a:t>
            </a:r>
          </a:p>
          <a:p>
            <a:r>
              <a:rPr lang="en-US" sz="2000"/>
              <a:t>3.8. Develop a syllabus for MSDI familiarization. </a:t>
            </a:r>
          </a:p>
          <a:p>
            <a:r>
              <a:rPr lang="en-US" sz="2000"/>
              <a:t>3.10. Submit a report annually to IRCC. </a:t>
            </a:r>
            <a:endParaRPr lang="nl-NL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547813" y="112553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membership of MACHC region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264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/>
              <a:t>Brazil 		Nickolás de ANDRADE ROSCHER 	</a:t>
            </a:r>
          </a:p>
          <a:p>
            <a:r>
              <a:rPr lang="nl-NL" sz="2000"/>
              <a:t>Cuba 		Ramón PADRÓN DÍAZ 	</a:t>
            </a:r>
          </a:p>
          <a:p>
            <a:r>
              <a:rPr lang="nl-NL" sz="2000"/>
              <a:t>France 	Stephanie VRAC 	</a:t>
            </a:r>
          </a:p>
          <a:p>
            <a:r>
              <a:rPr lang="nl-NL" sz="2000"/>
              <a:t>Netherlands 	Ellen VOS (</a:t>
            </a:r>
            <a:r>
              <a:rPr lang="nl-NL" sz="2000" b="1"/>
              <a:t>Vice-Chair</a:t>
            </a:r>
            <a:r>
              <a:rPr lang="nl-NL" sz="2000"/>
              <a:t>) 	</a:t>
            </a:r>
          </a:p>
          <a:p>
            <a:r>
              <a:rPr lang="nl-NL" sz="2000"/>
              <a:t>UK 		Edward HOSKEN 	</a:t>
            </a:r>
          </a:p>
          <a:p>
            <a:r>
              <a:rPr lang="nl-NL" sz="2000"/>
              <a:t>USA (NOAA)	Lucy HICK &amp; Maureen KENNY		</a:t>
            </a:r>
          </a:p>
          <a:p>
            <a:r>
              <a:rPr lang="en-US" sz="2000"/>
              <a:t>USA (NGA)	John W. VONROSENBERG &amp; </a:t>
            </a:r>
            <a:r>
              <a:rPr lang="nl-NL" sz="2000"/>
              <a:t>Sebastian CARISIO</a:t>
            </a:r>
          </a:p>
          <a:p>
            <a:r>
              <a:rPr lang="nl-NL" sz="2000"/>
              <a:t>CARIS		Paul COOPER </a:t>
            </a:r>
          </a:p>
          <a:p>
            <a:r>
              <a:rPr lang="en-US" sz="2000"/>
              <a:t>ESRI		Rafael PONCE</a:t>
            </a:r>
            <a:endParaRPr lang="nl-NL" sz="2000"/>
          </a:p>
          <a:p>
            <a:r>
              <a:rPr lang="nl-NL" sz="2000"/>
              <a:t>OceanWise 	Mike OSBORNE &amp; John PEPPER (</a:t>
            </a:r>
            <a:r>
              <a:rPr lang="nl-NL" sz="2000" b="1"/>
              <a:t>Secretary</a:t>
            </a:r>
            <a:r>
              <a:rPr lang="nl-NL" sz="2000"/>
              <a:t>) </a:t>
            </a:r>
          </a:p>
          <a:p>
            <a:r>
              <a:rPr lang="nl-NL" sz="2000"/>
              <a:t>IHB 		Alberto COSTA NEVES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/>
          <a:srcRect r="3603" b="19414"/>
          <a:stretch>
            <a:fillRect/>
          </a:stretch>
        </p:blipFill>
        <p:spPr bwMode="auto">
          <a:xfrm>
            <a:off x="971550" y="1700213"/>
            <a:ext cx="7308850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2015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2016 meeting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198913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/>
              <a:t>Tokyo, Japan:</a:t>
            </a:r>
          </a:p>
          <a:p>
            <a:r>
              <a:rPr lang="en-US" sz="2000"/>
              <a:t>MSDI Demonstration Workshop: 25 January</a:t>
            </a:r>
          </a:p>
          <a:p>
            <a:r>
              <a:rPr lang="en-US" sz="2000"/>
              <a:t>MSDI Open Forum: 26 January</a:t>
            </a:r>
          </a:p>
          <a:p>
            <a:r>
              <a:rPr lang="nl-NL" sz="2000"/>
              <a:t>MSDIWG7: 27-29 January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IRCC7 report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1989138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/>
              <a:t>Remaining HSSC Actions:</a:t>
            </a:r>
          </a:p>
          <a:p>
            <a:endParaRPr lang="en-CA" sz="2000"/>
          </a:p>
          <a:p>
            <a:pPr>
              <a:buFontTx/>
              <a:buChar char="•"/>
            </a:pPr>
            <a:r>
              <a:rPr lang="en-CA" sz="2000"/>
              <a:t>Develop content for an Introduction to MSDI training</a:t>
            </a:r>
            <a:r>
              <a:rPr lang="en-CA" sz="2000" b="1"/>
              <a:t> </a:t>
            </a:r>
            <a:r>
              <a:rPr lang="en-CA" sz="2000"/>
              <a:t>course.</a:t>
            </a:r>
          </a:p>
          <a:p>
            <a:pPr lvl="1">
              <a:buFontTx/>
              <a:buChar char="•"/>
            </a:pPr>
            <a:endParaRPr lang="en-CA" sz="2000"/>
          </a:p>
          <a:p>
            <a:pPr>
              <a:buFontTx/>
              <a:buChar char="•"/>
            </a:pPr>
            <a:r>
              <a:rPr lang="en-CA" sz="2000"/>
              <a:t>Consider the impact of UN-GGIM initiative on MSDIWG.</a:t>
            </a:r>
          </a:p>
          <a:p>
            <a:pPr lvl="1"/>
            <a:r>
              <a:rPr lang="en-CA" sz="2000"/>
              <a:t>MSDIWG contributed  to “</a:t>
            </a:r>
            <a:r>
              <a:rPr lang="en-CA" sz="2000" i="1"/>
              <a:t>A Guide to the Role of Standards and Geospatial Information Management”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endParaRPr lang="nl-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smtClean="0"/>
              <a:t>Seeking greater understanding of MSDI</a:t>
            </a:r>
          </a:p>
          <a:p>
            <a:pPr marL="706438" lvl="1" eaLnBrk="1" hangingPunct="1">
              <a:lnSpc>
                <a:spcPct val="80000"/>
              </a:lnSpc>
              <a:buFontTx/>
              <a:buNone/>
            </a:pPr>
            <a:endParaRPr lang="en-CA" sz="2000" smtClean="0"/>
          </a:p>
          <a:p>
            <a:pPr eaLnBrk="1" hangingPunct="1">
              <a:lnSpc>
                <a:spcPct val="80000"/>
              </a:lnSpc>
            </a:pPr>
            <a:r>
              <a:rPr lang="en-CA" sz="2000" smtClean="0"/>
              <a:t>Education: HOs to engage in sharing, exchange of information and experience, etc.</a:t>
            </a:r>
          </a:p>
          <a:p>
            <a:pPr marL="706438" lvl="1" eaLnBrk="1" hangingPunct="1">
              <a:lnSpc>
                <a:spcPct val="80000"/>
              </a:lnSpc>
            </a:pPr>
            <a:endParaRPr lang="en-CA" sz="2000" smtClean="0"/>
          </a:p>
          <a:p>
            <a:pPr eaLnBrk="1" hangingPunct="1">
              <a:lnSpc>
                <a:spcPct val="80000"/>
              </a:lnSpc>
            </a:pPr>
            <a:r>
              <a:rPr lang="en-CA" sz="2000" smtClean="0"/>
              <a:t>Application sent to CBSC-13 to deliver an MSDI training course</a:t>
            </a:r>
          </a:p>
          <a:p>
            <a:endParaRPr lang="nl-NL" sz="2000" smtClean="0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IRCC7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000" smtClean="0"/>
              <a:t>Towards Data Centricity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sz="2000" smtClean="0"/>
          </a:p>
          <a:p>
            <a:pPr lvl="1" eaLnBrk="1" hangingPunct="1">
              <a:lnSpc>
                <a:spcPct val="80000"/>
              </a:lnSpc>
            </a:pPr>
            <a:r>
              <a:rPr lang="en-CA" sz="2000" smtClean="0"/>
              <a:t>Data custodian vs product producer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smtClean="0"/>
              <a:t>Output focused on products rather than data </a:t>
            </a:r>
          </a:p>
          <a:p>
            <a:pPr lvl="2" eaLnBrk="1" hangingPunct="1">
              <a:lnSpc>
                <a:spcPct val="80000"/>
              </a:lnSpc>
              <a:buFont typeface="Verdana" pitchFamily="34" charset="0"/>
              <a:buNone/>
            </a:pPr>
            <a:endParaRPr lang="en-CA" sz="2000" smtClean="0"/>
          </a:p>
          <a:p>
            <a:pPr lvl="1" eaLnBrk="1" hangingPunct="1">
              <a:lnSpc>
                <a:spcPct val="80000"/>
              </a:lnSpc>
            </a:pPr>
            <a:r>
              <a:rPr lang="en-CA" sz="2000" smtClean="0"/>
              <a:t>Loss of potential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smtClean="0"/>
              <a:t>Fraction of data collected is passed to users </a:t>
            </a:r>
          </a:p>
          <a:p>
            <a:pPr lvl="3" eaLnBrk="1" hangingPunct="1">
              <a:lnSpc>
                <a:spcPct val="80000"/>
              </a:lnSpc>
              <a:buFont typeface="Verdana" pitchFamily="34" charset="0"/>
              <a:buNone/>
            </a:pPr>
            <a:endParaRPr lang="en-CA" sz="2000" smtClean="0"/>
          </a:p>
          <a:p>
            <a:pPr lvl="1" eaLnBrk="1" hangingPunct="1">
              <a:lnSpc>
                <a:spcPct val="80000"/>
              </a:lnSpc>
            </a:pPr>
            <a:r>
              <a:rPr lang="en-CA" sz="2000" smtClean="0"/>
              <a:t>MSDI requires data in generic format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smtClean="0"/>
              <a:t>not a particular product for a user group</a:t>
            </a:r>
          </a:p>
          <a:p>
            <a:pPr lvl="2" eaLnBrk="1" hangingPunct="1">
              <a:lnSpc>
                <a:spcPct val="80000"/>
              </a:lnSpc>
              <a:buFont typeface="Verdana" pitchFamily="34" charset="0"/>
              <a:buNone/>
            </a:pPr>
            <a:endParaRPr lang="en-CA" sz="2000" smtClean="0"/>
          </a:p>
          <a:p>
            <a:pPr lvl="1" eaLnBrk="1" hangingPunct="1">
              <a:lnSpc>
                <a:spcPct val="80000"/>
              </a:lnSpc>
            </a:pPr>
            <a:r>
              <a:rPr lang="en-CA" sz="2000" smtClean="0"/>
              <a:t>S-100 for e-navigation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000" smtClean="0"/>
              <a:t>Still not ready </a:t>
            </a:r>
          </a:p>
          <a:p>
            <a:endParaRPr lang="nl-NL" smtClean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771775" y="1125538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MSDIWG IRCC7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380</Words>
  <Application>Microsoft Office PowerPoint</Application>
  <PresentationFormat>Diavoorstelling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Verdana</vt:lpstr>
      <vt:lpstr>Arial</vt:lpstr>
      <vt:lpstr>marineEN1</vt:lpstr>
      <vt:lpstr>marineEN1</vt:lpstr>
      <vt:lpstr>Update IHO MSDIWG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Ministerie van Defensie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Hydr0079</cp:lastModifiedBy>
  <cp:revision>114</cp:revision>
  <cp:lastPrinted>2002-08-12T10:42:52Z</cp:lastPrinted>
  <dcterms:created xsi:type="dcterms:W3CDTF">2010-02-03T15:06:20Z</dcterms:created>
  <dcterms:modified xsi:type="dcterms:W3CDTF">2015-12-03T11:09:47Z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