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2">
  <p:sldMasterIdLst>
    <p:sldMasterId id="2147483660" r:id="rId1"/>
  </p:sldMasterIdLst>
  <p:notesMasterIdLst>
    <p:notesMasterId r:id="rId22"/>
  </p:notesMasterIdLst>
  <p:sldIdLst>
    <p:sldId id="259" r:id="rId2"/>
    <p:sldId id="261" r:id="rId3"/>
    <p:sldId id="300" r:id="rId4"/>
    <p:sldId id="349" r:id="rId5"/>
    <p:sldId id="357" r:id="rId6"/>
    <p:sldId id="360" r:id="rId7"/>
    <p:sldId id="358" r:id="rId8"/>
    <p:sldId id="354" r:id="rId9"/>
    <p:sldId id="361" r:id="rId10"/>
    <p:sldId id="379" r:id="rId11"/>
    <p:sldId id="316" r:id="rId12"/>
    <p:sldId id="367" r:id="rId13"/>
    <p:sldId id="306" r:id="rId14"/>
    <p:sldId id="380" r:id="rId15"/>
    <p:sldId id="374" r:id="rId16"/>
    <p:sldId id="381" r:id="rId17"/>
    <p:sldId id="372" r:id="rId18"/>
    <p:sldId id="373" r:id="rId19"/>
    <p:sldId id="378" r:id="rId20"/>
    <p:sldId id="291" r:id="rId21"/>
  </p:sldIdLst>
  <p:sldSz cx="9144000" cy="6858000" type="screen4x3"/>
  <p:notesSz cx="6858000" cy="97107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92832F5-EA01-48E5-B403-87E193F50680}">
          <p14:sldIdLst>
            <p14:sldId id="259"/>
            <p14:sldId id="261"/>
            <p14:sldId id="300"/>
            <p14:sldId id="349"/>
            <p14:sldId id="357"/>
            <p14:sldId id="360"/>
            <p14:sldId id="358"/>
            <p14:sldId id="354"/>
            <p14:sldId id="361"/>
            <p14:sldId id="379"/>
            <p14:sldId id="316"/>
            <p14:sldId id="367"/>
            <p14:sldId id="306"/>
            <p14:sldId id="380"/>
            <p14:sldId id="374"/>
            <p14:sldId id="381"/>
            <p14:sldId id="372"/>
            <p14:sldId id="373"/>
            <p14:sldId id="378"/>
            <p14:sldId id="291"/>
          </p14:sldIdLst>
        </p14:section>
      </p14:sectionLst>
    </p:ext>
    <p:ext uri="{EFAFB233-063F-42B5-8137-9DF3F51BA10A}">
      <p15:sldGuideLst xmlns:p15="http://schemas.microsoft.com/office/powerpoint/2012/main">
        <p15:guide id="1" orient="horz" pos="2160">
          <p15:clr>
            <a:srgbClr val="A4A3A4"/>
          </p15:clr>
        </p15:guide>
        <p15:guide id="2" orient="horz" pos="576">
          <p15:clr>
            <a:srgbClr val="A4A3A4"/>
          </p15:clr>
        </p15:guide>
        <p15:guide id="3" pos="2880">
          <p15:clr>
            <a:srgbClr val="A4A3A4"/>
          </p15:clr>
        </p15:guide>
        <p15:guide id="4" pos="2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412" autoAdjust="0"/>
    <p:restoredTop sz="94434" autoAdjust="0"/>
  </p:normalViewPr>
  <p:slideViewPr>
    <p:cSldViewPr>
      <p:cViewPr varScale="1">
        <p:scale>
          <a:sx n="64" d="100"/>
          <a:sy n="64" d="100"/>
        </p:scale>
        <p:origin x="1734" y="66"/>
      </p:cViewPr>
      <p:guideLst>
        <p:guide orient="horz" pos="2160"/>
        <p:guide orient="horz" pos="576"/>
        <p:guide pos="2880"/>
        <p:guide pos="288"/>
      </p:guideLst>
    </p:cSldViewPr>
  </p:slideViewPr>
  <p:outlineViewPr>
    <p:cViewPr>
      <p:scale>
        <a:sx n="33" d="100"/>
        <a:sy n="33" d="100"/>
      </p:scale>
      <p:origin x="0" y="-10974"/>
    </p:cViewPr>
  </p:outlineViewPr>
  <p:notesTextViewPr>
    <p:cViewPr>
      <p:scale>
        <a:sx n="100" d="100"/>
        <a:sy n="100" d="100"/>
      </p:scale>
      <p:origin x="0" y="0"/>
    </p:cViewPr>
  </p:notesTextViewPr>
  <p:sorterViewPr>
    <p:cViewPr varScale="1">
      <p:scale>
        <a:sx n="1" d="1"/>
        <a:sy n="1" d="1"/>
      </p:scale>
      <p:origin x="0" y="-667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8553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85537"/>
          </a:xfrm>
          <a:prstGeom prst="rect">
            <a:avLst/>
          </a:prstGeom>
        </p:spPr>
        <p:txBody>
          <a:bodyPr vert="horz" lIns="91440" tIns="45720" rIns="91440" bIns="45720" rtlCol="0"/>
          <a:lstStyle>
            <a:lvl1pPr algn="r">
              <a:defRPr sz="1200"/>
            </a:lvl1pPr>
          </a:lstStyle>
          <a:p>
            <a:fld id="{724506C0-3FFE-45A5-803D-9F4FC5464A70}" type="datetimeFigureOut">
              <a:rPr lang="en-US" smtClean="0"/>
              <a:t>12/10/2015</a:t>
            </a:fld>
            <a:endParaRPr lang="en-US"/>
          </a:p>
        </p:txBody>
      </p:sp>
      <p:sp>
        <p:nvSpPr>
          <p:cNvPr id="4" name="Slide Image Placeholder 3"/>
          <p:cNvSpPr>
            <a:spLocks noGrp="1" noRot="1" noChangeAspect="1"/>
          </p:cNvSpPr>
          <p:nvPr>
            <p:ph type="sldImg" idx="2"/>
          </p:nvPr>
        </p:nvSpPr>
        <p:spPr>
          <a:xfrm>
            <a:off x="1001713" y="728663"/>
            <a:ext cx="4854575" cy="36417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612601"/>
            <a:ext cx="5486400" cy="436983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223516"/>
            <a:ext cx="2971800" cy="4855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223516"/>
            <a:ext cx="2971800" cy="485537"/>
          </a:xfrm>
          <a:prstGeom prst="rect">
            <a:avLst/>
          </a:prstGeom>
        </p:spPr>
        <p:txBody>
          <a:bodyPr vert="horz" lIns="91440" tIns="45720" rIns="91440" bIns="45720" rtlCol="0" anchor="b"/>
          <a:lstStyle>
            <a:lvl1pPr algn="r">
              <a:defRPr sz="1200"/>
            </a:lvl1pPr>
          </a:lstStyle>
          <a:p>
            <a:fld id="{F8646707-6BBD-41A9-B4DF-0C76A73A2D2A}" type="slidenum">
              <a:rPr lang="en-US" smtClean="0"/>
              <a:t>‹#›</a:t>
            </a:fld>
            <a:endParaRPr lang="en-US"/>
          </a:p>
        </p:txBody>
      </p:sp>
    </p:spTree>
    <p:extLst>
      <p:ext uri="{BB962C8B-B14F-4D97-AF65-F5344CB8AC3E}">
        <p14:creationId xmlns:p14="http://schemas.microsoft.com/office/powerpoint/2010/main" val="3329481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E0C3846-8D4C-4326-8BC7-9B455A036298}" type="slidenum">
              <a:rPr lang="en-US" smtClean="0"/>
              <a:pPr/>
              <a:t>1</a:t>
            </a:fld>
            <a:endParaRPr lang="en-US" dirty="0"/>
          </a:p>
        </p:txBody>
      </p:sp>
    </p:spTree>
    <p:extLst>
      <p:ext uri="{BB962C8B-B14F-4D97-AF65-F5344CB8AC3E}">
        <p14:creationId xmlns:p14="http://schemas.microsoft.com/office/powerpoint/2010/main" val="1242424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2</a:t>
            </a:fld>
            <a:endParaRPr lang="en-US" dirty="0"/>
          </a:p>
        </p:txBody>
      </p:sp>
    </p:spTree>
    <p:extLst>
      <p:ext uri="{BB962C8B-B14F-4D97-AF65-F5344CB8AC3E}">
        <p14:creationId xmlns:p14="http://schemas.microsoft.com/office/powerpoint/2010/main" val="1406317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8646707-6BBD-41A9-B4DF-0C76A73A2D2A}" type="slidenum">
              <a:rPr lang="en-US" smtClean="0"/>
              <a:t>18</a:t>
            </a:fld>
            <a:endParaRPr lang="en-US"/>
          </a:p>
        </p:txBody>
      </p:sp>
    </p:spTree>
    <p:extLst>
      <p:ext uri="{BB962C8B-B14F-4D97-AF65-F5344CB8AC3E}">
        <p14:creationId xmlns:p14="http://schemas.microsoft.com/office/powerpoint/2010/main" val="8524258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81001"/>
            <a:ext cx="7772400" cy="761999"/>
          </a:xfrm>
        </p:spPr>
        <p:txBody>
          <a:bodyPr anchor="t"/>
          <a:lstStyle>
            <a:lvl1pPr algn="l">
              <a:defRPr>
                <a:latin typeface="Georgia" pitchFamily="18" charset="0"/>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439948" y="1219200"/>
            <a:ext cx="5275052" cy="1295400"/>
          </a:xfrm>
        </p:spPr>
        <p:txBody>
          <a:bodyPr>
            <a:normAutofit/>
          </a:bodyPr>
          <a:lstStyle>
            <a:lvl1pPr marL="0" indent="0" algn="l">
              <a:buNone/>
              <a:defRPr sz="1600" baseline="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a:t>
            </a:r>
            <a:endParaRPr lang="en-US" dirty="0"/>
          </a:p>
        </p:txBody>
      </p:sp>
      <p:sp>
        <p:nvSpPr>
          <p:cNvPr id="5" name="Footer Placeholder 4"/>
          <p:cNvSpPr>
            <a:spLocks noGrp="1"/>
          </p:cNvSpPr>
          <p:nvPr>
            <p:ph type="ftr" sz="quarter" idx="11"/>
          </p:nvPr>
        </p:nvSpPr>
        <p:spPr/>
        <p:txBody>
          <a:bodyPr/>
          <a:lstStyle/>
          <a:p>
            <a:endParaRPr lang="en-US"/>
          </a:p>
        </p:txBody>
      </p:sp>
      <p:pic>
        <p:nvPicPr>
          <p:cNvPr id="11"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152400" y="1183341"/>
            <a:ext cx="5715000" cy="50292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Straight Connector 12"/>
          <p:cNvCxnSpPr/>
          <p:nvPr/>
        </p:nvCxnSpPr>
        <p:spPr>
          <a:xfrm>
            <a:off x="0" y="6324600"/>
            <a:ext cx="914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066800"/>
            <a:ext cx="914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userDrawn="1"/>
        </p:nvPicPr>
        <p:blipFill rotWithShape="1">
          <a:blip r:embed="rId2" cstate="email">
            <a:extLst>
              <a:ext uri="{28A0092B-C50C-407E-A947-70E740481C1C}">
                <a14:useLocalDpi xmlns:a14="http://schemas.microsoft.com/office/drawing/2010/main" val="0"/>
              </a:ext>
            </a:extLst>
          </a:blip>
          <a:srcRect/>
          <a:stretch/>
        </p:blipFill>
        <p:spPr bwMode="auto">
          <a:xfrm>
            <a:off x="152400" y="1183341"/>
            <a:ext cx="5715000" cy="50292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Connector 16"/>
          <p:cNvCxnSpPr/>
          <p:nvPr userDrawn="1"/>
        </p:nvCxnSpPr>
        <p:spPr>
          <a:xfrm>
            <a:off x="0" y="6324600"/>
            <a:ext cx="914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0" y="1066800"/>
            <a:ext cx="914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998728" y="212898"/>
            <a:ext cx="3069072" cy="7015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922158D-428B-4987-8B28-745A2AFA1252}" type="datetimeFigureOut">
              <a:rPr lang="en-US" smtClean="0"/>
              <a:t>12/10/2015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0"/>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922158D-428B-4987-8B28-745A2AFA1252}" type="datetimeFigureOut">
              <a:rPr lang="en-US" smtClean="0"/>
              <a:t>12/10/2015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68304" y="1905000"/>
            <a:ext cx="5105400" cy="1143001"/>
          </a:xfrm>
        </p:spPr>
        <p:txBody>
          <a:bodyPr anchor="b" anchorCtr="0">
            <a:normAutofit/>
          </a:bodyPr>
          <a:lstStyle>
            <a:lvl1pPr algn="l">
              <a:defRPr sz="3600" b="0" cap="none">
                <a:latin typeface="Georgia"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10000" y="3048000"/>
            <a:ext cx="5105400" cy="1500187"/>
          </a:xfrm>
        </p:spPr>
        <p:txBody>
          <a:bodyPr anchor="t"/>
          <a:lstStyle>
            <a:lvl1pPr marL="0" indent="0">
              <a:buNone/>
              <a:defRPr sz="2000">
                <a:solidFill>
                  <a:schemeClr val="tx1"/>
                </a:solidFill>
                <a:latin typeface="Georgia"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922158D-428B-4987-8B28-745A2AFA1252}" type="datetimeFigureOut">
              <a:rPr lang="en-US" smtClean="0"/>
              <a:t>12/10/2015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914400"/>
          </a:xfrm>
        </p:spPr>
        <p:txBody>
          <a:bodyPr anchor="t">
            <a:normAutofit/>
          </a:bodyPr>
          <a:lstStyle>
            <a:lvl1pPr algn="l">
              <a:defRPr sz="2800">
                <a:latin typeface="Georgia"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981200"/>
            <a:ext cx="8229600" cy="4144963"/>
          </a:xfrm>
        </p:spPr>
        <p:txBody>
          <a:bodyPr>
            <a:normAutofit/>
          </a:bodyPr>
          <a:lstStyle>
            <a:lvl1pPr marL="342900" indent="-342900">
              <a:lnSpc>
                <a:spcPct val="150000"/>
              </a:lnSpc>
              <a:spcBef>
                <a:spcPts val="0"/>
              </a:spcBef>
              <a:buSzPct val="130000"/>
              <a:buFont typeface="Arial" pitchFamily="34" charset="0"/>
              <a:buChar char="•"/>
              <a:defRPr sz="2000">
                <a:latin typeface="Georgia" pitchFamily="18" charset="0"/>
              </a:defRPr>
            </a:lvl1pPr>
            <a:lvl2pPr marL="571500" indent="-228600">
              <a:lnSpc>
                <a:spcPct val="150000"/>
              </a:lnSpc>
              <a:spcBef>
                <a:spcPts val="0"/>
              </a:spcBef>
              <a:buSzPct val="60000"/>
              <a:buFont typeface="Courier New" pitchFamily="49" charset="0"/>
              <a:buChar char="o"/>
              <a:defRPr sz="1800">
                <a:latin typeface="Georgia" pitchFamily="18" charset="0"/>
              </a:defRPr>
            </a:lvl2pPr>
            <a:lvl3pPr>
              <a:defRPr sz="2000">
                <a:latin typeface="Georgia" pitchFamily="18" charset="0"/>
              </a:defRPr>
            </a:lvl3pPr>
            <a:lvl4pPr>
              <a:defRPr sz="2000">
                <a:latin typeface="Georgia" pitchFamily="18" charset="0"/>
              </a:defRPr>
            </a:lvl4pPr>
            <a:lvl5pPr>
              <a:defRPr sz="2000">
                <a:latin typeface="Georgia"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Ovr>
    <a:masterClrMapping/>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828800"/>
            <a:ext cx="4038600" cy="42973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922158D-428B-4987-8B28-745A2AFA1252}" type="datetimeFigureOut">
              <a:rPr lang="en-US" smtClean="0"/>
              <a:t>12/10/2015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096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922158D-428B-4987-8B28-745A2AFA1252}" type="datetimeFigureOut">
              <a:rPr lang="en-US" smtClean="0"/>
              <a:t>12/10/2015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lvl1pPr>
              <a:defRPr sz="2800"/>
            </a:lvl1pPr>
          </a:lstStyle>
          <a:p>
            <a:r>
              <a:rPr lang="en-US"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922158D-428B-4987-8B28-745A2AFA1252}" type="datetimeFigureOut">
              <a:rPr lang="en-US" smtClean="0"/>
              <a:t>12/10/2015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922158D-428B-4987-8B28-745A2AFA1252}" type="datetimeFigureOut">
              <a:rPr lang="en-US" smtClean="0"/>
              <a:t>12/10/2015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008313" cy="7620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914400"/>
            <a:ext cx="5111750" cy="5211763"/>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752600"/>
            <a:ext cx="3008313" cy="4373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922158D-428B-4987-8B28-745A2AFA1252}" type="datetimeFigureOut">
              <a:rPr lang="en-US" smtClean="0"/>
              <a:t>12/10/2015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922158D-428B-4987-8B28-745A2AFA1252}" type="datetimeFigureOut">
              <a:rPr lang="en-US" smtClean="0"/>
              <a:t>12/10/2015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14400"/>
            <a:ext cx="822960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828800"/>
            <a:ext cx="8229600" cy="4297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5FC477-0A05-4F3E-8EE9-E015C9089D56}" type="slidenum">
              <a:rPr lang="en-US" smtClean="0"/>
              <a:t>‹#›</a:t>
            </a:fld>
            <a:endParaRPr lang="en-US"/>
          </a:p>
        </p:txBody>
      </p:sp>
      <p:cxnSp>
        <p:nvCxnSpPr>
          <p:cNvPr id="9" name="Straight Connector 8"/>
          <p:cNvCxnSpPr/>
          <p:nvPr/>
        </p:nvCxnSpPr>
        <p:spPr>
          <a:xfrm>
            <a:off x="0" y="990600"/>
            <a:ext cx="914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066800" y="6324600"/>
            <a:ext cx="80772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990600"/>
            <a:ext cx="914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6324600"/>
            <a:ext cx="914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76200" y="6400800"/>
            <a:ext cx="3200400" cy="307777"/>
          </a:xfrm>
          <a:prstGeom prst="rect">
            <a:avLst/>
          </a:prstGeom>
          <a:noFill/>
        </p:spPr>
        <p:txBody>
          <a:bodyPr wrap="square" rtlCol="0">
            <a:spAutoFit/>
          </a:bodyPr>
          <a:lstStyle/>
          <a:p>
            <a:r>
              <a:rPr lang="en-US" sz="1400" i="1" dirty="0" smtClean="0">
                <a:solidFill>
                  <a:schemeClr val="bg1">
                    <a:lumMod val="50000"/>
                  </a:schemeClr>
                </a:solidFill>
                <a:latin typeface="Arial" pitchFamily="34" charset="0"/>
                <a:cs typeface="Arial" pitchFamily="34" charset="0"/>
              </a:rPr>
              <a:t>NEW PATHS, NEW APPROACHES</a:t>
            </a:r>
            <a:endParaRPr lang="en-US" sz="1400" i="1" dirty="0">
              <a:solidFill>
                <a:schemeClr val="bg1">
                  <a:lumMod val="50000"/>
                </a:schemeClr>
              </a:solidFill>
              <a:latin typeface="Arial" pitchFamily="34" charset="0"/>
              <a:cs typeface="Arial" pitchFamily="34" charset="0"/>
            </a:endParaRPr>
          </a:p>
        </p:txBody>
      </p:sp>
      <p:pic>
        <p:nvPicPr>
          <p:cNvPr id="12" name="Picture 11"/>
          <p:cNvPicPr>
            <a:picLocks noChangeAspect="1"/>
          </p:cNvPicPr>
          <p:nvPr userDrawn="1"/>
        </p:nvPicPr>
        <p:blipFill>
          <a:blip r:embed="rId13" cstate="email">
            <a:extLst>
              <a:ext uri="{28A0092B-C50C-407E-A947-70E740481C1C}">
                <a14:useLocalDpi xmlns:a14="http://schemas.microsoft.com/office/drawing/2010/main" val="0"/>
              </a:ext>
            </a:extLst>
          </a:blip>
          <a:stretch>
            <a:fillRect/>
          </a:stretch>
        </p:blipFill>
        <p:spPr>
          <a:xfrm>
            <a:off x="5998728" y="136698"/>
            <a:ext cx="3069072" cy="701502"/>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p:transition>
  <p:timing>
    <p:tnLst>
      <p:par>
        <p:cTn id="1" dur="indefinite" restart="never" nodeType="tmRoot"/>
      </p:par>
    </p:tnLst>
  </p:timing>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12" Type="http://schemas.openxmlformats.org/officeDocument/2006/relationships/image" Target="../media/image20.jpeg"/><Relationship Id="rId2" Type="http://schemas.openxmlformats.org/officeDocument/2006/relationships/image" Target="../media/image10.jpeg"/><Relationship Id="rId1" Type="http://schemas.openxmlformats.org/officeDocument/2006/relationships/slideLayout" Target="../slideLayouts/slideLayout3.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custDataLst>
              <p:tags r:id="rId2"/>
            </p:custDataLst>
          </p:nvPr>
        </p:nvSpPr>
        <p:spPr>
          <a:xfrm>
            <a:off x="5842591" y="1183105"/>
            <a:ext cx="3276600" cy="1524000"/>
          </a:xfrm>
        </p:spPr>
        <p:txBody>
          <a:bodyPr>
            <a:normAutofit/>
          </a:bodyPr>
          <a:lstStyle/>
          <a:p>
            <a:pPr algn="ctr"/>
            <a:r>
              <a:rPr lang="en-US" b="1" dirty="0" smtClean="0">
                <a:latin typeface="Arial" pitchFamily="34" charset="0"/>
                <a:cs typeface="Arial" pitchFamily="34" charset="0"/>
              </a:rPr>
              <a:t>Derrick R. Peyton, </a:t>
            </a:r>
            <a:r>
              <a:rPr lang="en-US" b="1" dirty="0">
                <a:latin typeface="Arial" pitchFamily="34" charset="0"/>
                <a:cs typeface="Arial" pitchFamily="34" charset="0"/>
              </a:rPr>
              <a:t>E</a:t>
            </a:r>
            <a:r>
              <a:rPr lang="en-US" b="1" dirty="0" smtClean="0">
                <a:latin typeface="Arial" pitchFamily="34" charset="0"/>
                <a:cs typeface="Arial" pitchFamily="34" charset="0"/>
              </a:rPr>
              <a:t>d </a:t>
            </a:r>
            <a:r>
              <a:rPr lang="en-US" b="1" dirty="0">
                <a:latin typeface="Arial" pitchFamily="34" charset="0"/>
                <a:cs typeface="Arial" pitchFamily="34" charset="0"/>
              </a:rPr>
              <a:t>K</a:t>
            </a:r>
            <a:r>
              <a:rPr lang="en-US" b="1" dirty="0" smtClean="0">
                <a:latin typeface="Arial" pitchFamily="34" charset="0"/>
                <a:cs typeface="Arial" pitchFamily="34" charset="0"/>
              </a:rPr>
              <a:t>uwalek</a:t>
            </a:r>
          </a:p>
          <a:p>
            <a:pPr algn="ctr"/>
            <a:r>
              <a:rPr lang="en-US" dirty="0" smtClean="0">
                <a:latin typeface="Arial" pitchFamily="34" charset="0"/>
                <a:cs typeface="Arial" pitchFamily="34" charset="0"/>
              </a:rPr>
              <a:t>IIC </a:t>
            </a:r>
            <a:r>
              <a:rPr lang="en-US" dirty="0" smtClean="0">
                <a:latin typeface="Arial" pitchFamily="34" charset="0"/>
                <a:cs typeface="Arial" pitchFamily="34" charset="0"/>
              </a:rPr>
              <a:t>Technologies</a:t>
            </a:r>
          </a:p>
          <a:p>
            <a:pPr algn="ctr"/>
            <a:endParaRPr lang="en-US" dirty="0" smtClean="0">
              <a:latin typeface="Arial" pitchFamily="34" charset="0"/>
              <a:cs typeface="Arial" pitchFamily="34" charset="0"/>
            </a:endParaRPr>
          </a:p>
          <a:p>
            <a:pPr algn="ctr"/>
            <a:r>
              <a:rPr lang="en-US" b="1" dirty="0" smtClean="0">
                <a:latin typeface="Arial" pitchFamily="34" charset="0"/>
                <a:cs typeface="Arial" pitchFamily="34" charset="0"/>
              </a:rPr>
              <a:t>Kian </a:t>
            </a:r>
            <a:r>
              <a:rPr lang="en-US" b="1" dirty="0" err="1">
                <a:latin typeface="Arial" pitchFamily="34" charset="0"/>
                <a:cs typeface="Arial" pitchFamily="34" charset="0"/>
              </a:rPr>
              <a:t>F</a:t>
            </a:r>
            <a:r>
              <a:rPr lang="en-US" b="1" dirty="0" err="1" smtClean="0">
                <a:latin typeface="Arial" pitchFamily="34" charset="0"/>
                <a:cs typeface="Arial" pitchFamily="34" charset="0"/>
              </a:rPr>
              <a:t>adaie</a:t>
            </a:r>
            <a:endParaRPr lang="en-US" b="1" dirty="0" smtClean="0">
              <a:latin typeface="Arial" pitchFamily="34" charset="0"/>
              <a:cs typeface="Arial" pitchFamily="34" charset="0"/>
            </a:endParaRPr>
          </a:p>
          <a:p>
            <a:pPr algn="ctr"/>
            <a:r>
              <a:rPr lang="en-US" dirty="0" smtClean="0">
                <a:latin typeface="Arial" pitchFamily="34" charset="0"/>
                <a:cs typeface="Arial" pitchFamily="34" charset="0"/>
              </a:rPr>
              <a:t>Canadian Hydrographic </a:t>
            </a:r>
            <a:r>
              <a:rPr lang="en-US" dirty="0">
                <a:latin typeface="Arial" pitchFamily="34" charset="0"/>
                <a:cs typeface="Arial" pitchFamily="34" charset="0"/>
              </a:rPr>
              <a:t>S</a:t>
            </a:r>
            <a:r>
              <a:rPr lang="en-US" dirty="0" smtClean="0">
                <a:latin typeface="Arial" pitchFamily="34" charset="0"/>
                <a:cs typeface="Arial" pitchFamily="34" charset="0"/>
              </a:rPr>
              <a:t>ervice</a:t>
            </a:r>
          </a:p>
          <a:p>
            <a:pPr algn="ctr"/>
            <a:endParaRPr lang="en-US" dirty="0" smtClean="0">
              <a:latin typeface="Arial" pitchFamily="34" charset="0"/>
              <a:cs typeface="Arial" pitchFamily="34" charset="0"/>
            </a:endParaRPr>
          </a:p>
          <a:p>
            <a:pPr algn="ctr"/>
            <a:endParaRPr lang="en-US" dirty="0">
              <a:latin typeface="Arial" pitchFamily="34" charset="0"/>
              <a:cs typeface="Arial" pitchFamily="34" charset="0"/>
            </a:endParaRPr>
          </a:p>
        </p:txBody>
      </p:sp>
      <p:sp>
        <p:nvSpPr>
          <p:cNvPr id="5" name="Subtitle 2"/>
          <p:cNvSpPr txBox="1">
            <a:spLocks/>
          </p:cNvSpPr>
          <p:nvPr>
            <p:custDataLst>
              <p:tags r:id="rId3"/>
            </p:custDataLst>
          </p:nvPr>
        </p:nvSpPr>
        <p:spPr>
          <a:xfrm>
            <a:off x="304800" y="1219200"/>
            <a:ext cx="5410200" cy="152400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600" kern="1200" baseline="0">
                <a:solidFill>
                  <a:schemeClr val="tx1"/>
                </a:solidFill>
                <a:latin typeface="Georgia" pitchFamily="18" charset="0"/>
                <a:ea typeface="+mn-ea"/>
                <a:cs typeface="+mn-cs"/>
              </a:defRPr>
            </a:lvl1pPr>
            <a:lvl2pPr marL="457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r>
              <a:rPr lang="en-AU" sz="1800" b="1" dirty="0" smtClean="0">
                <a:solidFill>
                  <a:schemeClr val="bg1"/>
                </a:solidFill>
                <a:latin typeface="Arial" panose="020B0604020202020204" pitchFamily="34" charset="0"/>
                <a:cs typeface="Arial" panose="020B0604020202020204" pitchFamily="34" charset="0"/>
              </a:rPr>
              <a:t>Managing Hydrographic and Oceanographic </a:t>
            </a:r>
            <a:r>
              <a:rPr lang="en-AU" sz="1800" b="1" dirty="0">
                <a:solidFill>
                  <a:schemeClr val="bg1"/>
                </a:solidFill>
                <a:latin typeface="Arial" panose="020B0604020202020204" pitchFamily="34" charset="0"/>
                <a:cs typeface="Arial" panose="020B0604020202020204" pitchFamily="34" charset="0"/>
              </a:rPr>
              <a:t>I</a:t>
            </a:r>
            <a:r>
              <a:rPr lang="en-AU" sz="1800" b="1" dirty="0" smtClean="0">
                <a:solidFill>
                  <a:schemeClr val="bg1"/>
                </a:solidFill>
                <a:latin typeface="Arial" panose="020B0604020202020204" pitchFamily="34" charset="0"/>
                <a:cs typeface="Arial" panose="020B0604020202020204" pitchFamily="34" charset="0"/>
              </a:rPr>
              <a:t>nformation</a:t>
            </a:r>
            <a:endParaRPr lang="en-CA" sz="1800" dirty="0" smtClean="0">
              <a:solidFill>
                <a:schemeClr val="bg1"/>
              </a:solidFill>
              <a:latin typeface="Arial" panose="020B0604020202020204" pitchFamily="34" charset="0"/>
              <a:cs typeface="Arial" panose="020B0604020202020204" pitchFamily="34" charset="0"/>
            </a:endParaRPr>
          </a:p>
          <a:p>
            <a:pPr algn="ctr"/>
            <a:r>
              <a:rPr lang="en-AU" sz="1800" b="1" dirty="0">
                <a:solidFill>
                  <a:schemeClr val="bg1"/>
                </a:solidFill>
                <a:latin typeface="Arial" panose="020B0604020202020204" pitchFamily="34" charset="0"/>
                <a:cs typeface="Arial" panose="020B0604020202020204" pitchFamily="34" charset="0"/>
              </a:rPr>
              <a:t>f</a:t>
            </a:r>
            <a:r>
              <a:rPr lang="en-AU" sz="1800" b="1" dirty="0" smtClean="0">
                <a:solidFill>
                  <a:schemeClr val="bg1"/>
                </a:solidFill>
                <a:latin typeface="Arial" panose="020B0604020202020204" pitchFamily="34" charset="0"/>
                <a:cs typeface="Arial" panose="020B0604020202020204" pitchFamily="34" charset="0"/>
              </a:rPr>
              <a:t>or</a:t>
            </a:r>
            <a:endParaRPr lang="en-CA" sz="1800" dirty="0" smtClean="0">
              <a:solidFill>
                <a:schemeClr val="bg1"/>
              </a:solidFill>
              <a:latin typeface="Arial" panose="020B0604020202020204" pitchFamily="34" charset="0"/>
              <a:cs typeface="Arial" panose="020B0604020202020204" pitchFamily="34" charset="0"/>
            </a:endParaRPr>
          </a:p>
          <a:p>
            <a:pPr algn="ctr"/>
            <a:r>
              <a:rPr lang="fr-CH" sz="1800" b="1" dirty="0" smtClean="0">
                <a:solidFill>
                  <a:schemeClr val="bg1"/>
                </a:solidFill>
                <a:latin typeface="Arial" panose="020B0604020202020204" pitchFamily="34" charset="0"/>
                <a:cs typeface="Arial" panose="020B0604020202020204" pitchFamily="34" charset="0"/>
              </a:rPr>
              <a:t>Maritime Spatial </a:t>
            </a:r>
            <a:r>
              <a:rPr lang="fr-CH" sz="1800" b="1" dirty="0">
                <a:solidFill>
                  <a:schemeClr val="bg1"/>
                </a:solidFill>
                <a:latin typeface="Arial" panose="020B0604020202020204" pitchFamily="34" charset="0"/>
                <a:cs typeface="Arial" panose="020B0604020202020204" pitchFamily="34" charset="0"/>
              </a:rPr>
              <a:t>D</a:t>
            </a:r>
            <a:r>
              <a:rPr lang="fr-CH" sz="1800" b="1" dirty="0" smtClean="0">
                <a:solidFill>
                  <a:schemeClr val="bg1"/>
                </a:solidFill>
                <a:latin typeface="Arial" panose="020B0604020202020204" pitchFamily="34" charset="0"/>
                <a:cs typeface="Arial" panose="020B0604020202020204" pitchFamily="34" charset="0"/>
              </a:rPr>
              <a:t>ata </a:t>
            </a:r>
            <a:r>
              <a:rPr lang="fr-CH" sz="1800" b="1" dirty="0">
                <a:solidFill>
                  <a:schemeClr val="bg1"/>
                </a:solidFill>
                <a:latin typeface="Arial" panose="020B0604020202020204" pitchFamily="34" charset="0"/>
                <a:cs typeface="Arial" panose="020B0604020202020204" pitchFamily="34" charset="0"/>
              </a:rPr>
              <a:t>I</a:t>
            </a:r>
            <a:r>
              <a:rPr lang="fr-CH" sz="1800" b="1" dirty="0" smtClean="0">
                <a:solidFill>
                  <a:schemeClr val="bg1"/>
                </a:solidFill>
                <a:latin typeface="Arial" panose="020B0604020202020204" pitchFamily="34" charset="0"/>
                <a:cs typeface="Arial" panose="020B0604020202020204" pitchFamily="34" charset="0"/>
              </a:rPr>
              <a:t>nfrastructure</a:t>
            </a:r>
            <a:endParaRPr lang="en-CA" sz="1800" dirty="0">
              <a:solidFill>
                <a:schemeClr val="bg1"/>
              </a:solidFill>
              <a:latin typeface="Arial" panose="020B0604020202020204" pitchFamily="34" charset="0"/>
              <a:cs typeface="Arial" panose="020B0604020202020204" pitchFamily="34" charset="0"/>
            </a:endParaRPr>
          </a:p>
        </p:txBody>
      </p:sp>
      <p:sp>
        <p:nvSpPr>
          <p:cNvPr id="2" name="TextBox 1"/>
          <p:cNvSpPr txBox="1"/>
          <p:nvPr/>
        </p:nvSpPr>
        <p:spPr>
          <a:xfrm>
            <a:off x="152400" y="6400800"/>
            <a:ext cx="1210588" cy="369332"/>
          </a:xfrm>
          <a:prstGeom prst="rect">
            <a:avLst/>
          </a:prstGeom>
          <a:noFill/>
        </p:spPr>
        <p:txBody>
          <a:bodyPr wrap="none" rtlCol="0">
            <a:spAutoFit/>
          </a:bodyPr>
          <a:lstStyle/>
          <a:p>
            <a:r>
              <a:rPr lang="en-CA" dirty="0" smtClean="0">
                <a:latin typeface="Arial" panose="020B0604020202020204" pitchFamily="34" charset="0"/>
                <a:cs typeface="Arial" panose="020B0604020202020204" pitchFamily="34" charset="0"/>
              </a:rPr>
              <a:t>Slide 1/78</a:t>
            </a:r>
            <a:endParaRPr lang="en-CA"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6"/>
          <a:stretch>
            <a:fillRect/>
          </a:stretch>
        </p:blipFill>
        <p:spPr>
          <a:xfrm>
            <a:off x="5943600" y="4800112"/>
            <a:ext cx="3048000" cy="1391138"/>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03471" y="2971800"/>
            <a:ext cx="3421129" cy="523220"/>
          </a:xfrm>
          <a:prstGeom prst="rect">
            <a:avLst/>
          </a:prstGeom>
        </p:spPr>
        <p:txBody>
          <a:bodyPr wrap="none">
            <a:spAutoFit/>
          </a:bodyPr>
          <a:lstStyle/>
          <a:p>
            <a:r>
              <a:rPr lang="en-CA" sz="2800" b="1" dirty="0" smtClean="0">
                <a:latin typeface="Arial" panose="020B0604020202020204" pitchFamily="34" charset="0"/>
                <a:cs typeface="Arial" pitchFamily="34" charset="0"/>
              </a:rPr>
              <a:t>Project Challenges</a:t>
            </a:r>
            <a:endParaRPr lang="en-CA" sz="2800" b="1" dirty="0">
              <a:latin typeface="Arial" panose="020B0604020202020204" pitchFamily="34" charset="0"/>
              <a:cs typeface="Arial" pitchFamily="34" charset="0"/>
            </a:endParaRPr>
          </a:p>
        </p:txBody>
      </p:sp>
    </p:spTree>
    <p:extLst>
      <p:ext uri="{BB962C8B-B14F-4D97-AF65-F5344CB8AC3E}">
        <p14:creationId xmlns:p14="http://schemas.microsoft.com/office/powerpoint/2010/main" val="422115392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000065"/>
            <a:ext cx="8686800" cy="5324535"/>
          </a:xfrm>
          <a:prstGeom prst="rect">
            <a:avLst/>
          </a:prstGeom>
        </p:spPr>
        <p:txBody>
          <a:bodyPr wrap="square">
            <a:spAutoFit/>
          </a:bodyPr>
          <a:lstStyle/>
          <a:p>
            <a:r>
              <a:rPr lang="en-CA" sz="2000" dirty="0" smtClean="0">
                <a:latin typeface="Arial" pitchFamily="34" charset="0"/>
                <a:cs typeface="Arial" pitchFamily="34" charset="0"/>
              </a:rPr>
              <a:t>Although </a:t>
            </a:r>
            <a:r>
              <a:rPr lang="en-CA" sz="2000" dirty="0">
                <a:latin typeface="Arial" pitchFamily="34" charset="0"/>
                <a:cs typeface="Arial" pitchFamily="34" charset="0"/>
              </a:rPr>
              <a:t>some metadata software tools exist to assist with </a:t>
            </a:r>
            <a:r>
              <a:rPr lang="en-CA" sz="2000" dirty="0" smtClean="0">
                <a:latin typeface="Arial" pitchFamily="34" charset="0"/>
                <a:cs typeface="Arial" pitchFamily="34" charset="0"/>
              </a:rPr>
              <a:t>collection.</a:t>
            </a:r>
          </a:p>
          <a:p>
            <a:pPr marL="342900" indent="-342900">
              <a:buFontTx/>
              <a:buChar char="-"/>
            </a:pPr>
            <a:r>
              <a:rPr lang="en-CA" sz="2000" dirty="0" smtClean="0">
                <a:latin typeface="Arial" pitchFamily="34" charset="0"/>
                <a:cs typeface="Arial" pitchFamily="34" charset="0"/>
              </a:rPr>
              <a:t>they </a:t>
            </a:r>
            <a:r>
              <a:rPr lang="en-CA" sz="2000" dirty="0">
                <a:latin typeface="Arial" pitchFamily="34" charset="0"/>
                <a:cs typeface="Arial" pitchFamily="34" charset="0"/>
              </a:rPr>
              <a:t>are often built into larger GIS tools or various </a:t>
            </a:r>
            <a:r>
              <a:rPr lang="en-CA" sz="2000" dirty="0" smtClean="0">
                <a:latin typeface="Arial" pitchFamily="34" charset="0"/>
                <a:cs typeface="Arial" pitchFamily="34" charset="0"/>
              </a:rPr>
              <a:t>geo-portals</a:t>
            </a:r>
          </a:p>
          <a:p>
            <a:pPr marL="342900" indent="-342900">
              <a:buFontTx/>
              <a:buChar char="-"/>
            </a:pPr>
            <a:r>
              <a:rPr lang="en-CA" sz="2000" dirty="0" smtClean="0">
                <a:latin typeface="Arial" pitchFamily="34" charset="0"/>
                <a:cs typeface="Arial" pitchFamily="34" charset="0"/>
              </a:rPr>
              <a:t>don’t </a:t>
            </a:r>
            <a:r>
              <a:rPr lang="en-CA" sz="2000" dirty="0">
                <a:latin typeface="Arial" pitchFamily="34" charset="0"/>
                <a:cs typeface="Arial" pitchFamily="34" charset="0"/>
              </a:rPr>
              <a:t>support proper validation other than checking for structural compliance with the ISO 19139 schema</a:t>
            </a:r>
            <a:r>
              <a:rPr lang="en-CA" sz="2000" dirty="0" smtClean="0">
                <a:latin typeface="Arial" pitchFamily="34" charset="0"/>
                <a:cs typeface="Arial" pitchFamily="34" charset="0"/>
              </a:rPr>
              <a:t>.</a:t>
            </a:r>
          </a:p>
          <a:p>
            <a:endParaRPr lang="en-CA" sz="2000" dirty="0" smtClean="0">
              <a:latin typeface="Arial" pitchFamily="34" charset="0"/>
              <a:cs typeface="Arial" pitchFamily="34" charset="0"/>
            </a:endParaRPr>
          </a:p>
          <a:p>
            <a:r>
              <a:rPr lang="en-CA" sz="2000" dirty="0" smtClean="0">
                <a:latin typeface="Arial" pitchFamily="34" charset="0"/>
                <a:cs typeface="Arial" pitchFamily="34" charset="0"/>
              </a:rPr>
              <a:t>To </a:t>
            </a:r>
            <a:r>
              <a:rPr lang="en-CA" sz="2000" dirty="0">
                <a:latin typeface="Arial" pitchFamily="34" charset="0"/>
                <a:cs typeface="Arial" pitchFamily="34" charset="0"/>
              </a:rPr>
              <a:t>overcome issues of capturing consistent metadata, a XML metadata template was developed that was compliant with ISO 19115 and XML authoring tools were used to capture the required data discovery metadata. This process was still a challenge as some basic information was frequently not available and manual XML authoring can be time consuming and error prone. </a:t>
            </a:r>
          </a:p>
          <a:p>
            <a:endParaRPr lang="en-CA" sz="2000" dirty="0" smtClean="0">
              <a:latin typeface="Arial" pitchFamily="34" charset="0"/>
              <a:cs typeface="Arial" pitchFamily="34" charset="0"/>
            </a:endParaRPr>
          </a:p>
          <a:p>
            <a:r>
              <a:rPr lang="en-CA" sz="2000" b="1" i="1" dirty="0" smtClean="0">
                <a:latin typeface="Arial" pitchFamily="34" charset="0"/>
                <a:cs typeface="Arial" pitchFamily="34" charset="0"/>
              </a:rPr>
              <a:t>Approach</a:t>
            </a:r>
            <a:endParaRPr lang="en-CA" sz="2000" b="1" i="1" dirty="0">
              <a:latin typeface="Arial" pitchFamily="34" charset="0"/>
              <a:cs typeface="Arial" pitchFamily="34" charset="0"/>
            </a:endParaRPr>
          </a:p>
          <a:p>
            <a:r>
              <a:rPr lang="en-CA" sz="2000" dirty="0">
                <a:latin typeface="Arial" pitchFamily="34" charset="0"/>
                <a:cs typeface="Arial" pitchFamily="34" charset="0"/>
              </a:rPr>
              <a:t>This situation not only highlights the need for access to quality metadata-authoring tools with integrated, </a:t>
            </a:r>
            <a:r>
              <a:rPr lang="en-CA" sz="2000" dirty="0" smtClean="0">
                <a:latin typeface="Arial" pitchFamily="34" charset="0"/>
                <a:cs typeface="Arial" pitchFamily="34" charset="0"/>
              </a:rPr>
              <a:t>rules </a:t>
            </a:r>
            <a:r>
              <a:rPr lang="en-CA" sz="2000" dirty="0">
                <a:latin typeface="Arial" pitchFamily="34" charset="0"/>
                <a:cs typeface="Arial" pitchFamily="34" charset="0"/>
              </a:rPr>
              <a:t>based validation, but also the need to have metadata information present when datasets are exchanged for any reason. </a:t>
            </a:r>
          </a:p>
        </p:txBody>
      </p:sp>
      <p:sp>
        <p:nvSpPr>
          <p:cNvPr id="2" name="Rectangle 1"/>
          <p:cNvSpPr/>
          <p:nvPr/>
        </p:nvSpPr>
        <p:spPr>
          <a:xfrm>
            <a:off x="228600" y="304800"/>
            <a:ext cx="4732386" cy="461665"/>
          </a:xfrm>
          <a:prstGeom prst="rect">
            <a:avLst/>
          </a:prstGeom>
        </p:spPr>
        <p:txBody>
          <a:bodyPr wrap="none">
            <a:spAutoFit/>
          </a:bodyPr>
          <a:lstStyle/>
          <a:p>
            <a:r>
              <a:rPr lang="en-CA" sz="2400" b="1" dirty="0" smtClean="0">
                <a:latin typeface="Arial" pitchFamily="34" charset="0"/>
                <a:cs typeface="Arial" pitchFamily="34" charset="0"/>
              </a:rPr>
              <a:t>Capturing Consistent Metadata</a:t>
            </a:r>
            <a:endParaRPr lang="en-CA" sz="2400" b="1" dirty="0">
              <a:latin typeface="Arial" panose="020B0604020202020204" pitchFamily="34" charset="0"/>
              <a:cs typeface="Arial" pitchFamily="34" charset="0"/>
            </a:endParaRPr>
          </a:p>
        </p:txBody>
      </p:sp>
    </p:spTree>
    <p:extLst>
      <p:ext uri="{BB962C8B-B14F-4D97-AF65-F5344CB8AC3E}">
        <p14:creationId xmlns:p14="http://schemas.microsoft.com/office/powerpoint/2010/main" val="1562006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8229600" cy="4953000"/>
          </a:xfrm>
        </p:spPr>
        <p:txBody>
          <a:bodyPr>
            <a:noAutofit/>
          </a:bodyPr>
          <a:lstStyle/>
          <a:p>
            <a:pPr marL="0" indent="0">
              <a:lnSpc>
                <a:spcPct val="100000"/>
              </a:lnSpc>
              <a:buNone/>
            </a:pPr>
            <a:r>
              <a:rPr lang="en-AU" dirty="0" smtClean="0">
                <a:latin typeface="Arial" panose="020B0604020202020204" pitchFamily="34" charset="0"/>
                <a:cs typeface="Arial" panose="020B0604020202020204" pitchFamily="34" charset="0"/>
              </a:rPr>
              <a:t>The </a:t>
            </a:r>
            <a:r>
              <a:rPr lang="en-AU" dirty="0">
                <a:latin typeface="Arial" panose="020B0604020202020204" pitchFamily="34" charset="0"/>
                <a:cs typeface="Arial" panose="020B0604020202020204" pitchFamily="34" charset="0"/>
              </a:rPr>
              <a:t>diversity of data frequently used in marine domain </a:t>
            </a:r>
            <a:r>
              <a:rPr lang="en-AU" dirty="0" smtClean="0">
                <a:latin typeface="Arial" panose="020B0604020202020204" pitchFamily="34" charset="0"/>
                <a:cs typeface="Arial" panose="020B0604020202020204" pitchFamily="34" charset="0"/>
              </a:rPr>
              <a:t>makes it difficult to </a:t>
            </a:r>
            <a:r>
              <a:rPr lang="en-AU" dirty="0">
                <a:latin typeface="Arial" panose="020B0604020202020204" pitchFamily="34" charset="0"/>
                <a:cs typeface="Arial" panose="020B0604020202020204" pitchFamily="34" charset="0"/>
              </a:rPr>
              <a:t>handle many distinct geospatial dataset types using one common platform. </a:t>
            </a:r>
            <a:endParaRPr lang="en-AU" dirty="0" smtClean="0">
              <a:latin typeface="Arial" panose="020B0604020202020204" pitchFamily="34" charset="0"/>
              <a:cs typeface="Arial" panose="020B0604020202020204" pitchFamily="34" charset="0"/>
            </a:endParaRPr>
          </a:p>
          <a:p>
            <a:pPr marL="0" indent="0">
              <a:lnSpc>
                <a:spcPct val="100000"/>
              </a:lnSpc>
              <a:buNone/>
            </a:pPr>
            <a:endParaRPr lang="en-AU" dirty="0">
              <a:latin typeface="Arial" panose="020B0604020202020204" pitchFamily="34" charset="0"/>
              <a:cs typeface="Arial" panose="020B0604020202020204" pitchFamily="34" charset="0"/>
            </a:endParaRPr>
          </a:p>
          <a:p>
            <a:pPr marL="0" indent="0">
              <a:lnSpc>
                <a:spcPct val="100000"/>
              </a:lnSpc>
              <a:buNone/>
            </a:pPr>
            <a:r>
              <a:rPr lang="en-AU" dirty="0" smtClean="0">
                <a:latin typeface="Arial" panose="020B0604020202020204" pitchFamily="34" charset="0"/>
                <a:cs typeface="Arial" panose="020B0604020202020204" pitchFamily="34" charset="0"/>
              </a:rPr>
              <a:t>Most </a:t>
            </a:r>
            <a:r>
              <a:rPr lang="en-AU" dirty="0">
                <a:latin typeface="Arial" panose="020B0604020202020204" pitchFamily="34" charset="0"/>
                <a:cs typeface="Arial" panose="020B0604020202020204" pitchFamily="34" charset="0"/>
              </a:rPr>
              <a:t>mainstream software solutions typically support a handful of the most common formats effectively forcing the system designers to develop complex data migration routines and/or new data models capable of supporting any additional requirements. This is both domain knowledge demanding and time </a:t>
            </a:r>
            <a:r>
              <a:rPr lang="en-AU" dirty="0" smtClean="0">
                <a:latin typeface="Arial" panose="020B0604020202020204" pitchFamily="34" charset="0"/>
                <a:cs typeface="Arial" panose="020B0604020202020204" pitchFamily="34" charset="0"/>
              </a:rPr>
              <a:t>consuming. </a:t>
            </a:r>
          </a:p>
          <a:p>
            <a:pPr marL="0" indent="0">
              <a:lnSpc>
                <a:spcPct val="100000"/>
              </a:lnSpc>
              <a:buNone/>
            </a:pPr>
            <a:endParaRPr lang="en-AU" dirty="0">
              <a:latin typeface="Arial" panose="020B0604020202020204" pitchFamily="34" charset="0"/>
              <a:cs typeface="Arial" panose="020B0604020202020204" pitchFamily="34" charset="0"/>
            </a:endParaRPr>
          </a:p>
          <a:p>
            <a:pPr marL="0" indent="0">
              <a:lnSpc>
                <a:spcPct val="100000"/>
              </a:lnSpc>
              <a:buNone/>
            </a:pPr>
            <a:r>
              <a:rPr lang="en-AU" b="1" i="1" dirty="0" smtClean="0">
                <a:latin typeface="Arial" panose="020B0604020202020204" pitchFamily="34" charset="0"/>
                <a:cs typeface="Arial" panose="020B0604020202020204" pitchFamily="34" charset="0"/>
              </a:rPr>
              <a:t>Approach</a:t>
            </a:r>
          </a:p>
          <a:p>
            <a:pPr marL="0" indent="0">
              <a:lnSpc>
                <a:spcPct val="100000"/>
              </a:lnSpc>
              <a:buNone/>
            </a:pPr>
            <a:r>
              <a:rPr lang="en-AU" dirty="0" smtClean="0">
                <a:latin typeface="Arial" panose="020B0604020202020204" pitchFamily="34" charset="0"/>
                <a:cs typeface="Arial" panose="020B0604020202020204" pitchFamily="34" charset="0"/>
              </a:rPr>
              <a:t>This </a:t>
            </a:r>
            <a:r>
              <a:rPr lang="en-AU" dirty="0">
                <a:latin typeface="Arial" panose="020B0604020202020204" pitchFamily="34" charset="0"/>
                <a:cs typeface="Arial" panose="020B0604020202020204" pitchFamily="34" charset="0"/>
              </a:rPr>
              <a:t>aspect should typically be covered extensively during the initial system requirements gathering and system design stages to prevent any surprises after the system deployment.</a:t>
            </a:r>
            <a:endParaRPr lang="en-CA" dirty="0">
              <a:latin typeface="Arial" panose="020B0604020202020204" pitchFamily="34" charset="0"/>
              <a:cs typeface="Arial" panose="020B0604020202020204" pitchFamily="34" charset="0"/>
            </a:endParaRPr>
          </a:p>
          <a:p>
            <a:pPr marL="0" indent="0">
              <a:buNone/>
            </a:pPr>
            <a:endParaRPr lang="en-CA" dirty="0">
              <a:latin typeface="Arial" panose="020B0604020202020204" pitchFamily="34" charset="0"/>
              <a:cs typeface="Arial" panose="020B0604020202020204" pitchFamily="34" charset="0"/>
            </a:endParaRPr>
          </a:p>
        </p:txBody>
      </p:sp>
      <p:sp>
        <p:nvSpPr>
          <p:cNvPr id="2" name="Rectangle 1"/>
          <p:cNvSpPr/>
          <p:nvPr/>
        </p:nvSpPr>
        <p:spPr>
          <a:xfrm>
            <a:off x="263857" y="304800"/>
            <a:ext cx="4031873" cy="461665"/>
          </a:xfrm>
          <a:prstGeom prst="rect">
            <a:avLst/>
          </a:prstGeom>
        </p:spPr>
        <p:txBody>
          <a:bodyPr wrap="none">
            <a:spAutoFit/>
          </a:bodyPr>
          <a:lstStyle/>
          <a:p>
            <a:r>
              <a:rPr lang="en-AU" sz="2400" b="1" dirty="0">
                <a:latin typeface="Arial" panose="020B0604020202020204" pitchFamily="34" charset="0"/>
                <a:cs typeface="Arial" panose="020B0604020202020204" pitchFamily="34" charset="0"/>
              </a:rPr>
              <a:t>Data Formats and Content</a:t>
            </a:r>
            <a:endParaRPr lang="en-C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1329763"/>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143000"/>
            <a:ext cx="8610600" cy="5324535"/>
          </a:xfrm>
          <a:prstGeom prst="rect">
            <a:avLst/>
          </a:prstGeom>
        </p:spPr>
        <p:txBody>
          <a:bodyPr wrap="square">
            <a:spAutoFit/>
          </a:bodyPr>
          <a:lstStyle/>
          <a:p>
            <a:r>
              <a:rPr lang="en-CA" sz="2000" dirty="0" smtClean="0">
                <a:latin typeface="Arial" panose="020B0604020202020204" pitchFamily="34" charset="0"/>
                <a:ea typeface="Calibri" panose="020F0502020204030204" pitchFamily="34" charset="0"/>
                <a:cs typeface="Arial" panose="020B0604020202020204" pitchFamily="34" charset="0"/>
              </a:rPr>
              <a:t>The </a:t>
            </a:r>
            <a:r>
              <a:rPr lang="en-CA" sz="2000" dirty="0">
                <a:latin typeface="Arial" panose="020B0604020202020204" pitchFamily="34" charset="0"/>
                <a:ea typeface="Calibri" panose="020F0502020204030204" pitchFamily="34" charset="0"/>
                <a:cs typeface="Arial" panose="020B0604020202020204" pitchFamily="34" charset="0"/>
              </a:rPr>
              <a:t>vast quantity of data, and different types of data, that can be made available in an MSDI leads to the potential of screen clutter, system speed, and data visualization issues, all of which negatively affect data discovery.  </a:t>
            </a:r>
            <a:endParaRPr lang="en-CA" sz="2000" dirty="0" smtClean="0">
              <a:latin typeface="Arial" panose="020B0604020202020204" pitchFamily="34" charset="0"/>
              <a:ea typeface="Calibri" panose="020F0502020204030204" pitchFamily="34" charset="0"/>
              <a:cs typeface="Arial" panose="020B0604020202020204" pitchFamily="34" charset="0"/>
            </a:endParaRPr>
          </a:p>
          <a:p>
            <a:endParaRPr lang="en-CA" sz="2000" dirty="0" smtClean="0">
              <a:latin typeface="Arial" panose="020B0604020202020204" pitchFamily="34" charset="0"/>
              <a:ea typeface="Calibri" panose="020F0502020204030204" pitchFamily="34" charset="0"/>
              <a:cs typeface="Arial" panose="020B0604020202020204" pitchFamily="34" charset="0"/>
            </a:endParaRPr>
          </a:p>
          <a:p>
            <a:r>
              <a:rPr lang="en-CA" sz="2000" b="1" i="1" dirty="0" smtClean="0">
                <a:latin typeface="Arial" panose="020B0604020202020204" pitchFamily="34" charset="0"/>
                <a:ea typeface="Calibri" panose="020F0502020204030204" pitchFamily="34" charset="0"/>
                <a:cs typeface="Arial" panose="020B0604020202020204" pitchFamily="34" charset="0"/>
              </a:rPr>
              <a:t>Approach</a:t>
            </a:r>
            <a:endParaRPr lang="en-CA" sz="2000" b="1" i="1" dirty="0">
              <a:latin typeface="Arial" panose="020B0604020202020204" pitchFamily="34" charset="0"/>
              <a:ea typeface="Calibri" panose="020F0502020204030204" pitchFamily="34" charset="0"/>
              <a:cs typeface="Arial" panose="020B0604020202020204" pitchFamily="34" charset="0"/>
            </a:endParaRPr>
          </a:p>
          <a:p>
            <a:r>
              <a:rPr lang="en-CA" sz="2000" u="sng" dirty="0" smtClean="0">
                <a:latin typeface="Arial" panose="020B0604020202020204" pitchFamily="34" charset="0"/>
                <a:ea typeface="Calibri" panose="020F0502020204030204" pitchFamily="34" charset="0"/>
                <a:cs typeface="Arial" panose="020B0604020202020204" pitchFamily="34" charset="0"/>
              </a:rPr>
              <a:t>Provide </a:t>
            </a:r>
            <a:r>
              <a:rPr lang="en-CA" sz="2000" u="sng" dirty="0">
                <a:latin typeface="Arial" panose="020B0604020202020204" pitchFamily="34" charset="0"/>
                <a:ea typeface="Calibri" panose="020F0502020204030204" pitchFamily="34" charset="0"/>
                <a:cs typeface="Arial" panose="020B0604020202020204" pitchFamily="34" charset="0"/>
              </a:rPr>
              <a:t>robust filtering tools </a:t>
            </a:r>
            <a:r>
              <a:rPr lang="en-CA" sz="2000" dirty="0">
                <a:latin typeface="Arial" panose="020B0604020202020204" pitchFamily="34" charset="0"/>
                <a:ea typeface="Calibri" panose="020F0502020204030204" pitchFamily="34" charset="0"/>
                <a:cs typeface="Arial" panose="020B0604020202020204" pitchFamily="34" charset="0"/>
              </a:rPr>
              <a:t>so the user can search/display only the relevant types of data that will potentially be of interest.  </a:t>
            </a:r>
            <a:endParaRPr lang="en-CA" sz="2000" dirty="0" smtClean="0">
              <a:latin typeface="Arial" panose="020B0604020202020204" pitchFamily="34" charset="0"/>
              <a:ea typeface="Calibri" panose="020F0502020204030204" pitchFamily="34" charset="0"/>
              <a:cs typeface="Arial" panose="020B0604020202020204" pitchFamily="34" charset="0"/>
            </a:endParaRPr>
          </a:p>
          <a:p>
            <a:endParaRPr lang="en-CA" sz="2000" dirty="0">
              <a:latin typeface="Arial" panose="020B0604020202020204" pitchFamily="34" charset="0"/>
              <a:ea typeface="Calibri" panose="020F0502020204030204" pitchFamily="34" charset="0"/>
              <a:cs typeface="Arial" panose="020B0604020202020204" pitchFamily="34" charset="0"/>
            </a:endParaRPr>
          </a:p>
          <a:p>
            <a:r>
              <a:rPr lang="en-CA" sz="2000" dirty="0" smtClean="0">
                <a:latin typeface="Arial" panose="020B0604020202020204" pitchFamily="34" charset="0"/>
                <a:ea typeface="Calibri" panose="020F0502020204030204" pitchFamily="34" charset="0"/>
                <a:cs typeface="Arial" panose="020B0604020202020204" pitchFamily="34" charset="0"/>
              </a:rPr>
              <a:t>Do </a:t>
            </a:r>
            <a:r>
              <a:rPr lang="en-CA" sz="2000" dirty="0">
                <a:latin typeface="Arial" panose="020B0604020202020204" pitchFamily="34" charset="0"/>
                <a:ea typeface="Calibri" panose="020F0502020204030204" pitchFamily="34" charset="0"/>
                <a:cs typeface="Arial" panose="020B0604020202020204" pitchFamily="34" charset="0"/>
              </a:rPr>
              <a:t>not have feature level data within the catalogue viewer itself, </a:t>
            </a:r>
            <a:r>
              <a:rPr lang="en-CA" sz="2000" u="sng" dirty="0">
                <a:latin typeface="Arial" panose="020B0604020202020204" pitchFamily="34" charset="0"/>
                <a:ea typeface="Calibri" panose="020F0502020204030204" pitchFamily="34" charset="0"/>
                <a:cs typeface="Arial" panose="020B0604020202020204" pitchFamily="34" charset="0"/>
              </a:rPr>
              <a:t>and just display the geographical extents </a:t>
            </a:r>
            <a:r>
              <a:rPr lang="en-CA" sz="2000" dirty="0">
                <a:latin typeface="Arial" panose="020B0604020202020204" pitchFamily="34" charset="0"/>
                <a:ea typeface="Calibri" panose="020F0502020204030204" pitchFamily="34" charset="0"/>
                <a:cs typeface="Arial" panose="020B0604020202020204" pitchFamily="34" charset="0"/>
              </a:rPr>
              <a:t>and other metadata for the types of data that the user is searching for. </a:t>
            </a:r>
            <a:endParaRPr lang="en-CA" sz="2000" dirty="0" smtClean="0">
              <a:latin typeface="Arial" panose="020B0604020202020204" pitchFamily="34" charset="0"/>
              <a:ea typeface="Calibri" panose="020F0502020204030204" pitchFamily="34" charset="0"/>
              <a:cs typeface="Arial" panose="020B0604020202020204" pitchFamily="34" charset="0"/>
            </a:endParaRPr>
          </a:p>
          <a:p>
            <a:endParaRPr lang="en-CA" sz="2000" dirty="0">
              <a:latin typeface="Arial" panose="020B0604020202020204" pitchFamily="34" charset="0"/>
              <a:cs typeface="Arial" panose="020B0604020202020204" pitchFamily="34" charset="0"/>
            </a:endParaRPr>
          </a:p>
          <a:p>
            <a:r>
              <a:rPr lang="en-CA" sz="2000" u="sng" dirty="0">
                <a:latin typeface="Arial" panose="020B0604020202020204" pitchFamily="34" charset="0"/>
                <a:cs typeface="Arial" panose="020B0604020202020204" pitchFamily="34" charset="0"/>
              </a:rPr>
              <a:t>Keeping the MSDI visualization</a:t>
            </a:r>
            <a:r>
              <a:rPr lang="en-CA" sz="2000" dirty="0">
                <a:latin typeface="Arial" panose="020B0604020202020204" pitchFamily="34" charset="0"/>
                <a:cs typeface="Arial" panose="020B0604020202020204" pitchFamily="34" charset="0"/>
              </a:rPr>
              <a:t> as simple as possible while ensuring that the data discovery aspect itself is very robust (via strong metadata cataloging), gives the user the ability to quickly search for and download the data of interest.</a:t>
            </a:r>
          </a:p>
          <a:p>
            <a:endParaRPr lang="en-CA" sz="2000" dirty="0">
              <a:latin typeface="Arial" panose="020B0604020202020204" pitchFamily="34" charset="0"/>
              <a:cs typeface="Arial" panose="020B0604020202020204" pitchFamily="34" charset="0"/>
            </a:endParaRPr>
          </a:p>
        </p:txBody>
      </p:sp>
      <p:sp>
        <p:nvSpPr>
          <p:cNvPr id="3" name="Rectangle 2"/>
          <p:cNvSpPr/>
          <p:nvPr/>
        </p:nvSpPr>
        <p:spPr>
          <a:xfrm>
            <a:off x="152400" y="228600"/>
            <a:ext cx="4537652" cy="586699"/>
          </a:xfrm>
          <a:prstGeom prst="rect">
            <a:avLst/>
          </a:prstGeom>
        </p:spPr>
        <p:txBody>
          <a:bodyPr wrap="none">
            <a:spAutoFit/>
          </a:bodyPr>
          <a:lstStyle/>
          <a:p>
            <a:pPr>
              <a:lnSpc>
                <a:spcPct val="150000"/>
              </a:lnSpc>
              <a:spcAft>
                <a:spcPts val="0"/>
              </a:spcAft>
            </a:pPr>
            <a:r>
              <a:rPr lang="en-CA" sz="2400" b="1" dirty="0">
                <a:latin typeface="Arial" panose="020B0604020202020204" pitchFamily="34" charset="0"/>
                <a:ea typeface="Calibri" panose="020F0502020204030204" pitchFamily="34" charset="0"/>
                <a:cs typeface="Times New Roman" panose="02020603050405020304" pitchFamily="18" charset="0"/>
              </a:rPr>
              <a:t>Data Visualization Challenges</a:t>
            </a:r>
            <a:endParaRPr lang="en-CA"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220295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00400" y="2895600"/>
            <a:ext cx="2539478" cy="523220"/>
          </a:xfrm>
          <a:prstGeom prst="rect">
            <a:avLst/>
          </a:prstGeom>
          <a:noFill/>
        </p:spPr>
        <p:txBody>
          <a:bodyPr wrap="none" rtlCol="0">
            <a:spAutoFit/>
          </a:bodyPr>
          <a:lstStyle/>
          <a:p>
            <a:r>
              <a:rPr lang="en-CA" sz="2800" b="1" dirty="0" smtClean="0">
                <a:latin typeface="Arial" panose="020B0604020202020204" pitchFamily="34" charset="0"/>
                <a:cs typeface="Arial" panose="020B0604020202020204" pitchFamily="34" charset="0"/>
              </a:rPr>
              <a:t>MSDI Phase II</a:t>
            </a:r>
            <a:endParaRPr lang="en-CA"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9564297"/>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04800"/>
            <a:ext cx="2201244" cy="461665"/>
          </a:xfrm>
          <a:prstGeom prst="rect">
            <a:avLst/>
          </a:prstGeom>
          <a:noFill/>
        </p:spPr>
        <p:txBody>
          <a:bodyPr wrap="none" rtlCol="0">
            <a:spAutoFit/>
          </a:bodyPr>
          <a:lstStyle/>
          <a:p>
            <a:r>
              <a:rPr lang="en-CA" sz="2400" b="1" dirty="0" smtClean="0">
                <a:latin typeface="Arial" panose="020B0604020202020204" pitchFamily="34" charset="0"/>
                <a:cs typeface="Arial" panose="020B0604020202020204" pitchFamily="34" charset="0"/>
              </a:rPr>
              <a:t>MSDI Phase II</a:t>
            </a:r>
            <a:endParaRPr lang="en-CA" sz="2400" b="1" dirty="0">
              <a:latin typeface="Arial" panose="020B0604020202020204" pitchFamily="34" charset="0"/>
              <a:cs typeface="Arial" panose="020B0604020202020204" pitchFamily="34" charset="0"/>
            </a:endParaRPr>
          </a:p>
        </p:txBody>
      </p:sp>
      <p:sp>
        <p:nvSpPr>
          <p:cNvPr id="5" name="Rectangle 4"/>
          <p:cNvSpPr/>
          <p:nvPr/>
        </p:nvSpPr>
        <p:spPr>
          <a:xfrm>
            <a:off x="76200" y="1219200"/>
            <a:ext cx="8839200" cy="4467890"/>
          </a:xfrm>
          <a:prstGeom prst="rect">
            <a:avLst/>
          </a:prstGeom>
        </p:spPr>
        <p:txBody>
          <a:bodyPr wrap="square">
            <a:spAutoFit/>
          </a:bodyPr>
          <a:lstStyle/>
          <a:p>
            <a:pPr algn="just">
              <a:lnSpc>
                <a:spcPct val="115000"/>
              </a:lnSpc>
            </a:pPr>
            <a:r>
              <a:rPr lang="en-CA" sz="2000" dirty="0" smtClean="0">
                <a:latin typeface="Arial" panose="020B0604020202020204" pitchFamily="34" charset="0"/>
                <a:ea typeface="Calibri" panose="020F0502020204030204" pitchFamily="34" charset="0"/>
                <a:cs typeface="Arial" panose="020B0604020202020204" pitchFamily="34" charset="0"/>
              </a:rPr>
              <a:t>The </a:t>
            </a:r>
            <a:r>
              <a:rPr lang="en-CA" sz="2000" dirty="0">
                <a:latin typeface="Arial" panose="020B0604020202020204" pitchFamily="34" charset="0"/>
                <a:ea typeface="Calibri" panose="020F0502020204030204" pitchFamily="34" charset="0"/>
                <a:cs typeface="Arial" panose="020B0604020202020204" pitchFamily="34" charset="0"/>
              </a:rPr>
              <a:t>main objective of this work is to enhance the Marine Spatial Data Infrastructure (MSDI) pilot project to add more data layers and more functionality. This will be done for the 2 areas of interests identified for the previous project (Phase I) and will:</a:t>
            </a:r>
          </a:p>
          <a:p>
            <a:pPr lvl="0" algn="just">
              <a:lnSpc>
                <a:spcPct val="115000"/>
              </a:lnSpc>
              <a:spcAft>
                <a:spcPts val="0"/>
              </a:spcAft>
            </a:pPr>
            <a:endParaRPr lang="en-CA" sz="2000" dirty="0" smtClean="0">
              <a:latin typeface="Arial" panose="020B0604020202020204" pitchFamily="34" charset="0"/>
              <a:ea typeface="Calibri" panose="020F0502020204030204" pitchFamily="34" charset="0"/>
              <a:cs typeface="Arial" panose="020B0604020202020204" pitchFamily="34" charset="0"/>
            </a:endParaRPr>
          </a:p>
          <a:p>
            <a:pPr lvl="0" algn="just">
              <a:lnSpc>
                <a:spcPct val="115000"/>
              </a:lnSpc>
              <a:spcAft>
                <a:spcPts val="0"/>
              </a:spcAft>
            </a:pPr>
            <a:r>
              <a:rPr lang="en-CA" sz="2000" b="1" u="sng" dirty="0" smtClean="0">
                <a:latin typeface="Arial" panose="020B0604020202020204" pitchFamily="34" charset="0"/>
                <a:ea typeface="Calibri" panose="020F0502020204030204" pitchFamily="34" charset="0"/>
                <a:cs typeface="Arial" panose="020B0604020202020204" pitchFamily="34" charset="0"/>
              </a:rPr>
              <a:t>Deliver </a:t>
            </a:r>
            <a:r>
              <a:rPr lang="en-CA" sz="2000" b="1" u="sng" dirty="0">
                <a:latin typeface="Arial" panose="020B0604020202020204" pitchFamily="34" charset="0"/>
                <a:ea typeface="Calibri" panose="020F0502020204030204" pitchFamily="34" charset="0"/>
                <a:cs typeface="Arial" panose="020B0604020202020204" pitchFamily="34" charset="0"/>
              </a:rPr>
              <a:t>through the web seamless data from various sources </a:t>
            </a:r>
            <a:r>
              <a:rPr lang="en-CA" sz="2000" dirty="0">
                <a:latin typeface="Arial" panose="020B0604020202020204" pitchFamily="34" charset="0"/>
                <a:ea typeface="Calibri" panose="020F0502020204030204" pitchFamily="34" charset="0"/>
                <a:cs typeface="Arial" panose="020B0604020202020204" pitchFamily="34" charset="0"/>
              </a:rPr>
              <a:t>such as academia, industry, and governments (at different levels) as layers through a web application (WMS and WFS output).</a:t>
            </a:r>
          </a:p>
          <a:p>
            <a:pPr lvl="0" algn="just">
              <a:lnSpc>
                <a:spcPct val="115000"/>
              </a:lnSpc>
              <a:spcAft>
                <a:spcPts val="1000"/>
              </a:spcAft>
            </a:pPr>
            <a:endParaRPr lang="en-CA" sz="2000" dirty="0" smtClean="0">
              <a:latin typeface="Arial" panose="020B0604020202020204" pitchFamily="34" charset="0"/>
              <a:ea typeface="Calibri" panose="020F0502020204030204" pitchFamily="34" charset="0"/>
              <a:cs typeface="Arial" panose="020B0604020202020204" pitchFamily="34" charset="0"/>
            </a:endParaRPr>
          </a:p>
          <a:p>
            <a:pPr lvl="0" algn="just">
              <a:lnSpc>
                <a:spcPct val="115000"/>
              </a:lnSpc>
              <a:spcAft>
                <a:spcPts val="1000"/>
              </a:spcAft>
            </a:pPr>
            <a:r>
              <a:rPr lang="en-CA" sz="2000" dirty="0" smtClean="0">
                <a:latin typeface="Arial" panose="020B0604020202020204" pitchFamily="34" charset="0"/>
                <a:ea typeface="Calibri" panose="020F0502020204030204" pitchFamily="34" charset="0"/>
                <a:cs typeface="Arial" panose="020B0604020202020204" pitchFamily="34" charset="0"/>
              </a:rPr>
              <a:t>Develop </a:t>
            </a:r>
            <a:r>
              <a:rPr lang="en-CA" sz="2000" dirty="0">
                <a:latin typeface="Arial" panose="020B0604020202020204" pitchFamily="34" charset="0"/>
                <a:ea typeface="Calibri" panose="020F0502020204030204" pitchFamily="34" charset="0"/>
                <a:cs typeface="Arial" panose="020B0604020202020204" pitchFamily="34" charset="0"/>
              </a:rPr>
              <a:t>and integrate a </a:t>
            </a:r>
            <a:r>
              <a:rPr lang="en-CA" sz="2000" b="1" u="sng" dirty="0">
                <a:latin typeface="Arial" panose="020B0604020202020204" pitchFamily="34" charset="0"/>
                <a:ea typeface="Calibri" panose="020F0502020204030204" pitchFamily="34" charset="0"/>
                <a:cs typeface="Arial" panose="020B0604020202020204" pitchFamily="34" charset="0"/>
              </a:rPr>
              <a:t>seamless land-marine cadastre application </a:t>
            </a:r>
            <a:r>
              <a:rPr lang="en-CA" sz="2000" dirty="0">
                <a:latin typeface="Arial" panose="020B0604020202020204" pitchFamily="34" charset="0"/>
                <a:ea typeface="Calibri" panose="020F0502020204030204" pitchFamily="34" charset="0"/>
                <a:cs typeface="Arial" panose="020B0604020202020204" pitchFamily="34" charset="0"/>
              </a:rPr>
              <a:t>through the integration of the CHS NGDA developed standard model (S-121) and ISO19152.</a:t>
            </a:r>
            <a:endParaRPr lang="en-CA"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6" name="Rectangle 5"/>
          <p:cNvSpPr/>
          <p:nvPr/>
        </p:nvSpPr>
        <p:spPr>
          <a:xfrm>
            <a:off x="98685" y="5832049"/>
            <a:ext cx="7924800" cy="369332"/>
          </a:xfrm>
          <a:prstGeom prst="rect">
            <a:avLst/>
          </a:prstGeom>
        </p:spPr>
        <p:txBody>
          <a:bodyPr wrap="square">
            <a:spAutoFit/>
          </a:bodyPr>
          <a:lstStyle/>
          <a:p>
            <a:r>
              <a:rPr lang="en-CA" dirty="0"/>
              <a:t>https://www.iso.org/obp/ui/#iso:std:iso:19152:ed-1:v1:en</a:t>
            </a:r>
          </a:p>
        </p:txBody>
      </p:sp>
    </p:spTree>
    <p:extLst>
      <p:ext uri="{BB962C8B-B14F-4D97-AF65-F5344CB8AC3E}">
        <p14:creationId xmlns:p14="http://schemas.microsoft.com/office/powerpoint/2010/main" val="3970681387"/>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1"/>
            <a:ext cx="5914700" cy="2362199"/>
          </a:xfrm>
          <a:prstGeom prst="rect">
            <a:avLst/>
          </a:prstGeom>
          <a:ln>
            <a:solidFill>
              <a:schemeClr val="tx1"/>
            </a:solidFill>
          </a:ln>
        </p:spPr>
      </p:pic>
      <p:pic>
        <p:nvPicPr>
          <p:cNvPr id="8" name="Picture 7"/>
          <p:cNvPicPr>
            <a:picLocks noChangeAspect="1"/>
          </p:cNvPicPr>
          <p:nvPr/>
        </p:nvPicPr>
        <p:blipFill>
          <a:blip r:embed="rId3"/>
          <a:stretch>
            <a:fillRect/>
          </a:stretch>
        </p:blipFill>
        <p:spPr>
          <a:xfrm>
            <a:off x="1600200" y="2103455"/>
            <a:ext cx="5619750" cy="2440449"/>
          </a:xfrm>
          <a:prstGeom prst="rect">
            <a:avLst/>
          </a:prstGeom>
          <a:ln>
            <a:solidFill>
              <a:schemeClr val="tx1"/>
            </a:solidFill>
          </a:ln>
        </p:spPr>
      </p:pic>
      <p:grpSp>
        <p:nvGrpSpPr>
          <p:cNvPr id="9" name="Group 8"/>
          <p:cNvGrpSpPr/>
          <p:nvPr/>
        </p:nvGrpSpPr>
        <p:grpSpPr>
          <a:xfrm>
            <a:off x="3829831" y="4118190"/>
            <a:ext cx="5314169" cy="2717325"/>
            <a:chOff x="1" y="3951435"/>
            <a:chExt cx="5314169" cy="2717325"/>
          </a:xfrm>
        </p:grpSpPr>
        <p:pic>
          <p:nvPicPr>
            <p:cNvPr id="6" name="Picture 5"/>
            <p:cNvPicPr>
              <a:picLocks noChangeAspect="1"/>
            </p:cNvPicPr>
            <p:nvPr/>
          </p:nvPicPr>
          <p:blipFill>
            <a:blip r:embed="rId4"/>
            <a:stretch>
              <a:fillRect/>
            </a:stretch>
          </p:blipFill>
          <p:spPr>
            <a:xfrm>
              <a:off x="1" y="3962400"/>
              <a:ext cx="5314169" cy="2706360"/>
            </a:xfrm>
            <a:prstGeom prst="rect">
              <a:avLst/>
            </a:prstGeom>
            <a:ln>
              <a:solidFill>
                <a:schemeClr val="tx1"/>
              </a:solidFill>
            </a:ln>
          </p:spPr>
        </p:pic>
        <p:pic>
          <p:nvPicPr>
            <p:cNvPr id="7" name="Picture 6"/>
            <p:cNvPicPr>
              <a:picLocks noChangeAspect="1"/>
            </p:cNvPicPr>
            <p:nvPr/>
          </p:nvPicPr>
          <p:blipFill>
            <a:blip r:embed="rId5"/>
            <a:stretch>
              <a:fillRect/>
            </a:stretch>
          </p:blipFill>
          <p:spPr>
            <a:xfrm>
              <a:off x="3545485" y="3951435"/>
              <a:ext cx="1311485" cy="583725"/>
            </a:xfrm>
            <a:prstGeom prst="rect">
              <a:avLst/>
            </a:prstGeom>
          </p:spPr>
        </p:pic>
      </p:grpSp>
      <p:sp>
        <p:nvSpPr>
          <p:cNvPr id="10" name="TextBox 9"/>
          <p:cNvSpPr txBox="1"/>
          <p:nvPr/>
        </p:nvSpPr>
        <p:spPr>
          <a:xfrm>
            <a:off x="6150925" y="1181100"/>
            <a:ext cx="671979" cy="369332"/>
          </a:xfrm>
          <a:prstGeom prst="rect">
            <a:avLst/>
          </a:prstGeom>
          <a:noFill/>
        </p:spPr>
        <p:txBody>
          <a:bodyPr wrap="none" rtlCol="0">
            <a:spAutoFit/>
          </a:bodyPr>
          <a:lstStyle/>
          <a:p>
            <a:r>
              <a:rPr lang="en-CA" b="1" dirty="0" smtClean="0">
                <a:latin typeface="Arial" panose="020B0604020202020204" pitchFamily="34" charset="0"/>
                <a:cs typeface="Arial" panose="020B0604020202020204" pitchFamily="34" charset="0"/>
              </a:rPr>
              <a:t>USA</a:t>
            </a:r>
            <a:endParaRPr lang="en-CA" b="1" dirty="0">
              <a:latin typeface="Arial" panose="020B0604020202020204" pitchFamily="34" charset="0"/>
              <a:cs typeface="Arial" panose="020B0604020202020204" pitchFamily="34" charset="0"/>
            </a:endParaRPr>
          </a:p>
        </p:txBody>
      </p:sp>
      <p:sp>
        <p:nvSpPr>
          <p:cNvPr id="11" name="TextBox 10"/>
          <p:cNvSpPr txBox="1"/>
          <p:nvPr/>
        </p:nvSpPr>
        <p:spPr>
          <a:xfrm>
            <a:off x="329459" y="3505200"/>
            <a:ext cx="941283" cy="369332"/>
          </a:xfrm>
          <a:prstGeom prst="rect">
            <a:avLst/>
          </a:prstGeom>
          <a:noFill/>
        </p:spPr>
        <p:txBody>
          <a:bodyPr wrap="none" rtlCol="0">
            <a:spAutoFit/>
          </a:bodyPr>
          <a:lstStyle/>
          <a:p>
            <a:r>
              <a:rPr lang="en-CA" b="1" dirty="0" smtClean="0">
                <a:latin typeface="Arial" panose="020B0604020202020204" pitchFamily="34" charset="0"/>
                <a:cs typeface="Arial" panose="020B0604020202020204" pitchFamily="34" charset="0"/>
              </a:rPr>
              <a:t>France</a:t>
            </a:r>
            <a:endParaRPr lang="en-CA" b="1" dirty="0">
              <a:latin typeface="Arial" panose="020B0604020202020204" pitchFamily="34" charset="0"/>
              <a:cs typeface="Arial" panose="020B0604020202020204" pitchFamily="34" charset="0"/>
            </a:endParaRPr>
          </a:p>
        </p:txBody>
      </p:sp>
      <p:sp>
        <p:nvSpPr>
          <p:cNvPr id="12" name="TextBox 11"/>
          <p:cNvSpPr txBox="1"/>
          <p:nvPr/>
        </p:nvSpPr>
        <p:spPr>
          <a:xfrm>
            <a:off x="2043036" y="5522367"/>
            <a:ext cx="1518364" cy="369332"/>
          </a:xfrm>
          <a:prstGeom prst="rect">
            <a:avLst/>
          </a:prstGeom>
          <a:noFill/>
        </p:spPr>
        <p:txBody>
          <a:bodyPr wrap="none" rtlCol="0">
            <a:spAutoFit/>
          </a:bodyPr>
          <a:lstStyle/>
          <a:p>
            <a:r>
              <a:rPr lang="en-CA" b="1" dirty="0" smtClean="0">
                <a:latin typeface="Arial" panose="020B0604020202020204" pitchFamily="34" charset="0"/>
                <a:cs typeface="Arial" panose="020B0604020202020204" pitchFamily="34" charset="0"/>
              </a:rPr>
              <a:t>Netherlands</a:t>
            </a:r>
            <a:endParaRPr lang="en-CA"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5792025"/>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290935"/>
            <a:ext cx="6781800" cy="533400"/>
          </a:xfrm>
        </p:spPr>
        <p:txBody>
          <a:bodyPr/>
          <a:lstStyle/>
          <a:p>
            <a:r>
              <a:rPr lang="en-CA" b="1" dirty="0" smtClean="0">
                <a:latin typeface="Arial" panose="020B0604020202020204" pitchFamily="34" charset="0"/>
                <a:cs typeface="Arial" panose="020B0604020202020204" pitchFamily="34" charset="0"/>
              </a:rPr>
              <a:t>Motivation - Marine Cadastre</a:t>
            </a:r>
            <a:endParaRPr lang="en-CA" b="1" dirty="0">
              <a:latin typeface="Arial" panose="020B0604020202020204" pitchFamily="34" charset="0"/>
              <a:cs typeface="Arial" panose="020B0604020202020204" pitchFamily="34" charset="0"/>
            </a:endParaRPr>
          </a:p>
        </p:txBody>
      </p:sp>
      <p:sp>
        <p:nvSpPr>
          <p:cNvPr id="5" name="Content Placeholder 2"/>
          <p:cNvSpPr>
            <a:spLocks noGrp="1"/>
          </p:cNvSpPr>
          <p:nvPr>
            <p:ph idx="1"/>
          </p:nvPr>
        </p:nvSpPr>
        <p:spPr>
          <a:xfrm>
            <a:off x="107504" y="1066800"/>
            <a:ext cx="3787080" cy="4783683"/>
          </a:xfrm>
        </p:spPr>
        <p:txBody>
          <a:bodyPr>
            <a:normAutofit fontScale="85000" lnSpcReduction="10000"/>
          </a:bodyPr>
          <a:lstStyle/>
          <a:p>
            <a:pPr marL="0" indent="0">
              <a:buNone/>
            </a:pPr>
            <a:r>
              <a:rPr lang="en-CA" sz="2400" dirty="0">
                <a:latin typeface="Arial" panose="020B0604020202020204" pitchFamily="34" charset="0"/>
                <a:cs typeface="Arial" panose="020B0604020202020204" pitchFamily="34" charset="0"/>
              </a:rPr>
              <a:t>A marine cadastre is an integrated system of registries that </a:t>
            </a:r>
            <a:r>
              <a:rPr lang="en-US" sz="2400" dirty="0">
                <a:latin typeface="Arial" panose="020B0604020202020204" pitchFamily="34" charset="0"/>
                <a:cs typeface="Arial" panose="020B0604020202020204" pitchFamily="34" charset="0"/>
              </a:rPr>
              <a:t>allows for the systematic public recording of </a:t>
            </a:r>
            <a:r>
              <a:rPr lang="en-US" sz="2400" b="1" dirty="0">
                <a:solidFill>
                  <a:schemeClr val="accent2"/>
                </a:solidFill>
                <a:latin typeface="Arial" panose="020B0604020202020204" pitchFamily="34" charset="0"/>
                <a:cs typeface="Arial" panose="020B0604020202020204" pitchFamily="34" charset="0"/>
              </a:rPr>
              <a:t>all recognized legal rights, responsibilities and restrictions</a:t>
            </a:r>
            <a:r>
              <a:rPr lang="en-US" sz="2400" dirty="0">
                <a:latin typeface="Arial" panose="020B0604020202020204" pitchFamily="34" charset="0"/>
                <a:cs typeface="Arial" panose="020B0604020202020204" pitchFamily="34" charset="0"/>
              </a:rPr>
              <a:t> related to the ocean space (legislative base, people, data infrastructure). </a:t>
            </a:r>
            <a:r>
              <a:rPr lang="en-CA" sz="2400" dirty="0">
                <a:latin typeface="Arial" panose="020B0604020202020204" pitchFamily="34" charset="0"/>
                <a:cs typeface="Arial" panose="020B0604020202020204" pitchFamily="34" charset="0"/>
              </a:rPr>
              <a:t>(</a:t>
            </a:r>
            <a:r>
              <a:rPr lang="en-CA" sz="2400" dirty="0" err="1">
                <a:latin typeface="Arial" panose="020B0604020202020204" pitchFamily="34" charset="0"/>
                <a:cs typeface="Arial" panose="020B0604020202020204" pitchFamily="34" charset="0"/>
              </a:rPr>
              <a:t>NRCan</a:t>
            </a:r>
            <a:r>
              <a:rPr lang="en-CA" sz="2400" dirty="0">
                <a:latin typeface="Arial" panose="020B0604020202020204" pitchFamily="34" charset="0"/>
                <a:cs typeface="Arial" panose="020B0604020202020204" pitchFamily="34" charset="0"/>
              </a:rPr>
              <a:t>/DFO task group, 2010) </a:t>
            </a:r>
          </a:p>
          <a:p>
            <a:endParaRPr lang="en-CA" sz="2000" dirty="0">
              <a:latin typeface="Arial" panose="020B0604020202020204" pitchFamily="34" charset="0"/>
              <a:cs typeface="Arial" panose="020B0604020202020204" pitchFamily="34" charset="0"/>
            </a:endParaRPr>
          </a:p>
        </p:txBody>
      </p:sp>
      <p:grpSp>
        <p:nvGrpSpPr>
          <p:cNvPr id="6" name="Group 4"/>
          <p:cNvGrpSpPr>
            <a:grpSpLocks/>
          </p:cNvGrpSpPr>
          <p:nvPr/>
        </p:nvGrpSpPr>
        <p:grpSpPr bwMode="auto">
          <a:xfrm>
            <a:off x="3779912" y="1219200"/>
            <a:ext cx="5211688" cy="4207619"/>
            <a:chOff x="253" y="904"/>
            <a:chExt cx="5267" cy="3217"/>
          </a:xfrm>
        </p:grpSpPr>
        <p:pic>
          <p:nvPicPr>
            <p:cNvPr id="7" name="Picture 5" descr="cadaste_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53" y="904"/>
              <a:ext cx="5246" cy="3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cadaste_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104" y="1443"/>
              <a:ext cx="392" cy="3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cadaste_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448" y="1776"/>
              <a:ext cx="816" cy="115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cadaste_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960" y="2448"/>
              <a:ext cx="672" cy="33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9" descr="cadaste_5"/>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413" y="1664"/>
              <a:ext cx="1035" cy="99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cadaste_6"/>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312" y="2064"/>
              <a:ext cx="1344" cy="172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1" descr="cadaste_7"/>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1248" y="1584"/>
              <a:ext cx="816" cy="236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descr="cadaste_8"/>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2480" y="1376"/>
              <a:ext cx="1712" cy="35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3" descr="cadaste_9"/>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3312" y="1776"/>
              <a:ext cx="2064" cy="148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4" descr="cadaste_10"/>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2016" y="3408"/>
              <a:ext cx="1392" cy="53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5" descr="cadaste_11"/>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4416" y="1584"/>
              <a:ext cx="720" cy="432"/>
            </a:xfrm>
            <a:prstGeom prst="rect">
              <a:avLst/>
            </a:prstGeom>
            <a:noFill/>
            <a:extLst>
              <a:ext uri="{909E8E84-426E-40DD-AFC4-6F175D3DCCD1}">
                <a14:hiddenFill xmlns:a14="http://schemas.microsoft.com/office/drawing/2010/main">
                  <a:solidFill>
                    <a:srgbClr val="FFFFFF"/>
                  </a:solidFill>
                </a14:hiddenFill>
              </a:ext>
            </a:extLst>
          </p:spPr>
        </p:pic>
        <p:sp>
          <p:nvSpPr>
            <p:cNvPr id="18" name="AutoShape 16"/>
            <p:cNvSpPr>
              <a:spLocks noChangeArrowheads="1"/>
            </p:cNvSpPr>
            <p:nvPr/>
          </p:nvSpPr>
          <p:spPr bwMode="auto">
            <a:xfrm>
              <a:off x="721" y="1345"/>
              <a:ext cx="601" cy="416"/>
            </a:xfrm>
            <a:prstGeom prst="wedgeRectCallout">
              <a:avLst>
                <a:gd name="adj1" fmla="val 47500"/>
                <a:gd name="adj2" fmla="val 116519"/>
              </a:avLst>
            </a:prstGeom>
            <a:solidFill>
              <a:schemeClr val="bg1">
                <a:alpha val="75000"/>
              </a:schemeClr>
            </a:solidFill>
            <a:ln>
              <a:noFill/>
            </a:ln>
            <a:effectLst/>
            <a:extLst>
              <a:ext uri="{91240B29-F687-4F45-9708-019B960494DF}">
                <a14:hiddenLine xmlns:a14="http://schemas.microsoft.com/office/drawing/2010/main" w="25400">
                  <a:solidFill>
                    <a:schemeClr val="tx1">
                      <a:alpha val="50000"/>
                    </a:schemeClr>
                  </a:solidFill>
                  <a:miter lim="800000"/>
                  <a:headEnd/>
                  <a:tailEnd/>
                </a14:hiddenLine>
              </a:ext>
              <a:ext uri="{AF507438-7753-43E0-B8FC-AC1667EBCBE1}">
                <a14:hiddenEffects xmlns:a14="http://schemas.microsoft.com/office/drawing/2010/main">
                  <a:effectLst>
                    <a:outerShdw blurRad="50800" dist="25399" dir="2700000" algn="ctr" rotWithShape="0">
                      <a:srgbClr val="808080">
                        <a:alpha val="75000"/>
                      </a:srgbClr>
                    </a:outerShdw>
                  </a:effectLst>
                </a14:hiddenEffects>
              </a:ext>
            </a:extLst>
          </p:spPr>
          <p:txBody>
            <a:bodyPr lIns="36576" tIns="38100" rIns="36576" bIns="38100" anchor="ctr">
              <a:spAutoFit/>
            </a:bodyPr>
            <a:lstStyle/>
            <a:p>
              <a:pPr algn="ctr" eaLnBrk="0" hangingPunct="0">
                <a:lnSpc>
                  <a:spcPts val="1100"/>
                </a:lnSpc>
              </a:pPr>
              <a:r>
                <a:rPr lang="en-US" sz="800" b="1">
                  <a:latin typeface="Times New Roman" pitchFamily="18" charset="0"/>
                </a:rPr>
                <a:t>Oil and gas resources</a:t>
              </a:r>
            </a:p>
          </p:txBody>
        </p:sp>
        <p:sp>
          <p:nvSpPr>
            <p:cNvPr id="19" name="AutoShape 17"/>
            <p:cNvSpPr>
              <a:spLocks noChangeArrowheads="1"/>
            </p:cNvSpPr>
            <p:nvPr/>
          </p:nvSpPr>
          <p:spPr bwMode="auto">
            <a:xfrm>
              <a:off x="2978" y="1223"/>
              <a:ext cx="574" cy="299"/>
            </a:xfrm>
            <a:prstGeom prst="wedgeRectCallout">
              <a:avLst>
                <a:gd name="adj1" fmla="val 42708"/>
                <a:gd name="adj2" fmla="val 119852"/>
              </a:avLst>
            </a:prstGeom>
            <a:solidFill>
              <a:schemeClr val="bg1">
                <a:alpha val="75000"/>
              </a:schemeClr>
            </a:solidFill>
            <a:ln>
              <a:noFill/>
            </a:ln>
            <a:effectLst/>
            <a:extLst>
              <a:ext uri="{91240B29-F687-4F45-9708-019B960494DF}">
                <a14:hiddenLine xmlns:a14="http://schemas.microsoft.com/office/drawing/2010/main" w="25400">
                  <a:solidFill>
                    <a:schemeClr val="tx1">
                      <a:alpha val="50000"/>
                    </a:schemeClr>
                  </a:solidFill>
                  <a:miter lim="800000"/>
                  <a:headEnd/>
                  <a:tailEnd/>
                </a14:hiddenLine>
              </a:ext>
              <a:ext uri="{AF507438-7753-43E0-B8FC-AC1667EBCBE1}">
                <a14:hiddenEffects xmlns:a14="http://schemas.microsoft.com/office/drawing/2010/main">
                  <a:effectLst>
                    <a:outerShdw blurRad="50800" dist="25399" dir="2700000" algn="ctr" rotWithShape="0">
                      <a:srgbClr val="808080">
                        <a:alpha val="75000"/>
                      </a:srgbClr>
                    </a:outerShdw>
                  </a:effectLst>
                </a14:hiddenEffects>
              </a:ext>
            </a:extLst>
          </p:spPr>
          <p:txBody>
            <a:bodyPr lIns="36576" tIns="38100" rIns="36576" bIns="38100" anchor="ctr">
              <a:spAutoFit/>
            </a:bodyPr>
            <a:lstStyle/>
            <a:p>
              <a:pPr algn="ctr" eaLnBrk="0" hangingPunct="0">
                <a:lnSpc>
                  <a:spcPts val="1100"/>
                </a:lnSpc>
              </a:pPr>
              <a:r>
                <a:rPr lang="en-US" sz="800" b="1">
                  <a:latin typeface="Times New Roman" pitchFamily="18" charset="0"/>
                </a:rPr>
                <a:t>Recreation</a:t>
              </a:r>
            </a:p>
          </p:txBody>
        </p:sp>
        <p:sp>
          <p:nvSpPr>
            <p:cNvPr id="20" name="AutoShape 18"/>
            <p:cNvSpPr>
              <a:spLocks noChangeArrowheads="1"/>
            </p:cNvSpPr>
            <p:nvPr/>
          </p:nvSpPr>
          <p:spPr bwMode="auto">
            <a:xfrm>
              <a:off x="4657" y="2514"/>
              <a:ext cx="573" cy="416"/>
            </a:xfrm>
            <a:prstGeom prst="wedgeRectCallout">
              <a:avLst>
                <a:gd name="adj1" fmla="val -2778"/>
                <a:gd name="adj2" fmla="val 122755"/>
              </a:avLst>
            </a:prstGeom>
            <a:solidFill>
              <a:schemeClr val="bg1">
                <a:alpha val="75000"/>
              </a:schemeClr>
            </a:solidFill>
            <a:ln>
              <a:noFill/>
            </a:ln>
            <a:effectLst/>
            <a:extLst>
              <a:ext uri="{91240B29-F687-4F45-9708-019B960494DF}">
                <a14:hiddenLine xmlns:a14="http://schemas.microsoft.com/office/drawing/2010/main" w="25400">
                  <a:solidFill>
                    <a:schemeClr val="tx1">
                      <a:alpha val="50000"/>
                    </a:schemeClr>
                  </a:solidFill>
                  <a:miter lim="800000"/>
                  <a:headEnd/>
                  <a:tailEnd/>
                </a14:hiddenLine>
              </a:ext>
              <a:ext uri="{AF507438-7753-43E0-B8FC-AC1667EBCBE1}">
                <a14:hiddenEffects xmlns:a14="http://schemas.microsoft.com/office/drawing/2010/main">
                  <a:effectLst>
                    <a:outerShdw blurRad="50800" dist="25399" dir="2700000" algn="ctr" rotWithShape="0">
                      <a:srgbClr val="808080">
                        <a:alpha val="75000"/>
                      </a:srgbClr>
                    </a:outerShdw>
                  </a:effectLst>
                </a14:hiddenEffects>
              </a:ext>
            </a:extLst>
          </p:spPr>
          <p:txBody>
            <a:bodyPr lIns="36576" tIns="38100" rIns="36576" bIns="38100" anchor="ctr">
              <a:spAutoFit/>
            </a:bodyPr>
            <a:lstStyle/>
            <a:p>
              <a:pPr algn="ctr" eaLnBrk="0" hangingPunct="0">
                <a:lnSpc>
                  <a:spcPts val="1100"/>
                </a:lnSpc>
              </a:pPr>
              <a:r>
                <a:rPr lang="en-US" sz="800" b="1">
                  <a:latin typeface="Times New Roman" pitchFamily="18" charset="0"/>
                </a:rPr>
                <a:t>Cables and pipelines</a:t>
              </a:r>
            </a:p>
          </p:txBody>
        </p:sp>
        <p:sp>
          <p:nvSpPr>
            <p:cNvPr id="21" name="AutoShape 19"/>
            <p:cNvSpPr>
              <a:spLocks noChangeArrowheads="1"/>
            </p:cNvSpPr>
            <p:nvPr/>
          </p:nvSpPr>
          <p:spPr bwMode="auto">
            <a:xfrm>
              <a:off x="2495" y="3163"/>
              <a:ext cx="577" cy="299"/>
            </a:xfrm>
            <a:prstGeom prst="wedgeRectCallout">
              <a:avLst>
                <a:gd name="adj1" fmla="val 2083"/>
                <a:gd name="adj2" fmla="val 108481"/>
              </a:avLst>
            </a:prstGeom>
            <a:solidFill>
              <a:schemeClr val="bg1">
                <a:alpha val="75000"/>
              </a:schemeClr>
            </a:solidFill>
            <a:ln>
              <a:noFill/>
            </a:ln>
            <a:effectLst/>
            <a:extLst>
              <a:ext uri="{91240B29-F687-4F45-9708-019B960494DF}">
                <a14:hiddenLine xmlns:a14="http://schemas.microsoft.com/office/drawing/2010/main" w="25400">
                  <a:solidFill>
                    <a:schemeClr val="tx1">
                      <a:alpha val="50000"/>
                    </a:schemeClr>
                  </a:solidFill>
                  <a:miter lim="800000"/>
                  <a:headEnd/>
                  <a:tailEnd/>
                </a14:hiddenLine>
              </a:ext>
              <a:ext uri="{AF507438-7753-43E0-B8FC-AC1667EBCBE1}">
                <a14:hiddenEffects xmlns:a14="http://schemas.microsoft.com/office/drawing/2010/main">
                  <a:effectLst>
                    <a:outerShdw blurRad="50800" dist="25399" dir="2700000" algn="ctr" rotWithShape="0">
                      <a:srgbClr val="808080">
                        <a:alpha val="75000"/>
                      </a:srgbClr>
                    </a:outerShdw>
                  </a:effectLst>
                </a14:hiddenEffects>
              </a:ext>
            </a:extLst>
          </p:spPr>
          <p:txBody>
            <a:bodyPr lIns="36576" tIns="38100" rIns="36576" bIns="38100" anchor="ctr">
              <a:spAutoFit/>
            </a:bodyPr>
            <a:lstStyle/>
            <a:p>
              <a:pPr algn="ctr" eaLnBrk="0" hangingPunct="0">
                <a:lnSpc>
                  <a:spcPts val="1100"/>
                </a:lnSpc>
              </a:pPr>
              <a:r>
                <a:rPr lang="en-US" sz="800" b="1">
                  <a:latin typeface="Times New Roman" pitchFamily="18" charset="0"/>
                </a:rPr>
                <a:t>Heritage protection</a:t>
              </a:r>
            </a:p>
          </p:txBody>
        </p:sp>
        <p:sp>
          <p:nvSpPr>
            <p:cNvPr id="22" name="AutoShape 20"/>
            <p:cNvSpPr>
              <a:spLocks noChangeArrowheads="1"/>
            </p:cNvSpPr>
            <p:nvPr/>
          </p:nvSpPr>
          <p:spPr bwMode="auto">
            <a:xfrm>
              <a:off x="3984" y="1610"/>
              <a:ext cx="530" cy="182"/>
            </a:xfrm>
            <a:prstGeom prst="wedgeRectCallout">
              <a:avLst>
                <a:gd name="adj1" fmla="val 42616"/>
                <a:gd name="adj2" fmla="val 86764"/>
              </a:avLst>
            </a:prstGeom>
            <a:solidFill>
              <a:schemeClr val="bg1">
                <a:alpha val="75000"/>
              </a:schemeClr>
            </a:solidFill>
            <a:ln>
              <a:noFill/>
            </a:ln>
            <a:effectLst/>
            <a:extLst>
              <a:ext uri="{91240B29-F687-4F45-9708-019B960494DF}">
                <a14:hiddenLine xmlns:a14="http://schemas.microsoft.com/office/drawing/2010/main" w="25400">
                  <a:solidFill>
                    <a:schemeClr val="tx1">
                      <a:alpha val="50000"/>
                    </a:schemeClr>
                  </a:solidFill>
                  <a:miter lim="800000"/>
                  <a:headEnd/>
                  <a:tailEnd/>
                </a14:hiddenLine>
              </a:ext>
              <a:ext uri="{AF507438-7753-43E0-B8FC-AC1667EBCBE1}">
                <a14:hiddenEffects xmlns:a14="http://schemas.microsoft.com/office/drawing/2010/main">
                  <a:effectLst>
                    <a:outerShdw blurRad="50800" dist="25399" dir="2700000" algn="ctr" rotWithShape="0">
                      <a:srgbClr val="808080">
                        <a:alpha val="75000"/>
                      </a:srgbClr>
                    </a:outerShdw>
                  </a:effectLst>
                </a14:hiddenEffects>
              </a:ext>
            </a:extLst>
          </p:spPr>
          <p:txBody>
            <a:bodyPr lIns="36576" tIns="38100" rIns="36576" bIns="38100" anchor="ctr">
              <a:spAutoFit/>
            </a:bodyPr>
            <a:lstStyle/>
            <a:p>
              <a:pPr algn="ctr" eaLnBrk="0" hangingPunct="0">
                <a:lnSpc>
                  <a:spcPts val="1100"/>
                </a:lnSpc>
              </a:pPr>
              <a:r>
                <a:rPr lang="en-US" sz="800" b="1">
                  <a:latin typeface="Times New Roman" pitchFamily="18" charset="0"/>
                </a:rPr>
                <a:t>Shipping</a:t>
              </a:r>
            </a:p>
          </p:txBody>
        </p:sp>
        <p:sp>
          <p:nvSpPr>
            <p:cNvPr id="23" name="AutoShape 21"/>
            <p:cNvSpPr>
              <a:spLocks noChangeArrowheads="1"/>
            </p:cNvSpPr>
            <p:nvPr/>
          </p:nvSpPr>
          <p:spPr bwMode="auto">
            <a:xfrm>
              <a:off x="1345" y="2173"/>
              <a:ext cx="480" cy="299"/>
            </a:xfrm>
            <a:prstGeom prst="wedgeRectCallout">
              <a:avLst>
                <a:gd name="adj1" fmla="val -47292"/>
                <a:gd name="adj2" fmla="val 91069"/>
              </a:avLst>
            </a:prstGeom>
            <a:solidFill>
              <a:schemeClr val="bg1">
                <a:alpha val="75000"/>
              </a:schemeClr>
            </a:solidFill>
            <a:ln>
              <a:noFill/>
            </a:ln>
            <a:effectLst/>
            <a:extLst>
              <a:ext uri="{91240B29-F687-4F45-9708-019B960494DF}">
                <a14:hiddenLine xmlns:a14="http://schemas.microsoft.com/office/drawing/2010/main" w="25400">
                  <a:solidFill>
                    <a:schemeClr val="tx1">
                      <a:alpha val="50000"/>
                    </a:schemeClr>
                  </a:solidFill>
                  <a:miter lim="800000"/>
                  <a:headEnd/>
                  <a:tailEnd/>
                </a14:hiddenLine>
              </a:ext>
              <a:ext uri="{AF507438-7753-43E0-B8FC-AC1667EBCBE1}">
                <a14:hiddenEffects xmlns:a14="http://schemas.microsoft.com/office/drawing/2010/main">
                  <a:effectLst>
                    <a:outerShdw blurRad="50800" dist="25399" dir="2700000" algn="ctr" rotWithShape="0">
                      <a:srgbClr val="808080">
                        <a:alpha val="75000"/>
                      </a:srgbClr>
                    </a:outerShdw>
                  </a:effectLst>
                </a14:hiddenEffects>
              </a:ext>
            </a:extLst>
          </p:spPr>
          <p:txBody>
            <a:bodyPr lIns="36576" tIns="38100" rIns="36576" bIns="38100" anchor="ctr">
              <a:spAutoFit/>
            </a:bodyPr>
            <a:lstStyle/>
            <a:p>
              <a:pPr algn="ctr" eaLnBrk="0" hangingPunct="0">
                <a:lnSpc>
                  <a:spcPts val="1100"/>
                </a:lnSpc>
              </a:pPr>
              <a:r>
                <a:rPr lang="en-US" sz="800" b="1">
                  <a:latin typeface="Times New Roman" pitchFamily="18" charset="0"/>
                </a:rPr>
                <a:t>Ocean disposal</a:t>
              </a:r>
            </a:p>
          </p:txBody>
        </p:sp>
        <p:sp>
          <p:nvSpPr>
            <p:cNvPr id="24" name="AutoShape 22"/>
            <p:cNvSpPr>
              <a:spLocks noChangeArrowheads="1"/>
            </p:cNvSpPr>
            <p:nvPr/>
          </p:nvSpPr>
          <p:spPr bwMode="auto">
            <a:xfrm>
              <a:off x="2495" y="1457"/>
              <a:ext cx="724" cy="416"/>
            </a:xfrm>
            <a:prstGeom prst="wedgeRectCallout">
              <a:avLst>
                <a:gd name="adj1" fmla="val 1111"/>
                <a:gd name="adj2" fmla="val 88782"/>
              </a:avLst>
            </a:prstGeom>
            <a:solidFill>
              <a:schemeClr val="bg1">
                <a:alpha val="75000"/>
              </a:schemeClr>
            </a:solidFill>
            <a:ln>
              <a:noFill/>
            </a:ln>
            <a:effectLst/>
            <a:extLst>
              <a:ext uri="{91240B29-F687-4F45-9708-019B960494DF}">
                <a14:hiddenLine xmlns:a14="http://schemas.microsoft.com/office/drawing/2010/main" w="25400">
                  <a:solidFill>
                    <a:schemeClr val="tx1">
                      <a:alpha val="50000"/>
                    </a:schemeClr>
                  </a:solidFill>
                  <a:miter lim="800000"/>
                  <a:headEnd/>
                  <a:tailEnd/>
                </a14:hiddenLine>
              </a:ext>
              <a:ext uri="{AF507438-7753-43E0-B8FC-AC1667EBCBE1}">
                <a14:hiddenEffects xmlns:a14="http://schemas.microsoft.com/office/drawing/2010/main">
                  <a:effectLst>
                    <a:outerShdw blurRad="50800" dist="25399" dir="2700000" algn="ctr" rotWithShape="0">
                      <a:srgbClr val="808080">
                        <a:alpha val="75000"/>
                      </a:srgbClr>
                    </a:outerShdw>
                  </a:effectLst>
                </a14:hiddenEffects>
              </a:ext>
            </a:extLst>
          </p:spPr>
          <p:txBody>
            <a:bodyPr lIns="36576" tIns="38100" rIns="36576" bIns="38100" anchor="ctr">
              <a:spAutoFit/>
            </a:bodyPr>
            <a:lstStyle/>
            <a:p>
              <a:pPr algn="ctr" eaLnBrk="0" hangingPunct="0">
                <a:lnSpc>
                  <a:spcPts val="1100"/>
                </a:lnSpc>
              </a:pPr>
              <a:r>
                <a:rPr lang="en-US" sz="800" b="1">
                  <a:latin typeface="Times New Roman" pitchFamily="18" charset="0"/>
                </a:rPr>
                <a:t>Marine protected area</a:t>
              </a:r>
            </a:p>
          </p:txBody>
        </p:sp>
        <p:sp>
          <p:nvSpPr>
            <p:cNvPr id="25" name="AutoShape 23"/>
            <p:cNvSpPr>
              <a:spLocks noChangeArrowheads="1"/>
            </p:cNvSpPr>
            <p:nvPr/>
          </p:nvSpPr>
          <p:spPr bwMode="auto">
            <a:xfrm>
              <a:off x="1435" y="1358"/>
              <a:ext cx="628" cy="299"/>
            </a:xfrm>
            <a:prstGeom prst="wedgeRectCallout">
              <a:avLst>
                <a:gd name="adj1" fmla="val 42356"/>
                <a:gd name="adj2" fmla="val 177204"/>
              </a:avLst>
            </a:prstGeom>
            <a:solidFill>
              <a:schemeClr val="bg1">
                <a:alpha val="75000"/>
              </a:schemeClr>
            </a:solidFill>
            <a:ln>
              <a:noFill/>
            </a:ln>
            <a:effectLst/>
            <a:extLst>
              <a:ext uri="{91240B29-F687-4F45-9708-019B960494DF}">
                <a14:hiddenLine xmlns:a14="http://schemas.microsoft.com/office/drawing/2010/main" w="25400">
                  <a:solidFill>
                    <a:schemeClr val="tx1">
                      <a:alpha val="50000"/>
                    </a:schemeClr>
                  </a:solidFill>
                  <a:miter lim="800000"/>
                  <a:headEnd/>
                  <a:tailEnd/>
                </a14:hiddenLine>
              </a:ext>
              <a:ext uri="{AF507438-7753-43E0-B8FC-AC1667EBCBE1}">
                <a14:hiddenEffects xmlns:a14="http://schemas.microsoft.com/office/drawing/2010/main">
                  <a:effectLst>
                    <a:outerShdw blurRad="50800" dist="25399" dir="2700000" algn="ctr" rotWithShape="0">
                      <a:srgbClr val="808080">
                        <a:alpha val="75000"/>
                      </a:srgbClr>
                    </a:outerShdw>
                  </a:effectLst>
                </a14:hiddenEffects>
              </a:ext>
            </a:extLst>
          </p:spPr>
          <p:txBody>
            <a:bodyPr lIns="36576" tIns="38100" rIns="36576" bIns="38100" anchor="ctr">
              <a:spAutoFit/>
            </a:bodyPr>
            <a:lstStyle/>
            <a:p>
              <a:pPr algn="ctr" eaLnBrk="0" hangingPunct="0">
                <a:lnSpc>
                  <a:spcPts val="1100"/>
                </a:lnSpc>
              </a:pPr>
              <a:r>
                <a:rPr lang="en-US" sz="800" b="1">
                  <a:latin typeface="Times New Roman" pitchFamily="18" charset="0"/>
                </a:rPr>
                <a:t>Aquaculture</a:t>
              </a:r>
            </a:p>
          </p:txBody>
        </p:sp>
        <p:sp>
          <p:nvSpPr>
            <p:cNvPr id="26" name="AutoShape 24"/>
            <p:cNvSpPr>
              <a:spLocks noChangeArrowheads="1"/>
            </p:cNvSpPr>
            <p:nvPr/>
          </p:nvSpPr>
          <p:spPr bwMode="auto">
            <a:xfrm>
              <a:off x="2225" y="1102"/>
              <a:ext cx="579" cy="299"/>
            </a:xfrm>
            <a:prstGeom prst="wedgeRectCallout">
              <a:avLst>
                <a:gd name="adj1" fmla="val -38278"/>
                <a:gd name="adj2" fmla="val 101338"/>
              </a:avLst>
            </a:prstGeom>
            <a:solidFill>
              <a:schemeClr val="bg1">
                <a:alpha val="75000"/>
              </a:schemeClr>
            </a:solidFill>
            <a:ln>
              <a:noFill/>
            </a:ln>
            <a:effectLst/>
            <a:extLst>
              <a:ext uri="{91240B29-F687-4F45-9708-019B960494DF}">
                <a14:hiddenLine xmlns:a14="http://schemas.microsoft.com/office/drawing/2010/main" w="25400">
                  <a:solidFill>
                    <a:schemeClr val="tx1">
                      <a:alpha val="50000"/>
                    </a:schemeClr>
                  </a:solidFill>
                  <a:miter lim="800000"/>
                  <a:headEnd/>
                  <a:tailEnd/>
                </a14:hiddenLine>
              </a:ext>
              <a:ext uri="{AF507438-7753-43E0-B8FC-AC1667EBCBE1}">
                <a14:hiddenEffects xmlns:a14="http://schemas.microsoft.com/office/drawing/2010/main">
                  <a:effectLst>
                    <a:outerShdw blurRad="50800" dist="25399" dir="2700000" algn="ctr" rotWithShape="0">
                      <a:srgbClr val="808080">
                        <a:alpha val="75000"/>
                      </a:srgbClr>
                    </a:outerShdw>
                  </a:effectLst>
                </a14:hiddenEffects>
              </a:ext>
            </a:extLst>
          </p:spPr>
          <p:txBody>
            <a:bodyPr lIns="36576" tIns="38100" rIns="36576" bIns="38100" anchor="ctr">
              <a:spAutoFit/>
            </a:bodyPr>
            <a:lstStyle/>
            <a:p>
              <a:pPr algn="ctr" eaLnBrk="0" hangingPunct="0">
                <a:lnSpc>
                  <a:spcPts val="1100"/>
                </a:lnSpc>
              </a:pPr>
              <a:r>
                <a:rPr lang="en-US" sz="800" b="1">
                  <a:latin typeface="Times New Roman" pitchFamily="18" charset="0"/>
                </a:rPr>
                <a:t>Renewable Energies</a:t>
              </a:r>
            </a:p>
          </p:txBody>
        </p:sp>
        <p:sp>
          <p:nvSpPr>
            <p:cNvPr id="27" name="AutoShape 25"/>
            <p:cNvSpPr>
              <a:spLocks noChangeArrowheads="1"/>
            </p:cNvSpPr>
            <p:nvPr/>
          </p:nvSpPr>
          <p:spPr bwMode="auto">
            <a:xfrm>
              <a:off x="3504" y="1824"/>
              <a:ext cx="433" cy="299"/>
            </a:xfrm>
            <a:prstGeom prst="wedgeRectCallout">
              <a:avLst>
                <a:gd name="adj1" fmla="val 49306"/>
                <a:gd name="adj2" fmla="val 96431"/>
              </a:avLst>
            </a:prstGeom>
            <a:solidFill>
              <a:schemeClr val="bg1">
                <a:alpha val="75000"/>
              </a:schemeClr>
            </a:solidFill>
            <a:ln>
              <a:noFill/>
            </a:ln>
            <a:effectLst/>
            <a:extLst>
              <a:ext uri="{91240B29-F687-4F45-9708-019B960494DF}">
                <a14:hiddenLine xmlns:a14="http://schemas.microsoft.com/office/drawing/2010/main" w="25400">
                  <a:solidFill>
                    <a:schemeClr val="tx1">
                      <a:alpha val="50000"/>
                    </a:schemeClr>
                  </a:solidFill>
                  <a:miter lim="800000"/>
                  <a:headEnd/>
                  <a:tailEnd/>
                </a14:hiddenLine>
              </a:ext>
              <a:ext uri="{AF507438-7753-43E0-B8FC-AC1667EBCBE1}">
                <a14:hiddenEffects xmlns:a14="http://schemas.microsoft.com/office/drawing/2010/main">
                  <a:effectLst>
                    <a:outerShdw blurRad="50800" dist="25399" dir="2700000" algn="ctr" rotWithShape="0">
                      <a:srgbClr val="808080">
                        <a:alpha val="75000"/>
                      </a:srgbClr>
                    </a:outerShdw>
                  </a:effectLst>
                </a14:hiddenEffects>
              </a:ext>
            </a:extLst>
          </p:spPr>
          <p:txBody>
            <a:bodyPr lIns="36576" tIns="38100" rIns="36576" bIns="38100" anchor="ctr">
              <a:spAutoFit/>
            </a:bodyPr>
            <a:lstStyle/>
            <a:p>
              <a:pPr algn="ctr" eaLnBrk="0" hangingPunct="0">
                <a:lnSpc>
                  <a:spcPts val="1100"/>
                </a:lnSpc>
              </a:pPr>
              <a:r>
                <a:rPr lang="en-US" sz="800" b="1">
                  <a:latin typeface="Times New Roman" pitchFamily="18" charset="0"/>
                </a:rPr>
                <a:t>Fishing zone</a:t>
              </a:r>
            </a:p>
          </p:txBody>
        </p:sp>
        <p:sp>
          <p:nvSpPr>
            <p:cNvPr id="28" name="Text Box 26"/>
            <p:cNvSpPr txBox="1">
              <a:spLocks noChangeArrowheads="1"/>
            </p:cNvSpPr>
            <p:nvPr/>
          </p:nvSpPr>
          <p:spPr bwMode="auto">
            <a:xfrm>
              <a:off x="4078" y="3763"/>
              <a:ext cx="1442" cy="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eaLnBrk="0" hangingPunct="0">
                <a:spcBef>
                  <a:spcPct val="50000"/>
                </a:spcBef>
              </a:pPr>
              <a:r>
                <a:rPr lang="en-US" sz="1400" b="1">
                  <a:solidFill>
                    <a:srgbClr val="007082"/>
                  </a:solidFill>
                  <a:latin typeface="Verdana" pitchFamily="34" charset="0"/>
                </a:rPr>
                <a:t>A Marine Cadastre</a:t>
              </a:r>
            </a:p>
          </p:txBody>
        </p:sp>
      </p:grpSp>
    </p:spTree>
    <p:extLst>
      <p:ext uri="{BB962C8B-B14F-4D97-AF65-F5344CB8AC3E}">
        <p14:creationId xmlns:p14="http://schemas.microsoft.com/office/powerpoint/2010/main" val="2787590936"/>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p:cNvGrpSpPr>
          <p:nvPr/>
        </p:nvGrpSpPr>
        <p:grpSpPr bwMode="auto">
          <a:xfrm>
            <a:off x="3009900" y="2668587"/>
            <a:ext cx="3124200" cy="2552700"/>
            <a:chOff x="2496" y="1656"/>
            <a:chExt cx="1968" cy="1608"/>
          </a:xfrm>
        </p:grpSpPr>
        <p:sp>
          <p:nvSpPr>
            <p:cNvPr id="5" name="AutoShape 4"/>
            <p:cNvSpPr>
              <a:spLocks noChangeArrowheads="1"/>
            </p:cNvSpPr>
            <p:nvPr/>
          </p:nvSpPr>
          <p:spPr bwMode="auto">
            <a:xfrm>
              <a:off x="2496" y="2832"/>
              <a:ext cx="1968" cy="432"/>
            </a:xfrm>
            <a:prstGeom prst="parallelogram">
              <a:avLst>
                <a:gd name="adj" fmla="val 113889"/>
              </a:avLst>
            </a:prstGeom>
            <a:solidFill>
              <a:schemeClr val="bg1"/>
            </a:solidFill>
            <a:ln w="38100">
              <a:solidFill>
                <a:srgbClr val="FF0000"/>
              </a:solidFill>
              <a:miter lim="800000"/>
              <a:headEnd/>
              <a:tailEnd/>
            </a:ln>
          </p:spPr>
          <p:txBody>
            <a:bodyPr anchor="ctr">
              <a:spAutoFit/>
            </a:bodyPr>
            <a:lstStyle/>
            <a:p>
              <a:pPr eaLnBrk="0" hangingPunct="0"/>
              <a:endParaRPr lang="en-CA" sz="2400">
                <a:ea typeface="ヒラギノ角ゴ Pro W3"/>
                <a:cs typeface="ヒラギノ角ゴ Pro W3"/>
              </a:endParaRPr>
            </a:p>
          </p:txBody>
        </p:sp>
        <p:sp>
          <p:nvSpPr>
            <p:cNvPr id="6" name="AutoShape 5"/>
            <p:cNvSpPr>
              <a:spLocks noChangeArrowheads="1"/>
            </p:cNvSpPr>
            <p:nvPr/>
          </p:nvSpPr>
          <p:spPr bwMode="auto">
            <a:xfrm>
              <a:off x="2496" y="2640"/>
              <a:ext cx="1968" cy="432"/>
            </a:xfrm>
            <a:prstGeom prst="parallelogram">
              <a:avLst>
                <a:gd name="adj" fmla="val 113889"/>
              </a:avLst>
            </a:prstGeom>
            <a:solidFill>
              <a:schemeClr val="bg1"/>
            </a:solidFill>
            <a:ln w="38100">
              <a:solidFill>
                <a:srgbClr val="FF0000"/>
              </a:solidFill>
              <a:miter lim="800000"/>
              <a:headEnd/>
              <a:tailEnd/>
            </a:ln>
          </p:spPr>
          <p:txBody>
            <a:bodyPr anchor="ctr">
              <a:spAutoFit/>
            </a:bodyPr>
            <a:lstStyle/>
            <a:p>
              <a:pPr eaLnBrk="0" hangingPunct="0"/>
              <a:endParaRPr lang="en-CA" sz="2400">
                <a:ea typeface="ヒラギノ角ゴ Pro W3"/>
                <a:cs typeface="ヒラギノ角ゴ Pro W3"/>
              </a:endParaRPr>
            </a:p>
          </p:txBody>
        </p:sp>
        <p:sp>
          <p:nvSpPr>
            <p:cNvPr id="7" name="AutoShape 6"/>
            <p:cNvSpPr>
              <a:spLocks noChangeArrowheads="1"/>
            </p:cNvSpPr>
            <p:nvPr/>
          </p:nvSpPr>
          <p:spPr bwMode="auto">
            <a:xfrm>
              <a:off x="2496" y="2448"/>
              <a:ext cx="1968" cy="432"/>
            </a:xfrm>
            <a:prstGeom prst="parallelogram">
              <a:avLst>
                <a:gd name="adj" fmla="val 113889"/>
              </a:avLst>
            </a:prstGeom>
            <a:solidFill>
              <a:schemeClr val="bg1"/>
            </a:solidFill>
            <a:ln w="38100">
              <a:solidFill>
                <a:srgbClr val="FF0000"/>
              </a:solidFill>
              <a:miter lim="800000"/>
              <a:headEnd/>
              <a:tailEnd/>
            </a:ln>
          </p:spPr>
          <p:txBody>
            <a:bodyPr anchor="ctr">
              <a:spAutoFit/>
            </a:bodyPr>
            <a:lstStyle/>
            <a:p>
              <a:pPr eaLnBrk="0" hangingPunct="0"/>
              <a:endParaRPr lang="en-CA" sz="2400">
                <a:ea typeface="ヒラギノ角ゴ Pro W3"/>
                <a:cs typeface="ヒラギノ角ゴ Pro W3"/>
              </a:endParaRPr>
            </a:p>
          </p:txBody>
        </p:sp>
        <p:sp>
          <p:nvSpPr>
            <p:cNvPr id="8" name="AutoShape 7"/>
            <p:cNvSpPr>
              <a:spLocks noChangeArrowheads="1"/>
            </p:cNvSpPr>
            <p:nvPr/>
          </p:nvSpPr>
          <p:spPr bwMode="auto">
            <a:xfrm>
              <a:off x="2496" y="2256"/>
              <a:ext cx="1968" cy="432"/>
            </a:xfrm>
            <a:prstGeom prst="parallelogram">
              <a:avLst>
                <a:gd name="adj" fmla="val 113889"/>
              </a:avLst>
            </a:prstGeom>
            <a:solidFill>
              <a:schemeClr val="bg1"/>
            </a:solidFill>
            <a:ln w="38100">
              <a:solidFill>
                <a:srgbClr val="FF0000"/>
              </a:solidFill>
              <a:miter lim="800000"/>
              <a:headEnd/>
              <a:tailEnd/>
            </a:ln>
          </p:spPr>
          <p:txBody>
            <a:bodyPr anchor="ctr">
              <a:spAutoFit/>
            </a:bodyPr>
            <a:lstStyle/>
            <a:p>
              <a:pPr eaLnBrk="0" hangingPunct="0"/>
              <a:endParaRPr lang="en-CA" sz="2400">
                <a:ea typeface="ヒラギノ角ゴ Pro W3"/>
                <a:cs typeface="ヒラギノ角ゴ Pro W3"/>
              </a:endParaRPr>
            </a:p>
          </p:txBody>
        </p:sp>
        <p:sp>
          <p:nvSpPr>
            <p:cNvPr id="9" name="AutoShape 8"/>
            <p:cNvSpPr>
              <a:spLocks noChangeArrowheads="1"/>
            </p:cNvSpPr>
            <p:nvPr/>
          </p:nvSpPr>
          <p:spPr bwMode="auto">
            <a:xfrm>
              <a:off x="2496" y="2064"/>
              <a:ext cx="1968" cy="432"/>
            </a:xfrm>
            <a:prstGeom prst="parallelogram">
              <a:avLst>
                <a:gd name="adj" fmla="val 113889"/>
              </a:avLst>
            </a:prstGeom>
            <a:solidFill>
              <a:schemeClr val="bg1"/>
            </a:solidFill>
            <a:ln w="38100">
              <a:solidFill>
                <a:srgbClr val="FF0000"/>
              </a:solidFill>
              <a:miter lim="800000"/>
              <a:headEnd/>
              <a:tailEnd/>
            </a:ln>
          </p:spPr>
          <p:txBody>
            <a:bodyPr anchor="ctr">
              <a:spAutoFit/>
            </a:bodyPr>
            <a:lstStyle/>
            <a:p>
              <a:pPr eaLnBrk="0" hangingPunct="0"/>
              <a:endParaRPr lang="en-CA" sz="2400">
                <a:ea typeface="ヒラギノ角ゴ Pro W3"/>
                <a:cs typeface="ヒラギノ角ゴ Pro W3"/>
              </a:endParaRPr>
            </a:p>
          </p:txBody>
        </p:sp>
        <p:sp>
          <p:nvSpPr>
            <p:cNvPr id="10" name="AutoShape 9"/>
            <p:cNvSpPr>
              <a:spLocks noChangeArrowheads="1"/>
            </p:cNvSpPr>
            <p:nvPr/>
          </p:nvSpPr>
          <p:spPr bwMode="auto">
            <a:xfrm>
              <a:off x="2496" y="1872"/>
              <a:ext cx="1968" cy="432"/>
            </a:xfrm>
            <a:prstGeom prst="parallelogram">
              <a:avLst>
                <a:gd name="adj" fmla="val 113889"/>
              </a:avLst>
            </a:prstGeom>
            <a:solidFill>
              <a:schemeClr val="bg1"/>
            </a:solidFill>
            <a:ln w="38100">
              <a:solidFill>
                <a:srgbClr val="FF0000"/>
              </a:solidFill>
              <a:miter lim="800000"/>
              <a:headEnd/>
              <a:tailEnd/>
            </a:ln>
          </p:spPr>
          <p:txBody>
            <a:bodyPr anchor="ctr">
              <a:spAutoFit/>
            </a:bodyPr>
            <a:lstStyle/>
            <a:p>
              <a:pPr eaLnBrk="0" hangingPunct="0"/>
              <a:endParaRPr lang="en-CA" sz="2400">
                <a:ea typeface="ヒラギノ角ゴ Pro W3"/>
                <a:cs typeface="ヒラギノ角ゴ Pro W3"/>
              </a:endParaRPr>
            </a:p>
          </p:txBody>
        </p:sp>
        <p:sp>
          <p:nvSpPr>
            <p:cNvPr id="11" name="AutoShape 10"/>
            <p:cNvSpPr>
              <a:spLocks noChangeArrowheads="1"/>
            </p:cNvSpPr>
            <p:nvPr/>
          </p:nvSpPr>
          <p:spPr bwMode="auto">
            <a:xfrm>
              <a:off x="2496" y="1656"/>
              <a:ext cx="1968" cy="432"/>
            </a:xfrm>
            <a:prstGeom prst="parallelogram">
              <a:avLst>
                <a:gd name="adj" fmla="val 113889"/>
              </a:avLst>
            </a:prstGeom>
            <a:solidFill>
              <a:schemeClr val="bg1"/>
            </a:solidFill>
            <a:ln w="38100">
              <a:solidFill>
                <a:srgbClr val="FF0000"/>
              </a:solidFill>
              <a:miter lim="800000"/>
              <a:headEnd/>
              <a:tailEnd/>
            </a:ln>
          </p:spPr>
          <p:txBody>
            <a:bodyPr anchor="ctr">
              <a:spAutoFit/>
            </a:bodyPr>
            <a:lstStyle/>
            <a:p>
              <a:pPr eaLnBrk="0" hangingPunct="0"/>
              <a:endParaRPr lang="en-CA" sz="2400">
                <a:ea typeface="ヒラギノ角ゴ Pro W3"/>
                <a:cs typeface="ヒラギノ角ゴ Pro W3"/>
              </a:endParaRPr>
            </a:p>
          </p:txBody>
        </p:sp>
      </p:grpSp>
      <p:sp>
        <p:nvSpPr>
          <p:cNvPr id="12" name="Rectangle 11"/>
          <p:cNvSpPr>
            <a:spLocks noChangeArrowheads="1"/>
          </p:cNvSpPr>
          <p:nvPr/>
        </p:nvSpPr>
        <p:spPr bwMode="auto">
          <a:xfrm>
            <a:off x="2978150" y="2089150"/>
            <a:ext cx="3187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0" hangingPunct="0">
              <a:spcBef>
                <a:spcPct val="50000"/>
              </a:spcBef>
            </a:pPr>
            <a:r>
              <a:rPr lang="en-US" sz="2000" b="1" dirty="0">
                <a:latin typeface="Arial" panose="020B0604020202020204" pitchFamily="34" charset="0"/>
                <a:ea typeface="ヒラギノ角ゴ Pro W3"/>
                <a:cs typeface="Arial" panose="020B0604020202020204" pitchFamily="34" charset="0"/>
              </a:rPr>
              <a:t>Scope of interests</a:t>
            </a:r>
          </a:p>
        </p:txBody>
      </p:sp>
      <p:sp>
        <p:nvSpPr>
          <p:cNvPr id="13" name="Text Box 12"/>
          <p:cNvSpPr txBox="1">
            <a:spLocks noChangeArrowheads="1"/>
          </p:cNvSpPr>
          <p:nvPr/>
        </p:nvSpPr>
        <p:spPr bwMode="auto">
          <a:xfrm>
            <a:off x="0" y="3154362"/>
            <a:ext cx="3048000"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eaLnBrk="0" hangingPunct="0">
              <a:lnSpc>
                <a:spcPct val="70000"/>
              </a:lnSpc>
              <a:spcBef>
                <a:spcPct val="50000"/>
              </a:spcBef>
            </a:pPr>
            <a:r>
              <a:rPr lang="en-US" sz="1600">
                <a:ea typeface="ヒラギノ角ゴ Pro W3"/>
                <a:cs typeface="ヒラギノ角ゴ Pro W3"/>
              </a:rPr>
              <a:t>Oil and Gas Exploration</a:t>
            </a:r>
          </a:p>
          <a:p>
            <a:pPr algn="r" eaLnBrk="0" hangingPunct="0">
              <a:lnSpc>
                <a:spcPct val="70000"/>
              </a:lnSpc>
              <a:spcBef>
                <a:spcPct val="50000"/>
              </a:spcBef>
            </a:pPr>
            <a:r>
              <a:rPr lang="en-US" sz="1600">
                <a:ea typeface="ヒラギノ角ゴ Pro W3"/>
                <a:cs typeface="ヒラギノ角ゴ Pro W3"/>
              </a:rPr>
              <a:t>Marine Protected Areas</a:t>
            </a:r>
          </a:p>
          <a:p>
            <a:pPr algn="r" eaLnBrk="0" hangingPunct="0">
              <a:lnSpc>
                <a:spcPct val="70000"/>
              </a:lnSpc>
              <a:spcBef>
                <a:spcPct val="50000"/>
              </a:spcBef>
            </a:pPr>
            <a:r>
              <a:rPr lang="en-US" sz="1600">
                <a:ea typeface="ヒラギノ角ゴ Pro W3"/>
                <a:cs typeface="ヒラギノ角ゴ Pro W3"/>
              </a:rPr>
              <a:t>Aquaculture Lease</a:t>
            </a:r>
          </a:p>
          <a:p>
            <a:pPr algn="r" eaLnBrk="0" hangingPunct="0">
              <a:lnSpc>
                <a:spcPct val="70000"/>
              </a:lnSpc>
              <a:spcBef>
                <a:spcPct val="50000"/>
              </a:spcBef>
            </a:pPr>
            <a:r>
              <a:rPr lang="en-US" sz="1600">
                <a:ea typeface="ヒラギノ角ゴ Pro W3"/>
                <a:cs typeface="ヒラギノ角ゴ Pro W3"/>
              </a:rPr>
              <a:t>Cable /Pipeline</a:t>
            </a:r>
          </a:p>
          <a:p>
            <a:pPr algn="r" eaLnBrk="0" hangingPunct="0">
              <a:lnSpc>
                <a:spcPct val="70000"/>
              </a:lnSpc>
              <a:spcBef>
                <a:spcPct val="50000"/>
              </a:spcBef>
            </a:pPr>
            <a:r>
              <a:rPr lang="en-US" sz="1600">
                <a:ea typeface="ヒラギノ角ゴ Pro W3"/>
                <a:cs typeface="ヒラギノ角ゴ Pro W3"/>
              </a:rPr>
              <a:t>Aborigine Rights</a:t>
            </a:r>
          </a:p>
          <a:p>
            <a:pPr algn="r" eaLnBrk="0" hangingPunct="0">
              <a:lnSpc>
                <a:spcPct val="70000"/>
              </a:lnSpc>
              <a:spcBef>
                <a:spcPct val="50000"/>
              </a:spcBef>
            </a:pPr>
            <a:r>
              <a:rPr lang="en-US" sz="1600">
                <a:ea typeface="ヒラギノ角ゴ Pro W3"/>
                <a:cs typeface="ヒラギノ角ゴ Pro W3"/>
              </a:rPr>
              <a:t>Marine Conservation Areas</a:t>
            </a:r>
          </a:p>
          <a:p>
            <a:pPr algn="r" eaLnBrk="0" hangingPunct="0">
              <a:lnSpc>
                <a:spcPct val="70000"/>
              </a:lnSpc>
              <a:spcBef>
                <a:spcPct val="50000"/>
              </a:spcBef>
            </a:pPr>
            <a:r>
              <a:rPr lang="en-US" sz="1600"/>
              <a:t>Migration Birds Reserves</a:t>
            </a:r>
          </a:p>
        </p:txBody>
      </p:sp>
      <p:sp>
        <p:nvSpPr>
          <p:cNvPr id="14" name="Text Box 13"/>
          <p:cNvSpPr txBox="1">
            <a:spLocks noChangeArrowheads="1"/>
          </p:cNvSpPr>
          <p:nvPr/>
        </p:nvSpPr>
        <p:spPr bwMode="auto">
          <a:xfrm>
            <a:off x="6096000" y="2947987"/>
            <a:ext cx="2362200"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hangingPunct="0">
              <a:lnSpc>
                <a:spcPct val="70000"/>
              </a:lnSpc>
              <a:spcBef>
                <a:spcPct val="50000"/>
              </a:spcBef>
            </a:pPr>
            <a:r>
              <a:rPr lang="en-US" sz="1600">
                <a:ea typeface="ヒラギノ角ゴ Pro W3"/>
                <a:cs typeface="ヒラギノ角ゴ Pro W3"/>
              </a:rPr>
              <a:t>ABC Oil Co.</a:t>
            </a:r>
          </a:p>
          <a:p>
            <a:pPr eaLnBrk="0" hangingPunct="0">
              <a:lnSpc>
                <a:spcPct val="70000"/>
              </a:lnSpc>
              <a:spcBef>
                <a:spcPct val="50000"/>
              </a:spcBef>
            </a:pPr>
            <a:r>
              <a:rPr lang="en-US" sz="1600">
                <a:ea typeface="ヒラギノ角ゴ Pro W3"/>
                <a:cs typeface="ヒラギノ角ゴ Pro W3"/>
              </a:rPr>
              <a:t>Society</a:t>
            </a:r>
          </a:p>
          <a:p>
            <a:pPr eaLnBrk="0" hangingPunct="0">
              <a:lnSpc>
                <a:spcPct val="70000"/>
              </a:lnSpc>
              <a:spcBef>
                <a:spcPct val="50000"/>
              </a:spcBef>
            </a:pPr>
            <a:r>
              <a:rPr lang="en-US" sz="1600">
                <a:ea typeface="ヒラギノ角ゴ Pro W3"/>
                <a:cs typeface="ヒラギノ角ゴ Pro W3"/>
              </a:rPr>
              <a:t>XYZ fishing</a:t>
            </a:r>
          </a:p>
          <a:p>
            <a:pPr eaLnBrk="0" hangingPunct="0">
              <a:lnSpc>
                <a:spcPct val="70000"/>
              </a:lnSpc>
              <a:spcBef>
                <a:spcPct val="50000"/>
              </a:spcBef>
            </a:pPr>
            <a:r>
              <a:rPr lang="en-US" sz="1600">
                <a:ea typeface="ヒラギノ角ゴ Pro W3"/>
                <a:cs typeface="ヒラギノ角ゴ Pro W3"/>
              </a:rPr>
              <a:t>Company  / Nation</a:t>
            </a:r>
          </a:p>
          <a:p>
            <a:pPr eaLnBrk="0" hangingPunct="0">
              <a:lnSpc>
                <a:spcPct val="70000"/>
              </a:lnSpc>
              <a:spcBef>
                <a:spcPct val="50000"/>
              </a:spcBef>
            </a:pPr>
            <a:r>
              <a:rPr lang="en-US" sz="1600">
                <a:ea typeface="ヒラギノ角ゴ Pro W3"/>
                <a:cs typeface="ヒラギノ角ゴ Pro W3"/>
              </a:rPr>
              <a:t>Specific First Nation</a:t>
            </a:r>
          </a:p>
          <a:p>
            <a:pPr eaLnBrk="0" hangingPunct="0">
              <a:lnSpc>
                <a:spcPct val="70000"/>
              </a:lnSpc>
              <a:spcBef>
                <a:spcPct val="50000"/>
              </a:spcBef>
            </a:pPr>
            <a:r>
              <a:rPr lang="en-US" sz="1600">
                <a:ea typeface="ヒラギノ角ゴ Pro W3"/>
                <a:cs typeface="ヒラギノ角ゴ Pro W3"/>
              </a:rPr>
              <a:t>Society</a:t>
            </a:r>
          </a:p>
          <a:p>
            <a:pPr eaLnBrk="0" hangingPunct="0">
              <a:lnSpc>
                <a:spcPct val="70000"/>
              </a:lnSpc>
              <a:spcBef>
                <a:spcPct val="50000"/>
              </a:spcBef>
            </a:pPr>
            <a:r>
              <a:rPr lang="en-US" sz="1600">
                <a:ea typeface="ヒラギノ角ゴ Pro W3"/>
                <a:cs typeface="ヒラギノ角ゴ Pro W3"/>
              </a:rPr>
              <a:t>Society</a:t>
            </a:r>
          </a:p>
        </p:txBody>
      </p:sp>
      <p:sp>
        <p:nvSpPr>
          <p:cNvPr id="15" name="Text Box 14"/>
          <p:cNvSpPr txBox="1">
            <a:spLocks noChangeArrowheads="1"/>
          </p:cNvSpPr>
          <p:nvPr/>
        </p:nvSpPr>
        <p:spPr bwMode="auto">
          <a:xfrm>
            <a:off x="152400" y="2058987"/>
            <a:ext cx="28194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itchFamily="34" charset="0"/>
              </a:defRPr>
            </a:lvl1pPr>
            <a:lvl2pPr>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lvl="1" algn="ctr" eaLnBrk="0" hangingPunct="0">
              <a:spcBef>
                <a:spcPct val="50000"/>
              </a:spcBef>
            </a:pPr>
            <a:r>
              <a:rPr lang="en-US" sz="1600" b="1">
                <a:ea typeface="ヒラギノ角ゴ Pro W3"/>
                <a:cs typeface="ヒラギノ角ゴ Pro W3"/>
              </a:rPr>
              <a:t>Types of Rights, Restrictions, responsibilities</a:t>
            </a:r>
          </a:p>
        </p:txBody>
      </p:sp>
      <p:sp>
        <p:nvSpPr>
          <p:cNvPr id="16" name="Text Box 15"/>
          <p:cNvSpPr txBox="1">
            <a:spLocks noChangeArrowheads="1"/>
          </p:cNvSpPr>
          <p:nvPr/>
        </p:nvSpPr>
        <p:spPr bwMode="auto">
          <a:xfrm>
            <a:off x="6096000" y="2058987"/>
            <a:ext cx="2819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hangingPunct="0">
              <a:spcBef>
                <a:spcPct val="50000"/>
              </a:spcBef>
            </a:pPr>
            <a:r>
              <a:rPr lang="en-US" sz="2000" b="1">
                <a:ea typeface="ヒラギノ角ゴ Pro W3"/>
                <a:cs typeface="ヒラギノ角ゴ Pro W3"/>
              </a:rPr>
              <a:t>Rights Owners</a:t>
            </a:r>
          </a:p>
        </p:txBody>
      </p:sp>
      <p:sp>
        <p:nvSpPr>
          <p:cNvPr id="17" name="AutoShape 16"/>
          <p:cNvSpPr>
            <a:spLocks noChangeArrowheads="1"/>
          </p:cNvSpPr>
          <p:nvPr/>
        </p:nvSpPr>
        <p:spPr bwMode="auto">
          <a:xfrm>
            <a:off x="3924300" y="2897187"/>
            <a:ext cx="1295400" cy="2590800"/>
          </a:xfrm>
          <a:prstGeom prst="downArrow">
            <a:avLst>
              <a:gd name="adj1" fmla="val 50000"/>
              <a:gd name="adj2" fmla="val 50000"/>
            </a:avLst>
          </a:prstGeom>
          <a:solidFill>
            <a:srgbClr val="0000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endParaRPr lang="en-CA" sz="2400">
              <a:ea typeface="ヒラギノ角ゴ Pro W3"/>
              <a:cs typeface="ヒラギノ角ゴ Pro W3"/>
            </a:endParaRPr>
          </a:p>
        </p:txBody>
      </p:sp>
      <p:sp>
        <p:nvSpPr>
          <p:cNvPr id="18" name="Text Box 17"/>
          <p:cNvSpPr txBox="1">
            <a:spLocks noChangeArrowheads="1"/>
          </p:cNvSpPr>
          <p:nvPr/>
        </p:nvSpPr>
        <p:spPr bwMode="auto">
          <a:xfrm>
            <a:off x="152400" y="5335587"/>
            <a:ext cx="8610600" cy="1384995"/>
          </a:xfrm>
          <a:prstGeom prst="rect">
            <a:avLst/>
          </a:prstGeom>
          <a:solidFill>
            <a:schemeClr val="bg1"/>
          </a:solidFill>
          <a:ln>
            <a:noFill/>
          </a:ln>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0" hangingPunct="0">
              <a:spcBef>
                <a:spcPct val="50000"/>
              </a:spcBef>
            </a:pPr>
            <a:r>
              <a:rPr lang="en-US" sz="2400" b="1" dirty="0">
                <a:solidFill>
                  <a:schemeClr val="accent2"/>
                </a:solidFill>
                <a:ea typeface="ヒラギノ角ゴ Pro W3"/>
                <a:cs typeface="ヒラギノ角ゴ Pro W3"/>
              </a:rPr>
              <a:t>Rights Infrastructure (Marine </a:t>
            </a:r>
            <a:r>
              <a:rPr lang="en-US" sz="2400" b="1" dirty="0" err="1">
                <a:solidFill>
                  <a:schemeClr val="accent2"/>
                </a:solidFill>
                <a:ea typeface="ヒラギノ角ゴ Pro W3"/>
                <a:cs typeface="ヒラギノ角ゴ Pro W3"/>
              </a:rPr>
              <a:t>Cadastre</a:t>
            </a:r>
            <a:r>
              <a:rPr lang="en-US" sz="2400" b="1" dirty="0">
                <a:solidFill>
                  <a:schemeClr val="accent2"/>
                </a:solidFill>
                <a:ea typeface="ヒラギノ角ゴ Pro W3"/>
                <a:cs typeface="ヒラギノ角ゴ Pro W3"/>
              </a:rPr>
              <a:t>)</a:t>
            </a:r>
            <a:r>
              <a:rPr lang="en-US" sz="2400" dirty="0">
                <a:solidFill>
                  <a:schemeClr val="accent2"/>
                </a:solidFill>
                <a:ea typeface="ヒラギノ角ゴ Pro W3"/>
                <a:cs typeface="ヒラギノ角ゴ Pro W3"/>
              </a:rPr>
              <a:t/>
            </a:r>
            <a:br>
              <a:rPr lang="en-US" sz="2400" dirty="0">
                <a:solidFill>
                  <a:schemeClr val="accent2"/>
                </a:solidFill>
                <a:ea typeface="ヒラギノ角ゴ Pro W3"/>
                <a:cs typeface="ヒラギノ角ゴ Pro W3"/>
              </a:rPr>
            </a:br>
            <a:endParaRPr lang="en-US" sz="2400" dirty="0">
              <a:solidFill>
                <a:schemeClr val="accent2"/>
              </a:solidFill>
              <a:ea typeface="ヒラギノ角ゴ Pro W3"/>
              <a:cs typeface="ヒラギノ角ゴ Pro W3"/>
            </a:endParaRPr>
          </a:p>
          <a:p>
            <a:pPr algn="ctr" eaLnBrk="0" hangingPunct="0">
              <a:spcBef>
                <a:spcPct val="50000"/>
              </a:spcBef>
            </a:pPr>
            <a:r>
              <a:rPr lang="en-US" sz="2400" b="1" dirty="0">
                <a:solidFill>
                  <a:schemeClr val="accent2"/>
                </a:solidFill>
                <a:ea typeface="ヒラギノ角ゴ Pro W3"/>
                <a:cs typeface="ヒラギノ角ゴ Pro W3"/>
              </a:rPr>
              <a:t>Geospatial Data Infrastructure</a:t>
            </a:r>
          </a:p>
        </p:txBody>
      </p:sp>
      <p:sp>
        <p:nvSpPr>
          <p:cNvPr id="19" name="AutoShape 18"/>
          <p:cNvSpPr>
            <a:spLocks noChangeArrowheads="1"/>
          </p:cNvSpPr>
          <p:nvPr/>
        </p:nvSpPr>
        <p:spPr bwMode="auto">
          <a:xfrm>
            <a:off x="3924300" y="5792787"/>
            <a:ext cx="1295400" cy="609600"/>
          </a:xfrm>
          <a:prstGeom prst="downArrow">
            <a:avLst>
              <a:gd name="adj1" fmla="val 50000"/>
              <a:gd name="adj2" fmla="val 25000"/>
            </a:avLst>
          </a:prstGeom>
          <a:solidFill>
            <a:srgbClr val="0000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endParaRPr lang="en-CA" sz="2400">
              <a:ea typeface="ヒラギノ角ゴ Pro W3"/>
              <a:cs typeface="ヒラギノ角ゴ Pro W3"/>
            </a:endParaRPr>
          </a:p>
        </p:txBody>
      </p:sp>
      <p:sp>
        <p:nvSpPr>
          <p:cNvPr id="21" name="Title 1"/>
          <p:cNvSpPr>
            <a:spLocks/>
          </p:cNvSpPr>
          <p:nvPr/>
        </p:nvSpPr>
        <p:spPr bwMode="auto">
          <a:xfrm>
            <a:off x="468313" y="1003300"/>
            <a:ext cx="8142287" cy="9032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CA" sz="2800" b="1" dirty="0">
                <a:solidFill>
                  <a:srgbClr val="557D55"/>
                </a:solidFill>
                <a:latin typeface="Arial" panose="020B0604020202020204" pitchFamily="34" charset="0"/>
                <a:cs typeface="Arial" panose="020B0604020202020204" pitchFamily="34" charset="0"/>
              </a:rPr>
              <a:t>A multi-purpose Marine Cadastre: </a:t>
            </a:r>
            <a:br>
              <a:rPr lang="en-CA" sz="2800" b="1" dirty="0">
                <a:solidFill>
                  <a:srgbClr val="557D55"/>
                </a:solidFill>
                <a:latin typeface="Arial" panose="020B0604020202020204" pitchFamily="34" charset="0"/>
                <a:cs typeface="Arial" panose="020B0604020202020204" pitchFamily="34" charset="0"/>
              </a:rPr>
            </a:br>
            <a:r>
              <a:rPr lang="en-CA" sz="2800" b="1" dirty="0">
                <a:solidFill>
                  <a:srgbClr val="557D55"/>
                </a:solidFill>
                <a:latin typeface="Arial" panose="020B0604020202020204" pitchFamily="34" charset="0"/>
                <a:cs typeface="Arial" panose="020B0604020202020204" pitchFamily="34" charset="0"/>
              </a:rPr>
              <a:t>Towards Integrated Ocean Management</a:t>
            </a:r>
          </a:p>
        </p:txBody>
      </p:sp>
      <p:sp>
        <p:nvSpPr>
          <p:cNvPr id="2" name="TextBox 1"/>
          <p:cNvSpPr txBox="1"/>
          <p:nvPr/>
        </p:nvSpPr>
        <p:spPr>
          <a:xfrm>
            <a:off x="228600" y="228600"/>
            <a:ext cx="5421677" cy="523220"/>
          </a:xfrm>
          <a:prstGeom prst="rect">
            <a:avLst/>
          </a:prstGeom>
          <a:noFill/>
        </p:spPr>
        <p:txBody>
          <a:bodyPr wrap="none" rtlCol="0">
            <a:spAutoFit/>
          </a:bodyPr>
          <a:lstStyle/>
          <a:p>
            <a:r>
              <a:rPr lang="en-CA" sz="2800" b="1" dirty="0" smtClean="0">
                <a:latin typeface="Arial" panose="020B0604020202020204" pitchFamily="34" charset="0"/>
                <a:cs typeface="Arial" panose="020B0604020202020204" pitchFamily="34" charset="0"/>
              </a:rPr>
              <a:t>Integrated Ocean Management</a:t>
            </a:r>
            <a:endParaRPr lang="en-CA"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2435932"/>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228600"/>
            <a:ext cx="3697422" cy="523220"/>
          </a:xfrm>
          <a:prstGeom prst="rect">
            <a:avLst/>
          </a:prstGeom>
          <a:noFill/>
        </p:spPr>
        <p:txBody>
          <a:bodyPr wrap="none" rtlCol="0">
            <a:spAutoFit/>
          </a:bodyPr>
          <a:lstStyle/>
          <a:p>
            <a:r>
              <a:rPr lang="en-CA" sz="2800" b="1" dirty="0" smtClean="0">
                <a:latin typeface="Arial" panose="020B0604020202020204" pitchFamily="34" charset="0"/>
                <a:cs typeface="Arial" panose="020B0604020202020204" pitchFamily="34" charset="0"/>
              </a:rPr>
              <a:t>Take Home Message</a:t>
            </a:r>
            <a:endParaRPr lang="en-CA" sz="2800" b="1" dirty="0">
              <a:latin typeface="Arial" panose="020B0604020202020204" pitchFamily="34" charset="0"/>
              <a:cs typeface="Arial" panose="020B0604020202020204" pitchFamily="34" charset="0"/>
            </a:endParaRPr>
          </a:p>
        </p:txBody>
      </p:sp>
      <p:sp>
        <p:nvSpPr>
          <p:cNvPr id="5" name="TextBox 4"/>
          <p:cNvSpPr txBox="1"/>
          <p:nvPr/>
        </p:nvSpPr>
        <p:spPr>
          <a:xfrm>
            <a:off x="152400" y="1483816"/>
            <a:ext cx="8382000" cy="4154984"/>
          </a:xfrm>
          <a:prstGeom prst="rect">
            <a:avLst/>
          </a:prstGeom>
          <a:noFill/>
        </p:spPr>
        <p:txBody>
          <a:bodyPr wrap="square" rtlCol="0">
            <a:spAutoFit/>
          </a:bodyPr>
          <a:lstStyle/>
          <a:p>
            <a:pPr marL="457200" indent="-457200">
              <a:buFont typeface="Arial" panose="020B0604020202020204" pitchFamily="34" charset="0"/>
              <a:buChar char="•"/>
            </a:pPr>
            <a:r>
              <a:rPr lang="en-CA" sz="2400" dirty="0" smtClean="0">
                <a:latin typeface="Arial" panose="020B0604020202020204" pitchFamily="34" charset="0"/>
                <a:cs typeface="Arial" panose="020B0604020202020204" pitchFamily="34" charset="0"/>
              </a:rPr>
              <a:t>MSDI needs to be fully supported from upper government</a:t>
            </a:r>
          </a:p>
          <a:p>
            <a:pPr marL="457200" indent="-457200">
              <a:buFont typeface="Arial" panose="020B0604020202020204" pitchFamily="34" charset="0"/>
              <a:buChar char="•"/>
            </a:pPr>
            <a:endParaRPr lang="en-CA" sz="24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CA" sz="2400" dirty="0" smtClean="0">
                <a:latin typeface="Arial" panose="020B0604020202020204" pitchFamily="34" charset="0"/>
                <a:cs typeface="Arial" panose="020B0604020202020204" pitchFamily="34" charset="0"/>
              </a:rPr>
              <a:t>MSDI is not just for hydrography and involves interaction and cooperation across agencies</a:t>
            </a:r>
          </a:p>
          <a:p>
            <a:pPr marL="457200" indent="-457200">
              <a:buFont typeface="Arial" panose="020B0604020202020204" pitchFamily="34" charset="0"/>
              <a:buChar char="•"/>
            </a:pPr>
            <a:endParaRPr lang="en-CA" sz="24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CA" sz="2400" dirty="0" smtClean="0">
                <a:latin typeface="Arial" panose="020B0604020202020204" pitchFamily="34" charset="0"/>
                <a:cs typeface="Arial" panose="020B0604020202020204" pitchFamily="34" charset="0"/>
              </a:rPr>
              <a:t>There are several challenges in establishing and MSDI with Metadata standards being at the top of the list.</a:t>
            </a:r>
          </a:p>
          <a:p>
            <a:pPr marL="457200" indent="-457200">
              <a:buFont typeface="Arial" panose="020B0604020202020204" pitchFamily="34" charset="0"/>
              <a:buChar char="•"/>
            </a:pPr>
            <a:endParaRPr lang="en-CA" sz="24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CA" sz="2400" dirty="0" smtClean="0">
                <a:latin typeface="Arial" panose="020B0604020202020204" pitchFamily="34" charset="0"/>
                <a:cs typeface="Arial" panose="020B0604020202020204" pitchFamily="34" charset="0"/>
              </a:rPr>
              <a:t>A major driver and motivator for MSDI in Canada is towards the development of a Marine Cadastre</a:t>
            </a:r>
            <a:endParaRPr lang="en-C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4977248"/>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838200" y="2819400"/>
            <a:ext cx="7391400" cy="3352800"/>
          </a:xfrm>
        </p:spPr>
        <p:txBody>
          <a:bodyPr>
            <a:noAutofit/>
          </a:bodyPr>
          <a:lstStyle/>
          <a:p>
            <a:pPr>
              <a:buFont typeface="Wingdings" pitchFamily="2" charset="2"/>
              <a:buChar char="§"/>
            </a:pPr>
            <a:r>
              <a:rPr lang="en-CA" sz="2800" dirty="0" smtClean="0">
                <a:latin typeface="Arial" pitchFamily="34" charset="0"/>
                <a:cs typeface="Arial" pitchFamily="34" charset="0"/>
              </a:rPr>
              <a:t>SDI and MSDI Definition and Discussion</a:t>
            </a:r>
          </a:p>
          <a:p>
            <a:pPr>
              <a:buFont typeface="Wingdings" pitchFamily="2" charset="2"/>
              <a:buChar char="§"/>
            </a:pPr>
            <a:r>
              <a:rPr lang="en-CA" sz="2800" dirty="0" smtClean="0">
                <a:latin typeface="Arial" pitchFamily="34" charset="0"/>
                <a:cs typeface="Arial" pitchFamily="34" charset="0"/>
              </a:rPr>
              <a:t>Canadian MSDI Project Phase I</a:t>
            </a:r>
          </a:p>
          <a:p>
            <a:pPr lvl="1">
              <a:buFont typeface="Wingdings" pitchFamily="2" charset="2"/>
              <a:buChar char="§"/>
            </a:pPr>
            <a:r>
              <a:rPr lang="en-CA" sz="2600" dirty="0" smtClean="0">
                <a:latin typeface="Arial" pitchFamily="34" charset="0"/>
                <a:cs typeface="Arial" pitchFamily="34" charset="0"/>
              </a:rPr>
              <a:t>Project Challenges</a:t>
            </a:r>
          </a:p>
          <a:p>
            <a:pPr>
              <a:buFont typeface="Wingdings" pitchFamily="2" charset="2"/>
              <a:buChar char="§"/>
            </a:pPr>
            <a:r>
              <a:rPr lang="en-CA" sz="2800" dirty="0" smtClean="0">
                <a:latin typeface="Arial" pitchFamily="34" charset="0"/>
                <a:cs typeface="Arial" pitchFamily="34" charset="0"/>
              </a:rPr>
              <a:t>Phase II Marine Cadastre</a:t>
            </a:r>
          </a:p>
          <a:p>
            <a:pPr>
              <a:buFont typeface="Wingdings" pitchFamily="2" charset="2"/>
              <a:buChar char="§"/>
            </a:pPr>
            <a:r>
              <a:rPr lang="en-CA" sz="2800" dirty="0" smtClean="0">
                <a:latin typeface="Arial" pitchFamily="34" charset="0"/>
                <a:cs typeface="Arial" pitchFamily="34" charset="0"/>
              </a:rPr>
              <a:t>Take Home Messages</a:t>
            </a:r>
          </a:p>
          <a:p>
            <a:pPr>
              <a:buFont typeface="Wingdings" pitchFamily="2" charset="2"/>
              <a:buChar char="§"/>
            </a:pPr>
            <a:endParaRPr lang="en-CA" sz="2800" dirty="0" smtClean="0">
              <a:latin typeface="Arial" pitchFamily="34" charset="0"/>
              <a:cs typeface="Arial" pitchFamily="34" charset="0"/>
            </a:endParaRPr>
          </a:p>
        </p:txBody>
      </p:sp>
      <p:sp>
        <p:nvSpPr>
          <p:cNvPr id="5" name="Subtitle 2"/>
          <p:cNvSpPr txBox="1">
            <a:spLocks/>
          </p:cNvSpPr>
          <p:nvPr>
            <p:custDataLst>
              <p:tags r:id="rId2"/>
            </p:custDataLst>
          </p:nvPr>
        </p:nvSpPr>
        <p:spPr>
          <a:xfrm>
            <a:off x="304800" y="1219200"/>
            <a:ext cx="8610600" cy="121920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600" kern="1200" baseline="0">
                <a:solidFill>
                  <a:schemeClr val="tx1"/>
                </a:solidFill>
                <a:latin typeface="Georgia" pitchFamily="18" charset="0"/>
                <a:ea typeface="+mn-ea"/>
                <a:cs typeface="+mn-cs"/>
              </a:defRPr>
            </a:lvl1pPr>
            <a:lvl2pPr marL="457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r>
              <a:rPr lang="en-AU" sz="2400" b="1" dirty="0" smtClean="0">
                <a:latin typeface="Arial" panose="020B0604020202020204" pitchFamily="34" charset="0"/>
                <a:cs typeface="Arial" panose="020B0604020202020204" pitchFamily="34" charset="0"/>
              </a:rPr>
              <a:t>Managing Hydrographic and Oceanographic </a:t>
            </a:r>
            <a:r>
              <a:rPr lang="en-AU" sz="2400" b="1" dirty="0">
                <a:latin typeface="Arial" panose="020B0604020202020204" pitchFamily="34" charset="0"/>
                <a:cs typeface="Arial" panose="020B0604020202020204" pitchFamily="34" charset="0"/>
              </a:rPr>
              <a:t>I</a:t>
            </a:r>
            <a:r>
              <a:rPr lang="en-AU" sz="2400" b="1" dirty="0" smtClean="0">
                <a:latin typeface="Arial" panose="020B0604020202020204" pitchFamily="34" charset="0"/>
                <a:cs typeface="Arial" panose="020B0604020202020204" pitchFamily="34" charset="0"/>
              </a:rPr>
              <a:t>nformation</a:t>
            </a:r>
            <a:endParaRPr lang="en-CA" sz="2400" dirty="0" smtClean="0">
              <a:latin typeface="Arial" panose="020B0604020202020204" pitchFamily="34" charset="0"/>
              <a:cs typeface="Arial" panose="020B0604020202020204" pitchFamily="34" charset="0"/>
            </a:endParaRPr>
          </a:p>
          <a:p>
            <a:pPr algn="ctr"/>
            <a:r>
              <a:rPr lang="en-AU" sz="2400" b="1" dirty="0">
                <a:latin typeface="Arial" panose="020B0604020202020204" pitchFamily="34" charset="0"/>
                <a:cs typeface="Arial" panose="020B0604020202020204" pitchFamily="34" charset="0"/>
              </a:rPr>
              <a:t>f</a:t>
            </a:r>
            <a:r>
              <a:rPr lang="en-AU" sz="2400" b="1" dirty="0" smtClean="0">
                <a:latin typeface="Arial" panose="020B0604020202020204" pitchFamily="34" charset="0"/>
                <a:cs typeface="Arial" panose="020B0604020202020204" pitchFamily="34" charset="0"/>
              </a:rPr>
              <a:t>or</a:t>
            </a:r>
            <a:endParaRPr lang="en-CA" sz="2400" dirty="0" smtClean="0">
              <a:latin typeface="Arial" panose="020B0604020202020204" pitchFamily="34" charset="0"/>
              <a:cs typeface="Arial" panose="020B0604020202020204" pitchFamily="34" charset="0"/>
            </a:endParaRPr>
          </a:p>
          <a:p>
            <a:pPr algn="ctr"/>
            <a:r>
              <a:rPr lang="fr-CH" sz="2400" b="1" dirty="0" smtClean="0">
                <a:latin typeface="Arial" panose="020B0604020202020204" pitchFamily="34" charset="0"/>
                <a:cs typeface="Arial" panose="020B0604020202020204" pitchFamily="34" charset="0"/>
              </a:rPr>
              <a:t>Maritime Spatial </a:t>
            </a:r>
            <a:r>
              <a:rPr lang="fr-CH" sz="2400" b="1" dirty="0">
                <a:latin typeface="Arial" panose="020B0604020202020204" pitchFamily="34" charset="0"/>
                <a:cs typeface="Arial" panose="020B0604020202020204" pitchFamily="34" charset="0"/>
              </a:rPr>
              <a:t>D</a:t>
            </a:r>
            <a:r>
              <a:rPr lang="fr-CH" sz="2400" b="1" dirty="0" smtClean="0">
                <a:latin typeface="Arial" panose="020B0604020202020204" pitchFamily="34" charset="0"/>
                <a:cs typeface="Arial" panose="020B0604020202020204" pitchFamily="34" charset="0"/>
              </a:rPr>
              <a:t>ata </a:t>
            </a:r>
            <a:r>
              <a:rPr lang="fr-CH" sz="2400" b="1" dirty="0">
                <a:latin typeface="Arial" panose="020B0604020202020204" pitchFamily="34" charset="0"/>
                <a:cs typeface="Arial" panose="020B0604020202020204" pitchFamily="34" charset="0"/>
              </a:rPr>
              <a:t>I</a:t>
            </a:r>
            <a:r>
              <a:rPr lang="fr-CH" sz="2400" b="1" dirty="0" smtClean="0">
                <a:latin typeface="Arial" panose="020B0604020202020204" pitchFamily="34" charset="0"/>
                <a:cs typeface="Arial" panose="020B0604020202020204" pitchFamily="34" charset="0"/>
              </a:rPr>
              <a:t>nfrastructure</a:t>
            </a:r>
            <a:endParaRPr lang="en-CA" sz="2400" dirty="0">
              <a:latin typeface="Arial" panose="020B0604020202020204" pitchFamily="34" charset="0"/>
              <a:cs typeface="Arial" panose="020B060402020202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209800" y="2133600"/>
            <a:ext cx="4183581" cy="1384995"/>
          </a:xfrm>
          <a:prstGeom prst="rect">
            <a:avLst/>
          </a:prstGeom>
        </p:spPr>
        <p:txBody>
          <a:bodyPr wrap="none">
            <a:spAutoFit/>
          </a:bodyPr>
          <a:lstStyle/>
          <a:p>
            <a:pPr algn="ctr"/>
            <a:r>
              <a:rPr lang="en-CA" sz="2800" b="1" dirty="0" smtClean="0">
                <a:latin typeface="Arial" panose="020B0604020202020204" pitchFamily="34" charset="0"/>
                <a:cs typeface="Arial" panose="020B0604020202020204" pitchFamily="34" charset="0"/>
              </a:rPr>
              <a:t>Thank You</a:t>
            </a:r>
          </a:p>
          <a:p>
            <a:pPr algn="ctr"/>
            <a:endParaRPr lang="en-CA" sz="2800" dirty="0">
              <a:latin typeface="Arial" panose="020B0604020202020204" pitchFamily="34" charset="0"/>
              <a:cs typeface="Arial" panose="020B0604020202020204" pitchFamily="34" charset="0"/>
            </a:endParaRPr>
          </a:p>
          <a:p>
            <a:pPr algn="ctr"/>
            <a:r>
              <a:rPr lang="en-CA" sz="2800" dirty="0" smtClean="0">
                <a:latin typeface="Arial" panose="020B0604020202020204" pitchFamily="34" charset="0"/>
                <a:cs typeface="Arial" panose="020B0604020202020204" pitchFamily="34" charset="0"/>
              </a:rPr>
              <a:t>www.iictechnologies.com</a:t>
            </a:r>
          </a:p>
        </p:txBody>
      </p:sp>
    </p:spTree>
    <p:extLst>
      <p:ext uri="{BB962C8B-B14F-4D97-AF65-F5344CB8AC3E}">
        <p14:creationId xmlns:p14="http://schemas.microsoft.com/office/powerpoint/2010/main" val="24800326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066800"/>
            <a:ext cx="8244566" cy="5170646"/>
          </a:xfrm>
          <a:prstGeom prst="rect">
            <a:avLst/>
          </a:prstGeom>
        </p:spPr>
        <p:txBody>
          <a:bodyPr wrap="square">
            <a:spAutoFit/>
          </a:bodyPr>
          <a:lstStyle/>
          <a:p>
            <a:pPr>
              <a:lnSpc>
                <a:spcPct val="150000"/>
              </a:lnSpc>
            </a:pPr>
            <a:r>
              <a:rPr lang="en-CA" sz="2000" b="1" u="sng" dirty="0" smtClean="0">
                <a:latin typeface="Arial" panose="020B0604020202020204" pitchFamily="34" charset="0"/>
                <a:cs typeface="Arial" panose="020B0604020202020204" pitchFamily="34" charset="0"/>
              </a:rPr>
              <a:t>Spatial Data Infrastructure (SDI) </a:t>
            </a:r>
            <a:r>
              <a:rPr lang="en-CA" sz="2000" b="1" u="sng" dirty="0">
                <a:latin typeface="Arial" panose="020B0604020202020204" pitchFamily="34" charset="0"/>
                <a:cs typeface="Arial" panose="020B0604020202020204" pitchFamily="34" charset="0"/>
              </a:rPr>
              <a:t>emphasizes </a:t>
            </a:r>
            <a:r>
              <a:rPr lang="en-CA" sz="2000" dirty="0">
                <a:latin typeface="Arial" panose="020B0604020202020204" pitchFamily="34" charset="0"/>
                <a:cs typeface="Arial" panose="020B0604020202020204" pitchFamily="34" charset="0"/>
              </a:rPr>
              <a:t>“unlocking” all of the geospatial information so it can be better utilized by all interested parties. The concept encompasses the hardware, software and system components required to support the integrated management and interoperability of spatial data, including the processes, standards, policies and structural relationships of all those involved.</a:t>
            </a:r>
          </a:p>
          <a:p>
            <a:pPr>
              <a:lnSpc>
                <a:spcPct val="150000"/>
              </a:lnSpc>
            </a:pPr>
            <a:endParaRPr lang="en-CA" sz="2000" dirty="0" smtClean="0">
              <a:latin typeface="Arial" panose="020B0604020202020204" pitchFamily="34" charset="0"/>
              <a:cs typeface="Arial" panose="020B0604020202020204" pitchFamily="34" charset="0"/>
            </a:endParaRPr>
          </a:p>
          <a:p>
            <a:pPr>
              <a:lnSpc>
                <a:spcPct val="150000"/>
              </a:lnSpc>
            </a:pPr>
            <a:r>
              <a:rPr lang="en-CA" sz="2000" b="1" u="sng" dirty="0" smtClean="0">
                <a:latin typeface="Arial" panose="020B0604020202020204" pitchFamily="34" charset="0"/>
                <a:cs typeface="Arial" panose="020B0604020202020204" pitchFamily="34" charset="0"/>
              </a:rPr>
              <a:t>Marine </a:t>
            </a:r>
            <a:r>
              <a:rPr lang="en-CA" sz="2000" b="1" u="sng" dirty="0">
                <a:latin typeface="Arial" panose="020B0604020202020204" pitchFamily="34" charset="0"/>
                <a:cs typeface="Arial" panose="020B0604020202020204" pitchFamily="34" charset="0"/>
              </a:rPr>
              <a:t>Spatial Data Infrastructure (MSDI) </a:t>
            </a:r>
            <a:r>
              <a:rPr lang="en-CA" sz="2000" dirty="0">
                <a:latin typeface="Arial" panose="020B0604020202020204" pitchFamily="34" charset="0"/>
                <a:cs typeface="Arial" panose="020B0604020202020204" pitchFamily="34" charset="0"/>
              </a:rPr>
              <a:t>embraces marine geographic information. MSDI programs require the hydrographer to expand the data offering to include other types of data such as oceanographic information. </a:t>
            </a:r>
            <a:endParaRPr lang="en-CA" sz="2000" b="1" i="1" dirty="0">
              <a:latin typeface="Arial" panose="020B0604020202020204" pitchFamily="34" charset="0"/>
              <a:cs typeface="Arial" panose="020B0604020202020204" pitchFamily="34" charset="0"/>
            </a:endParaRPr>
          </a:p>
        </p:txBody>
      </p:sp>
      <p:sp>
        <p:nvSpPr>
          <p:cNvPr id="6" name="Rectangle 5"/>
          <p:cNvSpPr/>
          <p:nvPr/>
        </p:nvSpPr>
        <p:spPr>
          <a:xfrm>
            <a:off x="232961" y="228600"/>
            <a:ext cx="2183611" cy="577850"/>
          </a:xfrm>
          <a:prstGeom prst="rect">
            <a:avLst/>
          </a:prstGeom>
        </p:spPr>
        <p:txBody>
          <a:bodyPr wrap="none">
            <a:spAutoFit/>
          </a:bodyPr>
          <a:lstStyle/>
          <a:p>
            <a:pPr>
              <a:lnSpc>
                <a:spcPct val="150000"/>
              </a:lnSpc>
            </a:pPr>
            <a:r>
              <a:rPr lang="en-CA" sz="2400" b="1" dirty="0">
                <a:latin typeface="Arial" panose="020B0604020202020204" pitchFamily="34" charset="0"/>
                <a:cs typeface="Arial" panose="020B0604020202020204" pitchFamily="34" charset="0"/>
              </a:rPr>
              <a:t>SDI and MSDI</a:t>
            </a:r>
          </a:p>
        </p:txBody>
      </p:sp>
    </p:spTree>
    <p:extLst>
      <p:ext uri="{BB962C8B-B14F-4D97-AF65-F5344CB8AC3E}">
        <p14:creationId xmlns:p14="http://schemas.microsoft.com/office/powerpoint/2010/main" val="24696031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388507"/>
            <a:ext cx="8094658" cy="4555093"/>
          </a:xfrm>
          <a:prstGeom prst="rect">
            <a:avLst/>
          </a:prstGeom>
        </p:spPr>
        <p:txBody>
          <a:bodyPr wrap="square">
            <a:spAutoFit/>
          </a:bodyPr>
          <a:lstStyle/>
          <a:p>
            <a:pPr>
              <a:lnSpc>
                <a:spcPct val="150000"/>
              </a:lnSpc>
            </a:pPr>
            <a:r>
              <a:rPr lang="en-CA" sz="2000" dirty="0" smtClean="0">
                <a:latin typeface="Arial" panose="020B0604020202020204" pitchFamily="34" charset="0"/>
                <a:cs typeface="Arial" panose="020B0604020202020204" pitchFamily="34" charset="0"/>
              </a:rPr>
              <a:t>A </a:t>
            </a:r>
            <a:r>
              <a:rPr lang="en-CA" sz="2000" dirty="0">
                <a:latin typeface="Arial" panose="020B0604020202020204" pitchFamily="34" charset="0"/>
                <a:cs typeface="Arial" panose="020B0604020202020204" pitchFamily="34" charset="0"/>
              </a:rPr>
              <a:t>suggested approach to structuring hydrographic and oceanographic for MSDI deployment consists of three core elements; </a:t>
            </a:r>
          </a:p>
          <a:p>
            <a:pPr marL="342900" lvl="0" indent="-342900">
              <a:lnSpc>
                <a:spcPct val="150000"/>
              </a:lnSpc>
              <a:buFont typeface="Wingdings" panose="05000000000000000000" pitchFamily="2" charset="2"/>
              <a:buChar char="§"/>
            </a:pPr>
            <a:r>
              <a:rPr lang="en-CA" sz="2000" dirty="0">
                <a:latin typeface="Arial" panose="020B0604020202020204" pitchFamily="34" charset="0"/>
                <a:cs typeface="Arial" panose="020B0604020202020204" pitchFamily="34" charset="0"/>
              </a:rPr>
              <a:t>use of internationally recognized and adopted </a:t>
            </a:r>
            <a:r>
              <a:rPr lang="en-CA" sz="2000" b="1" u="sng" dirty="0">
                <a:latin typeface="Arial" panose="020B0604020202020204" pitchFamily="34" charset="0"/>
                <a:cs typeface="Arial" panose="020B0604020202020204" pitchFamily="34" charset="0"/>
              </a:rPr>
              <a:t>standards</a:t>
            </a:r>
            <a:r>
              <a:rPr lang="en-CA" sz="2000" dirty="0">
                <a:latin typeface="Arial" panose="020B0604020202020204" pitchFamily="34" charset="0"/>
                <a:cs typeface="Arial" panose="020B0604020202020204" pitchFamily="34" charset="0"/>
              </a:rPr>
              <a:t>,</a:t>
            </a:r>
          </a:p>
          <a:p>
            <a:pPr marL="342900" lvl="0" indent="-342900">
              <a:lnSpc>
                <a:spcPct val="150000"/>
              </a:lnSpc>
              <a:buFont typeface="Wingdings" panose="05000000000000000000" pitchFamily="2" charset="2"/>
              <a:buChar char="§"/>
            </a:pPr>
            <a:r>
              <a:rPr lang="en-CA" sz="2000" dirty="0">
                <a:latin typeface="Arial" panose="020B0604020202020204" pitchFamily="34" charset="0"/>
                <a:cs typeface="Arial" panose="020B0604020202020204" pitchFamily="34" charset="0"/>
              </a:rPr>
              <a:t>the establishment of a </a:t>
            </a:r>
            <a:r>
              <a:rPr lang="en-CA" sz="2000" b="1" u="sng" dirty="0">
                <a:latin typeface="Arial" panose="020B0604020202020204" pitchFamily="34" charset="0"/>
                <a:cs typeface="Arial" panose="020B0604020202020204" pitchFamily="34" charset="0"/>
              </a:rPr>
              <a:t>technical infrastructure </a:t>
            </a:r>
            <a:r>
              <a:rPr lang="en-CA" sz="2000" dirty="0">
                <a:latin typeface="Arial" panose="020B0604020202020204" pitchFamily="34" charset="0"/>
                <a:cs typeface="Arial" panose="020B0604020202020204" pitchFamily="34" charset="0"/>
              </a:rPr>
              <a:t>to allow the discovery, viewing, and potentially, the download of the information, and</a:t>
            </a:r>
          </a:p>
          <a:p>
            <a:pPr marL="342900" lvl="0" indent="-342900">
              <a:lnSpc>
                <a:spcPct val="150000"/>
              </a:lnSpc>
              <a:buFont typeface="Wingdings" panose="05000000000000000000" pitchFamily="2" charset="2"/>
              <a:buChar char="§"/>
            </a:pPr>
            <a:r>
              <a:rPr lang="en-CA" sz="2000" dirty="0">
                <a:latin typeface="Arial" panose="020B0604020202020204" pitchFamily="34" charset="0"/>
                <a:cs typeface="Arial" panose="020B0604020202020204" pitchFamily="34" charset="0"/>
              </a:rPr>
              <a:t>the capturing of </a:t>
            </a:r>
            <a:r>
              <a:rPr lang="en-CA" sz="2000" b="1" u="sng" dirty="0">
                <a:latin typeface="Arial" panose="020B0604020202020204" pitchFamily="34" charset="0"/>
                <a:cs typeface="Arial" panose="020B0604020202020204" pitchFamily="34" charset="0"/>
              </a:rPr>
              <a:t>comprehensive metadata </a:t>
            </a:r>
            <a:r>
              <a:rPr lang="en-CA" sz="2000" dirty="0">
                <a:latin typeface="Arial" panose="020B0604020202020204" pitchFamily="34" charset="0"/>
                <a:cs typeface="Arial" panose="020B0604020202020204" pitchFamily="34" charset="0"/>
              </a:rPr>
              <a:t>to describe the content, value and limitation of the data which is essential for effective discovery of information of interest.</a:t>
            </a:r>
          </a:p>
          <a:p>
            <a:endParaRPr lang="en-CA" sz="2000" dirty="0">
              <a:latin typeface="Arial" panose="020B0604020202020204" pitchFamily="34" charset="0"/>
              <a:cs typeface="Arial" panose="020B0604020202020204" pitchFamily="34" charset="0"/>
            </a:endParaRPr>
          </a:p>
        </p:txBody>
      </p:sp>
      <p:sp>
        <p:nvSpPr>
          <p:cNvPr id="3" name="Rectangle 2"/>
          <p:cNvSpPr/>
          <p:nvPr/>
        </p:nvSpPr>
        <p:spPr>
          <a:xfrm>
            <a:off x="152400" y="381000"/>
            <a:ext cx="2850460" cy="461665"/>
          </a:xfrm>
          <a:prstGeom prst="rect">
            <a:avLst/>
          </a:prstGeom>
        </p:spPr>
        <p:txBody>
          <a:bodyPr wrap="none">
            <a:spAutoFit/>
          </a:bodyPr>
          <a:lstStyle/>
          <a:p>
            <a:r>
              <a:rPr lang="en-CA" sz="2400" b="1" dirty="0" smtClean="0">
                <a:latin typeface="Arial" pitchFamily="34" charset="0"/>
                <a:cs typeface="Arial" pitchFamily="34" charset="0"/>
              </a:rPr>
              <a:t>Approach to MSDI</a:t>
            </a:r>
            <a:endParaRPr lang="en-CA" sz="2400" b="1" dirty="0">
              <a:latin typeface="Arial" pitchFamily="34" charset="0"/>
              <a:cs typeface="Arial" pitchFamily="34" charset="0"/>
            </a:endParaRPr>
          </a:p>
        </p:txBody>
      </p:sp>
    </p:spTree>
    <p:extLst>
      <p:ext uri="{BB962C8B-B14F-4D97-AF65-F5344CB8AC3E}">
        <p14:creationId xmlns:p14="http://schemas.microsoft.com/office/powerpoint/2010/main" val="1774045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24589" y="1295400"/>
            <a:ext cx="8458200" cy="461665"/>
          </a:xfrm>
          <a:prstGeom prst="rect">
            <a:avLst/>
          </a:prstGeom>
          <a:noFill/>
        </p:spPr>
        <p:txBody>
          <a:bodyPr wrap="square" rtlCol="0">
            <a:spAutoFit/>
          </a:bodyPr>
          <a:lstStyle/>
          <a:p>
            <a:r>
              <a:rPr lang="en-CA" sz="2400" dirty="0" smtClean="0">
                <a:latin typeface="Arial" panose="020B0604020202020204" pitchFamily="34" charset="0"/>
                <a:cs typeface="Arial" panose="020B0604020202020204" pitchFamily="34" charset="0"/>
              </a:rPr>
              <a:t>Two Goals…</a:t>
            </a:r>
            <a:endParaRPr lang="en-CA" sz="2400" dirty="0">
              <a:latin typeface="Arial" panose="020B0604020202020204" pitchFamily="34" charset="0"/>
              <a:cs typeface="Arial" panose="020B0604020202020204" pitchFamily="34" charset="0"/>
            </a:endParaRPr>
          </a:p>
        </p:txBody>
      </p:sp>
      <p:sp>
        <p:nvSpPr>
          <p:cNvPr id="2" name="Rectangle 1"/>
          <p:cNvSpPr/>
          <p:nvPr/>
        </p:nvSpPr>
        <p:spPr>
          <a:xfrm>
            <a:off x="249072" y="304800"/>
            <a:ext cx="5330305" cy="461665"/>
          </a:xfrm>
          <a:prstGeom prst="rect">
            <a:avLst/>
          </a:prstGeom>
        </p:spPr>
        <p:txBody>
          <a:bodyPr wrap="none">
            <a:spAutoFit/>
          </a:bodyPr>
          <a:lstStyle/>
          <a:p>
            <a:r>
              <a:rPr lang="en-CA" sz="2400" b="1" dirty="0" smtClean="0">
                <a:latin typeface="Arial" panose="020B0604020202020204" pitchFamily="34" charset="0"/>
                <a:cs typeface="Arial" panose="020B0604020202020204" pitchFamily="34" charset="0"/>
              </a:rPr>
              <a:t>Canadian MSDI Project </a:t>
            </a:r>
            <a:r>
              <a:rPr lang="en-CA" sz="2400" b="1" dirty="0">
                <a:latin typeface="Arial" panose="020B0604020202020204" pitchFamily="34" charset="0"/>
                <a:cs typeface="Arial" panose="020B0604020202020204" pitchFamily="34" charset="0"/>
              </a:rPr>
              <a:t>Description</a:t>
            </a:r>
            <a:endParaRPr lang="en-CA" sz="2400" dirty="0">
              <a:latin typeface="Arial" panose="020B0604020202020204" pitchFamily="34" charset="0"/>
              <a:cs typeface="Arial" panose="020B0604020202020204" pitchFamily="34" charset="0"/>
            </a:endParaRPr>
          </a:p>
        </p:txBody>
      </p:sp>
      <p:sp>
        <p:nvSpPr>
          <p:cNvPr id="4" name="Title 3"/>
          <p:cNvSpPr txBox="1">
            <a:spLocks/>
          </p:cNvSpPr>
          <p:nvPr/>
        </p:nvSpPr>
        <p:spPr>
          <a:xfrm>
            <a:off x="224589" y="2057400"/>
            <a:ext cx="8839200" cy="3352800"/>
          </a:xfrm>
          <a:prstGeom prst="rect">
            <a:avLst/>
          </a:prstGeom>
        </p:spPr>
        <p:txBody>
          <a:bodyPr vert="horz" lIns="91440" tIns="45720" rIns="91440" bIns="45720" rtlCol="0" anchor="t">
            <a:no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pPr>
              <a:defRPr/>
            </a:pPr>
            <a:r>
              <a:rPr lang="en-CA" sz="2400" dirty="0" smtClean="0">
                <a:latin typeface="Arial" panose="020B0604020202020204" pitchFamily="34" charset="0"/>
                <a:cs typeface="Arial" panose="020B0604020202020204" pitchFamily="34" charset="0"/>
              </a:rPr>
              <a:t>To </a:t>
            </a:r>
            <a:r>
              <a:rPr lang="en-CA" sz="2400" dirty="0">
                <a:latin typeface="Arial" panose="020B0604020202020204" pitchFamily="34" charset="0"/>
                <a:cs typeface="Arial" panose="020B0604020202020204" pitchFamily="34" charset="0"/>
              </a:rPr>
              <a:t>provide ‘</a:t>
            </a:r>
            <a:r>
              <a:rPr lang="en-CA" sz="2400" b="1" u="sng" dirty="0">
                <a:latin typeface="Arial" panose="020B0604020202020204" pitchFamily="34" charset="0"/>
                <a:cs typeface="Arial" panose="020B0604020202020204" pitchFamily="34" charset="0"/>
              </a:rPr>
              <a:t>data discovery</a:t>
            </a:r>
            <a:r>
              <a:rPr lang="en-CA" sz="2400" dirty="0">
                <a:latin typeface="Arial" panose="020B0604020202020204" pitchFamily="34" charset="0"/>
                <a:cs typeface="Arial" panose="020B0604020202020204" pitchFamily="34" charset="0"/>
              </a:rPr>
              <a:t>’ of the geospatial datasets by visualizing their boundaries and providing a summary of their contents by creating detailed metadata in a standardized </a:t>
            </a:r>
            <a:r>
              <a:rPr lang="en-CA" sz="2400" dirty="0" smtClean="0">
                <a:latin typeface="Arial" panose="020B0604020202020204" pitchFamily="34" charset="0"/>
                <a:cs typeface="Arial" panose="020B0604020202020204" pitchFamily="34" charset="0"/>
              </a:rPr>
              <a:t>format and </a:t>
            </a:r>
            <a:r>
              <a:rPr lang="en-CA" sz="2400" dirty="0">
                <a:latin typeface="Arial" panose="020B0604020202020204" pitchFamily="34" charset="0"/>
                <a:cs typeface="Arial" panose="020B0604020202020204" pitchFamily="34" charset="0"/>
              </a:rPr>
              <a:t>publishing to a web-based application or “web app</a:t>
            </a:r>
            <a:r>
              <a:rPr lang="en-CA" sz="3200" dirty="0" smtClean="0"/>
              <a:t>”. </a:t>
            </a:r>
          </a:p>
          <a:p>
            <a:pPr>
              <a:defRPr/>
            </a:pPr>
            <a:endParaRPr lang="en-CA" sz="3200" dirty="0" smtClean="0"/>
          </a:p>
          <a:p>
            <a:pPr>
              <a:defRPr/>
            </a:pPr>
            <a:r>
              <a:rPr lang="en-CA" sz="2400" dirty="0">
                <a:latin typeface="Arial" panose="020B0604020202020204" pitchFamily="34" charset="0"/>
                <a:cs typeface="Arial" panose="020B0604020202020204" pitchFamily="34" charset="0"/>
              </a:rPr>
              <a:t>T</a:t>
            </a:r>
            <a:r>
              <a:rPr lang="en-CA" sz="2400" dirty="0" smtClean="0">
                <a:latin typeface="Arial" panose="020B0604020202020204" pitchFamily="34" charset="0"/>
                <a:cs typeface="Arial" panose="020B0604020202020204" pitchFamily="34" charset="0"/>
              </a:rPr>
              <a:t>o </a:t>
            </a:r>
            <a:r>
              <a:rPr lang="en-CA" sz="2400" dirty="0">
                <a:latin typeface="Arial" panose="020B0604020202020204" pitchFamily="34" charset="0"/>
                <a:cs typeface="Arial" panose="020B0604020202020204" pitchFamily="34" charset="0"/>
              </a:rPr>
              <a:t>populate the </a:t>
            </a:r>
            <a:r>
              <a:rPr lang="en-CA" sz="2400" b="1" u="sng" dirty="0">
                <a:latin typeface="Arial" panose="020B0604020202020204" pitchFamily="34" charset="0"/>
                <a:cs typeface="Arial" panose="020B0604020202020204" pitchFamily="34" charset="0"/>
              </a:rPr>
              <a:t>web app </a:t>
            </a:r>
            <a:r>
              <a:rPr lang="en-CA" sz="2400" dirty="0">
                <a:latin typeface="Arial" panose="020B0604020202020204" pitchFamily="34" charset="0"/>
                <a:cs typeface="Arial" panose="020B0604020202020204" pitchFamily="34" charset="0"/>
              </a:rPr>
              <a:t>with the feature level data, basically ingesting each dataset and making its entire contents available for viewing and query at the base “feature level</a:t>
            </a:r>
            <a:r>
              <a:rPr lang="en-CA" sz="2400" dirty="0" smtClean="0">
                <a:latin typeface="Arial" panose="020B0604020202020204" pitchFamily="34" charset="0"/>
                <a:cs typeface="Arial" panose="020B0604020202020204" pitchFamily="34" charset="0"/>
              </a:rPr>
              <a:t>”.</a:t>
            </a:r>
            <a:r>
              <a:rPr lang="en-US" sz="3200" b="1" dirty="0" smtClean="0">
                <a:latin typeface="Arial" charset="0"/>
                <a:cs typeface="Arial" charset="0"/>
              </a:rPr>
              <a:t/>
            </a:r>
            <a:br>
              <a:rPr lang="en-US" sz="3200" b="1" dirty="0" smtClean="0">
                <a:latin typeface="Arial" charset="0"/>
                <a:cs typeface="Arial" charset="0"/>
              </a:rPr>
            </a:br>
            <a:endParaRPr lang="en-US" sz="3200" b="1" dirty="0" smtClean="0">
              <a:solidFill>
                <a:srgbClr val="C00000"/>
              </a:solidFill>
              <a:latin typeface="Arial" charset="0"/>
              <a:cs typeface="Arial" charset="0"/>
            </a:endParaRPr>
          </a:p>
        </p:txBody>
      </p:sp>
    </p:spTree>
    <p:extLst>
      <p:ext uri="{BB962C8B-B14F-4D97-AF65-F5344CB8AC3E}">
        <p14:creationId xmlns:p14="http://schemas.microsoft.com/office/powerpoint/2010/main" val="14149891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Gwil\Documents\CHS reports Mar-Apr2015\MSDI CHS\Dixon entrance 27Apr2015.jpg"/>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28600" y="1066800"/>
            <a:ext cx="8686800" cy="5029200"/>
          </a:xfrm>
          <a:prstGeom prst="rect">
            <a:avLst/>
          </a:prstGeom>
          <a:noFill/>
          <a:ln>
            <a:noFill/>
          </a:ln>
        </p:spPr>
      </p:pic>
      <p:sp>
        <p:nvSpPr>
          <p:cNvPr id="2" name="Rectangle 1"/>
          <p:cNvSpPr/>
          <p:nvPr/>
        </p:nvSpPr>
        <p:spPr>
          <a:xfrm>
            <a:off x="138746" y="304800"/>
            <a:ext cx="4661854" cy="461665"/>
          </a:xfrm>
          <a:prstGeom prst="rect">
            <a:avLst/>
          </a:prstGeom>
        </p:spPr>
        <p:txBody>
          <a:bodyPr wrap="none">
            <a:spAutoFit/>
          </a:bodyPr>
          <a:lstStyle/>
          <a:p>
            <a:r>
              <a:rPr lang="en-CA" sz="2400" b="1" dirty="0">
                <a:latin typeface="Arial" panose="020B0604020202020204" pitchFamily="34" charset="0"/>
                <a:cs typeface="Arial" panose="020B0604020202020204" pitchFamily="34" charset="0"/>
              </a:rPr>
              <a:t>Dixon Entrance </a:t>
            </a:r>
            <a:r>
              <a:rPr lang="en-CA" sz="2400" b="1" dirty="0" smtClean="0">
                <a:latin typeface="Arial" panose="020B0604020202020204" pitchFamily="34" charset="0"/>
                <a:cs typeface="Arial" panose="020B0604020202020204" pitchFamily="34" charset="0"/>
              </a:rPr>
              <a:t>MSDI Location</a:t>
            </a:r>
            <a:endParaRPr lang="en-CA" sz="2400" b="1" dirty="0"/>
          </a:p>
        </p:txBody>
      </p:sp>
    </p:spTree>
    <p:extLst>
      <p:ext uri="{BB962C8B-B14F-4D97-AF65-F5344CB8AC3E}">
        <p14:creationId xmlns:p14="http://schemas.microsoft.com/office/powerpoint/2010/main" val="4119338313"/>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27595" y="1219200"/>
            <a:ext cx="7773405" cy="4939814"/>
          </a:xfrm>
          <a:prstGeom prst="rect">
            <a:avLst/>
          </a:prstGeom>
          <a:solidFill>
            <a:schemeClr val="bg1"/>
          </a:solidFill>
        </p:spPr>
        <p:txBody>
          <a:bodyPr wrap="square" rtlCol="0">
            <a:spAutoFit/>
          </a:bodyPr>
          <a:lstStyle/>
          <a:p>
            <a:pPr>
              <a:lnSpc>
                <a:spcPct val="150000"/>
              </a:lnSpc>
            </a:pPr>
            <a:r>
              <a:rPr lang="en-CA" sz="2400" dirty="0" smtClean="0">
                <a:latin typeface="Arial" panose="020B0604020202020204" pitchFamily="34" charset="0"/>
                <a:cs typeface="Arial" panose="020B0604020202020204" pitchFamily="34" charset="0"/>
              </a:rPr>
              <a:t>A metadata template was created based on </a:t>
            </a:r>
          </a:p>
          <a:p>
            <a:pPr marL="342900" indent="-342900">
              <a:lnSpc>
                <a:spcPct val="150000"/>
              </a:lnSpc>
              <a:buFontTx/>
              <a:buChar char="-"/>
            </a:pPr>
            <a:r>
              <a:rPr lang="en-CA" sz="2400" dirty="0" smtClean="0">
                <a:latin typeface="Arial" panose="020B0604020202020204" pitchFamily="34" charset="0"/>
                <a:cs typeface="Arial" panose="020B0604020202020204" pitchFamily="34" charset="0"/>
              </a:rPr>
              <a:t>ISO 19115 and </a:t>
            </a:r>
          </a:p>
          <a:p>
            <a:pPr marL="342900" indent="-342900">
              <a:lnSpc>
                <a:spcPct val="150000"/>
              </a:lnSpc>
              <a:buFontTx/>
              <a:buChar char="-"/>
            </a:pPr>
            <a:r>
              <a:rPr lang="en-CA" sz="2400" dirty="0" smtClean="0">
                <a:latin typeface="Arial" panose="020B0604020202020204" pitchFamily="34" charset="0"/>
                <a:cs typeface="Arial" panose="020B0604020202020204" pitchFamily="34" charset="0"/>
              </a:rPr>
              <a:t>the Harmonized North American Profile (HNAP) and populated with all the information that could be extracted from the supplied data. </a:t>
            </a:r>
            <a:endParaRPr lang="en-CA" sz="2400" dirty="0">
              <a:latin typeface="Arial" panose="020B0604020202020204" pitchFamily="34" charset="0"/>
              <a:cs typeface="Arial" panose="020B0604020202020204" pitchFamily="34" charset="0"/>
            </a:endParaRPr>
          </a:p>
          <a:p>
            <a:pPr>
              <a:lnSpc>
                <a:spcPct val="150000"/>
              </a:lnSpc>
            </a:pPr>
            <a:endParaRPr lang="en-CA" dirty="0" smtClean="0">
              <a:latin typeface="Arial" panose="020B0604020202020204" pitchFamily="34" charset="0"/>
              <a:cs typeface="Arial" panose="020B0604020202020204" pitchFamily="34" charset="0"/>
            </a:endParaRPr>
          </a:p>
          <a:p>
            <a:pPr>
              <a:lnSpc>
                <a:spcPct val="150000"/>
              </a:lnSpc>
            </a:pPr>
            <a:r>
              <a:rPr lang="en-CA" dirty="0" smtClean="0">
                <a:latin typeface="Arial" panose="020B0604020202020204" pitchFamily="34" charset="0"/>
                <a:cs typeface="Arial" panose="020B0604020202020204" pitchFamily="34" charset="0"/>
              </a:rPr>
              <a:t>While the ISO 19115 standard defines an extensive set of metadata elements (over 300), a small subset were considered essential for every dataset to have. These elements are referred to as core metadata elements and the metadata template aimed to capture them accordingly. </a:t>
            </a:r>
            <a:endParaRPr lang="en-CA" dirty="0">
              <a:latin typeface="Arial" panose="020B0604020202020204" pitchFamily="34" charset="0"/>
              <a:cs typeface="Arial" panose="020B0604020202020204" pitchFamily="34" charset="0"/>
            </a:endParaRPr>
          </a:p>
        </p:txBody>
      </p:sp>
      <p:sp>
        <p:nvSpPr>
          <p:cNvPr id="2" name="Rectangle 1"/>
          <p:cNvSpPr/>
          <p:nvPr/>
        </p:nvSpPr>
        <p:spPr>
          <a:xfrm>
            <a:off x="227595" y="304800"/>
            <a:ext cx="4974439" cy="461665"/>
          </a:xfrm>
          <a:prstGeom prst="rect">
            <a:avLst/>
          </a:prstGeom>
        </p:spPr>
        <p:txBody>
          <a:bodyPr wrap="none">
            <a:spAutoFit/>
          </a:bodyPr>
          <a:lstStyle/>
          <a:p>
            <a:r>
              <a:rPr lang="en-CA" sz="2400" b="1" dirty="0">
                <a:latin typeface="Arial" panose="020B0604020202020204" pitchFamily="34" charset="0"/>
                <a:cs typeface="Arial" panose="020B0604020202020204" pitchFamily="34" charset="0"/>
              </a:rPr>
              <a:t>Meta Data </a:t>
            </a:r>
            <a:r>
              <a:rPr lang="en-CA" sz="2400" b="1" dirty="0" smtClean="0">
                <a:latin typeface="Arial" panose="020B0604020202020204" pitchFamily="34" charset="0"/>
                <a:cs typeface="Arial" panose="020B0604020202020204" pitchFamily="34" charset="0"/>
              </a:rPr>
              <a:t>Collection (Discovery)</a:t>
            </a:r>
            <a:endParaRPr lang="en-C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87490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76200" y="1066800"/>
            <a:ext cx="8839200" cy="49529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None/>
            </a:pPr>
            <a:r>
              <a:rPr lang="en-CA" dirty="0" smtClean="0">
                <a:latin typeface="Arial" panose="020B0604020202020204" pitchFamily="34" charset="0"/>
                <a:cs typeface="Arial" panose="020B0604020202020204" pitchFamily="34" charset="0"/>
              </a:rPr>
              <a:t>The </a:t>
            </a:r>
            <a:r>
              <a:rPr lang="en-CA" dirty="0">
                <a:latin typeface="Arial" panose="020B0604020202020204" pitchFamily="34" charset="0"/>
                <a:cs typeface="Arial" panose="020B0604020202020204" pitchFamily="34" charset="0"/>
              </a:rPr>
              <a:t>ArcGIS Online service was selected since it was readily available and immediately able to showcase the potential of a deployed system. </a:t>
            </a:r>
            <a:endParaRPr lang="en-CA" dirty="0" smtClean="0">
              <a:latin typeface="Arial" panose="020B0604020202020204" pitchFamily="34" charset="0"/>
              <a:cs typeface="Arial" panose="020B0604020202020204" pitchFamily="34" charset="0"/>
            </a:endParaRPr>
          </a:p>
          <a:p>
            <a:pPr marL="0" indent="0">
              <a:lnSpc>
                <a:spcPct val="150000"/>
              </a:lnSpc>
              <a:buNone/>
            </a:pPr>
            <a:endParaRPr lang="en-CA" dirty="0">
              <a:latin typeface="Arial" panose="020B0604020202020204" pitchFamily="34" charset="0"/>
              <a:cs typeface="Arial" panose="020B0604020202020204" pitchFamily="34" charset="0"/>
            </a:endParaRPr>
          </a:p>
          <a:p>
            <a:pPr marL="0" indent="0">
              <a:lnSpc>
                <a:spcPct val="150000"/>
              </a:lnSpc>
              <a:buNone/>
            </a:pPr>
            <a:r>
              <a:rPr lang="en-CA" dirty="0" smtClean="0">
                <a:latin typeface="Arial" panose="020B0604020202020204" pitchFamily="34" charset="0"/>
                <a:cs typeface="Arial" panose="020B0604020202020204" pitchFamily="34" charset="0"/>
              </a:rPr>
              <a:t>Showcase </a:t>
            </a:r>
            <a:r>
              <a:rPr lang="en-CA" dirty="0">
                <a:latin typeface="Arial" panose="020B0604020202020204" pitchFamily="34" charset="0"/>
                <a:cs typeface="Arial" panose="020B0604020202020204" pitchFamily="34" charset="0"/>
              </a:rPr>
              <a:t>both catalogue and feature level functionality. The catalogue </a:t>
            </a:r>
            <a:r>
              <a:rPr lang="en-CA" i="1" dirty="0" err="1">
                <a:latin typeface="Arial" panose="020B0604020202020204" pitchFamily="34" charset="0"/>
                <a:cs typeface="Arial" panose="020B0604020202020204" pitchFamily="34" charset="0"/>
              </a:rPr>
              <a:t>shapefile</a:t>
            </a:r>
            <a:r>
              <a:rPr lang="en-CA" dirty="0">
                <a:latin typeface="Arial" panose="020B0604020202020204" pitchFamily="34" charset="0"/>
                <a:cs typeface="Arial" panose="020B0604020202020204" pitchFamily="34" charset="0"/>
              </a:rPr>
              <a:t> was loaded into ArcGIS Online. In addition, the actual datasets were converted into </a:t>
            </a:r>
            <a:r>
              <a:rPr lang="en-CA" dirty="0" err="1">
                <a:latin typeface="Arial" panose="020B0604020202020204" pitchFamily="34" charset="0"/>
                <a:cs typeface="Arial" panose="020B0604020202020204" pitchFamily="34" charset="0"/>
              </a:rPr>
              <a:t>shapefile</a:t>
            </a:r>
            <a:r>
              <a:rPr lang="en-CA" dirty="0">
                <a:latin typeface="Arial" panose="020B0604020202020204" pitchFamily="34" charset="0"/>
                <a:cs typeface="Arial" panose="020B0604020202020204" pitchFamily="34" charset="0"/>
              </a:rPr>
              <a:t>, feature type by feature type, and loaded into the system. </a:t>
            </a:r>
            <a:r>
              <a:rPr lang="en-CA" dirty="0" smtClean="0">
                <a:latin typeface="Arial" panose="020B0604020202020204" pitchFamily="34" charset="0"/>
                <a:cs typeface="Arial" panose="020B0604020202020204" pitchFamily="34" charset="0"/>
              </a:rPr>
              <a:t> </a:t>
            </a:r>
            <a:endParaRPr lang="en-CA" dirty="0">
              <a:latin typeface="Arial" panose="020B0604020202020204" pitchFamily="34" charset="0"/>
              <a:cs typeface="Arial" panose="020B0604020202020204" pitchFamily="34" charset="0"/>
            </a:endParaRPr>
          </a:p>
        </p:txBody>
      </p:sp>
      <p:sp>
        <p:nvSpPr>
          <p:cNvPr id="2" name="Rectangle 1"/>
          <p:cNvSpPr/>
          <p:nvPr/>
        </p:nvSpPr>
        <p:spPr>
          <a:xfrm>
            <a:off x="228600" y="304800"/>
            <a:ext cx="1499770" cy="461665"/>
          </a:xfrm>
          <a:prstGeom prst="rect">
            <a:avLst/>
          </a:prstGeom>
        </p:spPr>
        <p:txBody>
          <a:bodyPr wrap="none">
            <a:spAutoFit/>
          </a:bodyPr>
          <a:lstStyle/>
          <a:p>
            <a:r>
              <a:rPr lang="en-CA" sz="2400" b="1" dirty="0">
                <a:latin typeface="Arial" panose="020B0604020202020204" pitchFamily="34" charset="0"/>
                <a:cs typeface="Arial" panose="020B0604020202020204" pitchFamily="34" charset="0"/>
              </a:rPr>
              <a:t>Web App</a:t>
            </a:r>
            <a:endParaRPr lang="en-C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39595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Gwil\Documents\CHS reports Mar-Apr2015\MSDI CHS\ArcGIS online1.jpg"/>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28600" y="1143000"/>
            <a:ext cx="8534400" cy="5029200"/>
          </a:xfrm>
          <a:prstGeom prst="rect">
            <a:avLst/>
          </a:prstGeom>
          <a:noFill/>
          <a:ln>
            <a:solidFill>
              <a:schemeClr val="accent1"/>
            </a:solidFill>
          </a:ln>
        </p:spPr>
      </p:pic>
      <p:sp>
        <p:nvSpPr>
          <p:cNvPr id="3" name="Rectangle 2"/>
          <p:cNvSpPr/>
          <p:nvPr/>
        </p:nvSpPr>
        <p:spPr>
          <a:xfrm>
            <a:off x="228600" y="304800"/>
            <a:ext cx="1499770" cy="461665"/>
          </a:xfrm>
          <a:prstGeom prst="rect">
            <a:avLst/>
          </a:prstGeom>
        </p:spPr>
        <p:txBody>
          <a:bodyPr wrap="none">
            <a:spAutoFit/>
          </a:bodyPr>
          <a:lstStyle/>
          <a:p>
            <a:r>
              <a:rPr lang="en-CA" sz="2400" b="1" dirty="0">
                <a:latin typeface="Arial" panose="020B0604020202020204" pitchFamily="34" charset="0"/>
                <a:cs typeface="Arial" panose="020B0604020202020204" pitchFamily="34" charset="0"/>
              </a:rPr>
              <a:t>Web App</a:t>
            </a:r>
            <a:endParaRPr lang="en-C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2825123"/>
      </p:ext>
    </p:extLst>
  </p:cSld>
  <p:clrMapOvr>
    <a:masterClrMapping/>
  </p:clrMapOvr>
  <p:transition spd="slow">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6QLnjpDmemWvdkPv8CNhLB"/>
</p:tagLst>
</file>

<file path=ppt/tags/tag2.xml><?xml version="1.0" encoding="utf-8"?>
<p:tagLst xmlns:a="http://schemas.openxmlformats.org/drawingml/2006/main" xmlns:r="http://schemas.openxmlformats.org/officeDocument/2006/relationships" xmlns:p="http://schemas.openxmlformats.org/presentationml/2006/main">
  <p:tag name="DVSHAPEID" val="9TlgkWg9GbD75tZxSe07Sl"/>
</p:tagLst>
</file>

<file path=ppt/tags/tag3.xml><?xml version="1.0" encoding="utf-8"?>
<p:tagLst xmlns:a="http://schemas.openxmlformats.org/drawingml/2006/main" xmlns:r="http://schemas.openxmlformats.org/officeDocument/2006/relationships" xmlns:p="http://schemas.openxmlformats.org/presentationml/2006/main">
  <p:tag name="DVSHAPEID" val="9TlgkWg9GbD75tZxSe07Sl"/>
</p:tagLst>
</file>

<file path=ppt/tags/tag4.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ags/tag5.xml><?xml version="1.0" encoding="utf-8"?>
<p:tagLst xmlns:a="http://schemas.openxmlformats.org/drawingml/2006/main" xmlns:r="http://schemas.openxmlformats.org/officeDocument/2006/relationships" xmlns:p="http://schemas.openxmlformats.org/presentationml/2006/main">
  <p:tag name="DVSHAPEID" val="9TlgkWg9GbD75tZxSe07Sl"/>
</p:tagLst>
</file>

<file path=ppt/theme/theme1.xml><?xml version="1.0" encoding="utf-8"?>
<a:theme xmlns:a="http://schemas.openxmlformats.org/drawingml/2006/main" name="IIC Corp template 201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1178</Words>
  <Application>Microsoft Office PowerPoint</Application>
  <PresentationFormat>On-screen Show (4:3)</PresentationFormat>
  <Paragraphs>128</Paragraphs>
  <Slides>20</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Calibri</vt:lpstr>
      <vt:lpstr>Courier New</vt:lpstr>
      <vt:lpstr>Georgia</vt:lpstr>
      <vt:lpstr>Times New Roman</vt:lpstr>
      <vt:lpstr>Verdana</vt:lpstr>
      <vt:lpstr>Wingdings</vt:lpstr>
      <vt:lpstr>ヒラギノ角ゴ Pro W3</vt:lpstr>
      <vt:lpstr>IIC Corp template 2011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Motivation - Marine Cadastre</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2011-09-08T08:50:56Z</dcterms:created>
  <dcterms:modified xsi:type="dcterms:W3CDTF">2015-12-10T20:55:53Z</dcterms:modified>
</cp:coreProperties>
</file>