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71" r:id="rId3"/>
    <p:sldId id="282" r:id="rId4"/>
    <p:sldId id="272" r:id="rId5"/>
    <p:sldId id="286" r:id="rId6"/>
    <p:sldId id="283" r:id="rId7"/>
    <p:sldId id="274" r:id="rId8"/>
    <p:sldId id="285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73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883F9-EAD8-4AD0-82E3-C434FA2997AF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E282-21FA-48FE-9F29-2C01EBE45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E282-21FA-48FE-9F29-2C01EBE45B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b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4DA0-3EDC-424C-9B59-A7761C7E6FB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E282-21FA-48FE-9F29-2C01EBE45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3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67485"/>
            <a:ext cx="9232900" cy="6925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5700"/>
            <a:ext cx="6400800" cy="1562100"/>
          </a:xfrm>
        </p:spPr>
        <p:txBody>
          <a:bodyPr>
            <a:normAutofit/>
          </a:bodyPr>
          <a:lstStyle>
            <a:lvl1pPr marL="0" indent="0" algn="ctr">
              <a:buNone/>
              <a:defRPr sz="4000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5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June 18,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Rob Griffiths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315D3-22D8-8948-96C6-AA3C3E196F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5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algn="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June 18,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Rob Griffiths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43315D3-22D8-8948-96C6-AA3C3E196F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0B15-00FD-4C7D-97EE-03B6DC3B39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2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6" descr="calm_ocean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693350"/>
            <a:ext cx="8229600" cy="45254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87E0156-3CCC-6540-9CAF-97EC375974E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ve top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03"/>
            <a:ext cx="9162288" cy="68725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June 18,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Rob Griffiths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41F948B-CCB7-49E1-B102-78B34BDB3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8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b="1" i="0" kern="1200">
          <a:solidFill>
            <a:schemeClr val="tx2">
              <a:lumMod val="5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0B8B3"/>
        </a:buClr>
        <a:buFont typeface="Lucida Grande"/>
        <a:buChar char="-"/>
        <a:defRPr sz="3200" kern="1200">
          <a:solidFill>
            <a:schemeClr val="tx2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0B8B3"/>
        </a:buClr>
        <a:buFont typeface="Lucida Grande"/>
        <a:buChar char="-"/>
        <a:defRPr sz="2800" kern="1200">
          <a:solidFill>
            <a:schemeClr val="tx2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0B8B3"/>
        </a:buClr>
        <a:buFont typeface="Lucida Grande"/>
        <a:buChar char="-"/>
        <a:defRPr sz="2400" kern="1200">
          <a:solidFill>
            <a:schemeClr val="tx2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0B8B3"/>
        </a:buClr>
        <a:buFont typeface="Lucida Grande"/>
        <a:buChar char="-"/>
        <a:defRPr sz="2400" kern="1200">
          <a:solidFill>
            <a:schemeClr val="tx2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0B8B3"/>
        </a:buClr>
        <a:buFont typeface="Lucida Grande"/>
        <a:buChar char="-"/>
        <a:defRPr sz="2400" kern="1200">
          <a:solidFill>
            <a:schemeClr val="tx2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374" y="357882"/>
            <a:ext cx="9207374" cy="33591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Meeting of the </a:t>
            </a:r>
            <a:r>
              <a:rPr lang="en-US" sz="2800" dirty="0" err="1" smtClean="0"/>
              <a:t>Meso</a:t>
            </a:r>
            <a:r>
              <a:rPr lang="en-US" sz="2800" dirty="0" smtClean="0"/>
              <a:t> American and Caribbean Sea Hydrographic  Commission (MACHc16)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i="1" dirty="0" smtClean="0"/>
              <a:t>the Cruise Industry Perspective</a:t>
            </a: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4000" i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086600" cy="23762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Kim Hall</a:t>
            </a:r>
          </a:p>
          <a:p>
            <a:r>
              <a:rPr lang="en-US" sz="1800" dirty="0" smtClean="0"/>
              <a:t>Cruise Lines International Association</a:t>
            </a:r>
          </a:p>
          <a:p>
            <a:r>
              <a:rPr lang="en-US" sz="1800" dirty="0" smtClean="0"/>
              <a:t>Director, </a:t>
            </a:r>
          </a:p>
          <a:p>
            <a:r>
              <a:rPr lang="en-US" sz="1800" dirty="0" smtClean="0"/>
              <a:t> Technical and Regulatory Affairs </a:t>
            </a:r>
          </a:p>
          <a:p>
            <a:r>
              <a:rPr lang="en-US" sz="1800" dirty="0" smtClean="0"/>
              <a:t>Operational &amp; Security</a:t>
            </a:r>
          </a:p>
          <a:p>
            <a:pPr>
              <a:defRPr/>
            </a:pPr>
            <a:endParaRPr lang="en-US" alt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" altLang="en-US" sz="2000" dirty="0" err="1" smtClean="0">
                <a:latin typeface="Calibri" pitchFamily="34" charset="0"/>
                <a:cs typeface="Calibri" pitchFamily="34" charset="0"/>
              </a:rPr>
              <a:t>December</a:t>
            </a:r>
            <a:r>
              <a:rPr lang="es-ES" altLang="en-US" sz="2000" dirty="0" smtClean="0">
                <a:latin typeface="Calibri" pitchFamily="34" charset="0"/>
                <a:cs typeface="Calibri" pitchFamily="34" charset="0"/>
              </a:rPr>
              <a:t> 11th, 2015</a:t>
            </a:r>
            <a:endParaRPr lang="en-US" alt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15D3-22D8-8948-96C6-AA3C3E196F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1" y="-15240"/>
            <a:ext cx="12350749" cy="69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7" y="3081337"/>
            <a:ext cx="24939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695" y="3346823"/>
            <a:ext cx="1156742" cy="1148977"/>
          </a:xfrm>
          <a:prstGeom prst="rect">
            <a:avLst/>
          </a:prstGeom>
        </p:spPr>
      </p:pic>
      <p:sp>
        <p:nvSpPr>
          <p:cNvPr id="9" name="Title 11"/>
          <p:cNvSpPr txBox="1">
            <a:spLocks/>
          </p:cNvSpPr>
          <p:nvPr/>
        </p:nvSpPr>
        <p:spPr>
          <a:xfrm>
            <a:off x="5735637" y="4681537"/>
            <a:ext cx="2492963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500" b="0" kern="1200" cap="all" dirty="0" smtClean="0">
                <a:solidFill>
                  <a:srgbClr val="60606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CLIA</a:t>
            </a:r>
          </a:p>
          <a:p>
            <a:pPr algn="ctr"/>
            <a:r>
              <a:rPr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808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dirty="0" smtClean="0">
                <a:latin typeface="Calibri" pitchFamily="34" charset="0"/>
                <a:cs typeface="Calibri" pitchFamily="34" charset="0"/>
              </a:rPr>
            </a:br>
            <a:r>
              <a:rPr lang="en-US" altLang="en-US" sz="4000" dirty="0" smtClean="0">
                <a:latin typeface="Calibri" pitchFamily="34" charset="0"/>
                <a:cs typeface="Calibri" pitchFamily="34" charset="0"/>
              </a:rPr>
              <a:t>Cruise Lines International Association</a:t>
            </a:r>
            <a:r>
              <a:rPr lang="en-US" altLang="en-US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3600" dirty="0" smtClean="0">
                <a:latin typeface="Calibri" pitchFamily="34" charset="0"/>
                <a:cs typeface="Calibri" pitchFamily="34" charset="0"/>
              </a:rPr>
            </a:br>
            <a:endParaRPr lang="en-US" alt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Unified voice of the global cruise community</a:t>
            </a:r>
          </a:p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Represents, advocates and promotes the common interests of the industry to external stakeholders</a:t>
            </a:r>
          </a:p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Global organization with 15 offices worldwide</a:t>
            </a:r>
          </a:p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63 Cruise line members worldwide – 95% of global cruise capacity</a:t>
            </a:r>
          </a:p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50,000 Travel agent members</a:t>
            </a:r>
          </a:p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275 Executive partners </a:t>
            </a:r>
          </a:p>
        </p:txBody>
      </p:sp>
    </p:spTree>
    <p:extLst>
      <p:ext uri="{BB962C8B-B14F-4D97-AF65-F5344CB8AC3E}">
        <p14:creationId xmlns:p14="http://schemas.microsoft.com/office/powerpoint/2010/main" val="42932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3.png"/>
          <p:cNvPicPr>
            <a:picLocks noChangeAspect="1"/>
          </p:cNvPicPr>
          <p:nvPr/>
        </p:nvPicPr>
        <p:blipFill>
          <a:blip r:embed="rId3" cstate="email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52" y="3525849"/>
            <a:ext cx="8892296" cy="2745771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7814364" y="4725020"/>
            <a:ext cx="1225518" cy="1094861"/>
            <a:chOff x="7814364" y="3459100"/>
            <a:chExt cx="1225518" cy="821146"/>
          </a:xfrm>
        </p:grpSpPr>
        <p:sp>
          <p:nvSpPr>
            <p:cNvPr id="36" name="Rectangle 35"/>
            <p:cNvSpPr/>
            <p:nvPr/>
          </p:nvSpPr>
          <p:spPr>
            <a:xfrm>
              <a:off x="7864880" y="3459100"/>
              <a:ext cx="1175002" cy="3462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1BC0B1">
                      <a:lumMod val="60000"/>
                      <a:lumOff val="40000"/>
                    </a:srgbClr>
                  </a:solidFill>
                </a:rPr>
                <a:t>Australia + </a:t>
              </a:r>
            </a:p>
            <a:p>
              <a:pPr defTabSz="457200"/>
              <a:r>
                <a:rPr lang="en-US" sz="1500" b="1" dirty="0">
                  <a:solidFill>
                    <a:srgbClr val="1BC0B1">
                      <a:lumMod val="60000"/>
                      <a:lumOff val="40000"/>
                    </a:srgbClr>
                  </a:solidFill>
                </a:rPr>
                <a:t>New Zealand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7814364" y="3492966"/>
              <a:ext cx="0" cy="787280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7623269" y="3602901"/>
            <a:ext cx="601532" cy="1166416"/>
            <a:chOff x="7623269" y="2617511"/>
            <a:chExt cx="601532" cy="874812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7623269" y="2641731"/>
              <a:ext cx="0" cy="850592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7691001" y="2617511"/>
              <a:ext cx="533800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57B3ED">
                      <a:lumMod val="60000"/>
                      <a:lumOff val="40000"/>
                    </a:srgbClr>
                  </a:solidFill>
                </a:rPr>
                <a:t>China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318472" y="2609508"/>
            <a:ext cx="1007092" cy="2520191"/>
            <a:chOff x="7318472" y="1872456"/>
            <a:chExt cx="1007092" cy="1890143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7318472" y="1879742"/>
              <a:ext cx="0" cy="1882857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7386204" y="1872456"/>
              <a:ext cx="939360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D6FC84"/>
                  </a:solidFill>
                </a:rPr>
                <a:t>Singapore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547530" y="4456145"/>
            <a:ext cx="453836" cy="797551"/>
            <a:chOff x="5547530" y="3257430"/>
            <a:chExt cx="453836" cy="598163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5547530" y="3291302"/>
              <a:ext cx="0" cy="564291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5616645" y="3257430"/>
              <a:ext cx="384721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1BC0B1"/>
                  </a:solidFill>
                </a:rPr>
                <a:t>Italy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259669" y="3700448"/>
            <a:ext cx="1232895" cy="893983"/>
            <a:chOff x="5259663" y="2671615"/>
            <a:chExt cx="1232895" cy="670487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5259663" y="2928671"/>
              <a:ext cx="0" cy="413431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328778" y="2671615"/>
              <a:ext cx="1163780" cy="3462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D6FC84"/>
                  </a:solidFill>
                </a:rPr>
                <a:t>Belgium +</a:t>
              </a:r>
            </a:p>
            <a:p>
              <a:pPr defTabSz="457200"/>
              <a:r>
                <a:rPr lang="en-US" sz="1500" b="1" dirty="0">
                  <a:solidFill>
                    <a:srgbClr val="D6FC84"/>
                  </a:solidFill>
                </a:rPr>
                <a:t>Luxembourg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130139" y="3142859"/>
            <a:ext cx="1178615" cy="1643624"/>
            <a:chOff x="5130138" y="2272479"/>
            <a:chExt cx="1178615" cy="1232718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5130138" y="2289412"/>
              <a:ext cx="0" cy="1215785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5196269" y="2272479"/>
              <a:ext cx="1112484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57B3ED">
                      <a:lumMod val="60000"/>
                      <a:lumOff val="40000"/>
                    </a:srgbClr>
                  </a:solidFill>
                </a:rPr>
                <a:t>Netherlands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026071" y="2671483"/>
            <a:ext cx="904280" cy="1897540"/>
            <a:chOff x="5026071" y="1918947"/>
            <a:chExt cx="904280" cy="1423155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5026071" y="1969746"/>
              <a:ext cx="0" cy="1372356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095186" y="1918947"/>
              <a:ext cx="835165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1BC0B1">
                      <a:lumMod val="60000"/>
                      <a:lumOff val="40000"/>
                    </a:srgbClr>
                  </a:solidFill>
                </a:rPr>
                <a:t>Germany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873145" y="2185447"/>
            <a:ext cx="591694" cy="2584728"/>
            <a:chOff x="4873145" y="1554420"/>
            <a:chExt cx="591694" cy="1938546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4873145" y="1588289"/>
              <a:ext cx="0" cy="1904677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942260" y="1554420"/>
              <a:ext cx="522579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D6FC84"/>
                  </a:solidFill>
                </a:rPr>
                <a:t>Spain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708571" y="1701205"/>
            <a:ext cx="1196027" cy="2777499"/>
            <a:chOff x="4708552" y="1191239"/>
            <a:chExt cx="1196027" cy="2083124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4708552" y="1242042"/>
              <a:ext cx="0" cy="2032321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4777667" y="1191239"/>
              <a:ext cx="1126912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5C9CA9">
                      <a:lumMod val="60000"/>
                      <a:lumOff val="40000"/>
                    </a:srgbClr>
                  </a:solidFill>
                </a:rPr>
                <a:t>UK + Ireland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688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CLIA Office Locations</a:t>
            </a:r>
            <a:endParaRPr lang="en-US" b="0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7360" y="6356352"/>
            <a:ext cx="506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87E0156-3CCC-6540-9CAF-97EC375974E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06010" y="1877671"/>
            <a:ext cx="676552" cy="2547572"/>
            <a:chOff x="706010" y="1323588"/>
            <a:chExt cx="676552" cy="1910679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706010" y="1357454"/>
              <a:ext cx="0" cy="1876813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60597" y="1323588"/>
              <a:ext cx="621965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D6FC84"/>
                  </a:solidFill>
                </a:rPr>
                <a:t>Alaska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7202" y="5240984"/>
            <a:ext cx="671633" cy="925901"/>
            <a:chOff x="457200" y="3846071"/>
            <a:chExt cx="671633" cy="694426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457200" y="3886131"/>
              <a:ext cx="0" cy="654366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19692" y="3846071"/>
              <a:ext cx="609141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1BC0B1">
                      <a:lumMod val="60000"/>
                      <a:lumOff val="40000"/>
                    </a:srgbClr>
                  </a:solidFill>
                </a:rPr>
                <a:t>Hawaii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168505" y="2504746"/>
            <a:ext cx="764818" cy="1996561"/>
            <a:chOff x="1168505" y="1793881"/>
            <a:chExt cx="764818" cy="1497421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1168505" y="1827747"/>
              <a:ext cx="0" cy="1463555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237620" y="1793881"/>
              <a:ext cx="695703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57B3ED">
                      <a:lumMod val="60000"/>
                      <a:lumOff val="40000"/>
                    </a:srgbClr>
                  </a:solidFill>
                </a:rPr>
                <a:t>Canada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650130" y="3191163"/>
            <a:ext cx="1151142" cy="1579012"/>
            <a:chOff x="2650130" y="2308707"/>
            <a:chExt cx="1151142" cy="1184259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2650130" y="2359507"/>
              <a:ext cx="0" cy="1133459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2719245" y="2308707"/>
              <a:ext cx="1082027" cy="3462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66E9DE"/>
                  </a:solidFill>
                </a:rPr>
                <a:t>US + Global</a:t>
              </a:r>
              <a:br>
                <a:rPr lang="en-US" sz="1500" b="1" dirty="0">
                  <a:solidFill>
                    <a:srgbClr val="66E9DE"/>
                  </a:solidFill>
                </a:rPr>
              </a:br>
              <a:endParaRPr lang="en-US" sz="1500" b="1" dirty="0">
                <a:solidFill>
                  <a:srgbClr val="66E9DE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88624" y="4500672"/>
            <a:ext cx="593297" cy="1183549"/>
            <a:chOff x="2988597" y="3290839"/>
            <a:chExt cx="593297" cy="887662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2988597" y="3324707"/>
              <a:ext cx="0" cy="853794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3057712" y="3290839"/>
              <a:ext cx="524182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D6FC84"/>
                  </a:solidFill>
                </a:rPr>
                <a:t>Brazil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026084" y="4769351"/>
            <a:ext cx="717631" cy="1397567"/>
            <a:chOff x="5026071" y="3492323"/>
            <a:chExt cx="717631" cy="1048174"/>
          </a:xfrm>
        </p:grpSpPr>
        <p:cxnSp>
          <p:nvCxnSpPr>
            <p:cNvPr id="91" name="Straight Connector 90"/>
            <p:cNvCxnSpPr/>
            <p:nvPr/>
          </p:nvCxnSpPr>
          <p:spPr>
            <a:xfrm flipV="1">
              <a:off x="5026071" y="3492323"/>
              <a:ext cx="0" cy="1048174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5112119" y="4319731"/>
              <a:ext cx="631583" cy="1731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457200"/>
              <a:r>
                <a:rPr lang="en-US" sz="1500" b="1" dirty="0">
                  <a:solidFill>
                    <a:srgbClr val="1BC0B1">
                      <a:lumMod val="60000"/>
                      <a:lumOff val="40000"/>
                    </a:srgbClr>
                  </a:solidFill>
                </a:rPr>
                <a:t>France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9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  <a:ea typeface="MS PGothic" charset="0"/>
              </a:rPr>
              <a:t>Cruise Ship Deployment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5" y="1389063"/>
            <a:ext cx="710565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7115175" y="6323013"/>
            <a:ext cx="180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i="1">
                <a:cs typeface="Calibri" charset="0"/>
              </a:rPr>
              <a:t>Source: Whatsinport.com</a:t>
            </a:r>
          </a:p>
        </p:txBody>
      </p:sp>
    </p:spTree>
    <p:extLst>
      <p:ext uri="{BB962C8B-B14F-4D97-AF65-F5344CB8AC3E}">
        <p14:creationId xmlns:p14="http://schemas.microsoft.com/office/powerpoint/2010/main" val="228579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latin typeface="Calibri" pitchFamily="34" charset="0"/>
                <a:cs typeface="Calibri" pitchFamily="34" charset="0"/>
              </a:rPr>
              <a:t>Technical and Regulatory Affairs Team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4847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dirty="0">
                <a:latin typeface="Calibri" pitchFamily="34" charset="0"/>
                <a:cs typeface="Calibri" pitchFamily="34" charset="0"/>
              </a:rPr>
              <a:t>Advocates industry legal,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legislative, </a:t>
            </a:r>
            <a:r>
              <a:rPr lang="en-US" altLang="en-US" dirty="0">
                <a:latin typeface="Calibri" pitchFamily="34" charset="0"/>
                <a:cs typeface="Calibri" pitchFamily="34" charset="0"/>
              </a:rPr>
              <a:t>and technical positions </a:t>
            </a:r>
            <a:endParaRPr lang="en-US" alt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Monitors </a:t>
            </a:r>
            <a:r>
              <a:rPr lang="en-US" altLang="en-US" dirty="0">
                <a:latin typeface="Calibri" pitchFamily="34" charset="0"/>
                <a:cs typeface="Calibri" pitchFamily="34" charset="0"/>
              </a:rPr>
              <a:t>and participates in the development of shipping policies and regulations at 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all levels</a:t>
            </a:r>
            <a:endParaRPr lang="en-US" altLang="en-US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dirty="0">
                <a:latin typeface="Calibri" pitchFamily="34" charset="0"/>
                <a:cs typeface="Calibri" pitchFamily="34" charset="0"/>
              </a:rPr>
              <a:t>Actively involved in the safety of passengers and crew, as well as protecting the marine environment</a:t>
            </a:r>
          </a:p>
          <a:p>
            <a:endParaRPr lang="en-US" alt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0200" y="-76200"/>
            <a:ext cx="12358896" cy="695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1688" y="525269"/>
            <a:ext cx="2804512" cy="2965095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1"/>
          <p:cNvSpPr txBox="1">
            <a:spLocks/>
          </p:cNvSpPr>
          <p:nvPr/>
        </p:nvSpPr>
        <p:spPr>
          <a:xfrm>
            <a:off x="1081688" y="2080665"/>
            <a:ext cx="2804512" cy="12671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500" b="0" kern="1200" cap="all" dirty="0" smtClean="0">
                <a:solidFill>
                  <a:srgbClr val="60606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2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Navigational</a:t>
            </a:r>
          </a:p>
          <a:p>
            <a:pPr algn="ctr"/>
            <a:r>
              <a:rPr lang="en-US" sz="2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404" y="831305"/>
            <a:ext cx="909081" cy="114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latin typeface="Calibri" pitchFamily="34" charset="0"/>
                <a:cs typeface="Calibri" pitchFamily="34" charset="0"/>
              </a:rPr>
              <a:t>Topics of Interest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9248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Safety of navigation</a:t>
            </a:r>
          </a:p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Caribbean/Gulf of Mexico navigational </a:t>
            </a:r>
            <a:r>
              <a:rPr lang="en-US" altLang="en-US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harts</a:t>
            </a:r>
          </a:p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Arctic cruising </a:t>
            </a:r>
          </a:p>
          <a:p>
            <a:pPr lvl="1"/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Market demand </a:t>
            </a:r>
          </a:p>
          <a:p>
            <a:pPr lvl="1"/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Operational considerations and needs</a:t>
            </a:r>
          </a:p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Electronic navigational </a:t>
            </a:r>
            <a:r>
              <a:rPr lang="en-US" altLang="en-US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harts (ENCs)</a:t>
            </a:r>
          </a:p>
          <a:p>
            <a:pPr lvl="1"/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Availability/access</a:t>
            </a:r>
          </a:p>
          <a:p>
            <a:pPr lvl="1"/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Additional features</a:t>
            </a:r>
          </a:p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Enhanced navigation (e-navigation)</a:t>
            </a:r>
          </a:p>
        </p:txBody>
      </p:sp>
    </p:spTree>
    <p:extLst>
      <p:ext uri="{BB962C8B-B14F-4D97-AF65-F5344CB8AC3E}">
        <p14:creationId xmlns:p14="http://schemas.microsoft.com/office/powerpoint/2010/main" val="21677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shutterstock_97516895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00" y="0"/>
            <a:ext cx="12327467" cy="693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2931" y="2076805"/>
            <a:ext cx="2492962" cy="2496312"/>
          </a:xfrm>
          <a:prstGeom prst="rect">
            <a:avLst/>
          </a:prstGeom>
          <a:solidFill>
            <a:srgbClr val="000000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LIAlogo_2-c-NoRegionWithTextSide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12" y="3706734"/>
            <a:ext cx="1680638" cy="586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1"/>
          <p:cNvSpPr txBox="1">
            <a:spLocks/>
          </p:cNvSpPr>
          <p:nvPr/>
        </p:nvSpPr>
        <p:spPr>
          <a:xfrm>
            <a:off x="5957156" y="2314281"/>
            <a:ext cx="2804512" cy="12671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500" b="0" kern="1200" cap="all" dirty="0" smtClean="0">
                <a:solidFill>
                  <a:srgbClr val="60606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2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br>
              <a:rPr lang="en-US" sz="2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201</Words>
  <Application>Microsoft Office PowerPoint</Application>
  <PresentationFormat>On-screen Show (4:3)</PresentationFormat>
  <Paragraphs>59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16th Meeting of the Meso American and Caribbean Sea Hydrographic  Commission (MACHc16)  the Cruise Industry Perspective </vt:lpstr>
      <vt:lpstr>PowerPoint Presentation</vt:lpstr>
      <vt:lpstr> Cruise Lines International Association </vt:lpstr>
      <vt:lpstr>CLIA Office Locations</vt:lpstr>
      <vt:lpstr>Cruise Ship Deployment</vt:lpstr>
      <vt:lpstr>Technical and Regulatory Affairs Team</vt:lpstr>
      <vt:lpstr>PowerPoint Presentation</vt:lpstr>
      <vt:lpstr>Topics of Interest</vt:lpstr>
      <vt:lpstr>PowerPoint Presentation</vt:lpstr>
    </vt:vector>
  </TitlesOfParts>
  <Company>Carnival U.K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Collier</dc:creator>
  <cp:lastModifiedBy>Alberto P. Costa Neves</cp:lastModifiedBy>
  <cp:revision>48</cp:revision>
  <dcterms:created xsi:type="dcterms:W3CDTF">2015-05-13T12:37:24Z</dcterms:created>
  <dcterms:modified xsi:type="dcterms:W3CDTF">2016-01-14T12:41:00Z</dcterms:modified>
</cp:coreProperties>
</file>