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585" r:id="rId2"/>
    <p:sldId id="584" r:id="rId3"/>
    <p:sldId id="583" r:id="rId4"/>
    <p:sldId id="575" r:id="rId5"/>
    <p:sldId id="576" r:id="rId6"/>
    <p:sldId id="577" r:id="rId7"/>
    <p:sldId id="581" r:id="rId8"/>
    <p:sldId id="589" r:id="rId9"/>
    <p:sldId id="586" r:id="rId10"/>
    <p:sldId id="587" r:id="rId11"/>
    <p:sldId id="588" r:id="rId12"/>
    <p:sldId id="590" r:id="rId13"/>
    <p:sldId id="591" r:id="rId14"/>
    <p:sldId id="592" r:id="rId15"/>
    <p:sldId id="580" r:id="rId16"/>
    <p:sldId id="538" r:id="rId1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400"/>
    <a:srgbClr val="0000FF"/>
    <a:srgbClr val="66CCFF"/>
    <a:srgbClr val="B29EFA"/>
    <a:srgbClr val="BCADEB"/>
    <a:srgbClr val="C19DFB"/>
    <a:srgbClr val="908BF9"/>
    <a:srgbClr val="66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1" autoAdjust="0"/>
    <p:restoredTop sz="86444" autoAdjust="0"/>
  </p:normalViewPr>
  <p:slideViewPr>
    <p:cSldViewPr>
      <p:cViewPr>
        <p:scale>
          <a:sx n="60" d="100"/>
          <a:sy n="60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313C19D-616B-4825-9EB6-56DA06C3057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3082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4EA165E-E13C-4250-8114-216904C5A38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7242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0782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</p:grp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5946" y="2564904"/>
            <a:ext cx="6400800" cy="316395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pic>
        <p:nvPicPr>
          <p:cNvPr id="44" name="Picture 43" descr="IHO Colour-transparent-small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0456" y="780379"/>
            <a:ext cx="729701" cy="97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42" y="277813"/>
            <a:ext cx="74295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1600200"/>
            <a:ext cx="7488237" cy="4530725"/>
          </a:xfrm>
        </p:spPr>
        <p:txBody>
          <a:bodyPr/>
          <a:lstStyle>
            <a:lvl1pPr marL="363538" indent="-363538">
              <a:defRPr/>
            </a:lvl1pPr>
            <a:lvl2pPr marL="538163" indent="-174625">
              <a:defRPr/>
            </a:lvl2pPr>
            <a:lvl3pPr marL="901700" indent="-185738">
              <a:defRPr/>
            </a:lvl3pPr>
            <a:lvl4pPr marL="1077913" indent="-176213">
              <a:defRPr/>
            </a:lvl4pPr>
            <a:lvl5pPr marL="1252538" indent="-17462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B3C68-0E8A-4B98-9AFB-4933B3CA228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103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79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0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0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0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0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0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104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87808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809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810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811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812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sp>
          <p:nvSpPr>
            <p:cNvPr id="58781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1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dirty="0" smtClean="0"/>
          </a:p>
        </p:txBody>
      </p:sp>
      <p:pic>
        <p:nvPicPr>
          <p:cNvPr id="1032" name="Picture 43" descr="IHO Colour-transparent-small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 flipH="1">
            <a:off x="90659" y="6173965"/>
            <a:ext cx="437198" cy="581216"/>
          </a:xfrm>
          <a:prstGeom prst="rect">
            <a:avLst/>
          </a:prstGeom>
          <a:noFill/>
          <a:ln>
            <a:noFill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7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7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7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7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7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819" grpId="0" uiExpand="1" build="p" bldLvl="2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355600" indent="-355600" algn="l" defTabSz="360000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Wingdings" pitchFamily="2" charset="2"/>
        <a:buChar char="§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31813" indent="-176213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itchFamily="34" charset="0"/>
        <a:buChar char="•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00113" indent="-184150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itchFamily="34" charset="0"/>
        <a:buChar char="•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55713" indent="-177800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itchFamily="34" charset="0"/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609725" indent="-176213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itchFamily="34" charset="0"/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hyperlink" Target="http://bit.ly/YqOktX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27584" y="2132856"/>
            <a:ext cx="7400510" cy="3163958"/>
          </a:xfrm>
        </p:spPr>
        <p:txBody>
          <a:bodyPr/>
          <a:lstStyle/>
          <a:p>
            <a:r>
              <a:rPr lang="en-US" sz="2800" dirty="0" smtClean="0"/>
              <a:t>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Meeting of the </a:t>
            </a:r>
            <a:br>
              <a:rPr lang="en-US" sz="2800" dirty="0" smtClean="0"/>
            </a:br>
            <a:r>
              <a:rPr lang="en-US" sz="2800" dirty="0" smtClean="0"/>
              <a:t>Meso-American and </a:t>
            </a:r>
            <a:r>
              <a:rPr lang="en-US" sz="2800" dirty="0"/>
              <a:t>C</a:t>
            </a:r>
            <a:r>
              <a:rPr lang="en-US" sz="2800" dirty="0" smtClean="0"/>
              <a:t>aribbean </a:t>
            </a:r>
            <a:r>
              <a:rPr lang="en-US" sz="2800" dirty="0"/>
              <a:t>S</a:t>
            </a:r>
            <a:r>
              <a:rPr lang="en-US" sz="2800" dirty="0" smtClean="0"/>
              <a:t>ea </a:t>
            </a:r>
            <a:br>
              <a:rPr lang="en-US" sz="2800" dirty="0" smtClean="0"/>
            </a:br>
            <a:r>
              <a:rPr lang="en-US" sz="2800" dirty="0" smtClean="0"/>
              <a:t>Hydrographic Commission</a:t>
            </a:r>
          </a:p>
          <a:p>
            <a:endParaRPr lang="en-US" dirty="0"/>
          </a:p>
          <a:p>
            <a:r>
              <a:rPr lang="en-US" sz="4800" dirty="0" smtClean="0"/>
              <a:t>GIS Developments in the IHB</a:t>
            </a:r>
          </a:p>
          <a:p>
            <a:r>
              <a:rPr lang="en-US" sz="2000" dirty="0" smtClean="0"/>
              <a:t>agenda item 7.5</a:t>
            </a:r>
            <a:endParaRPr lang="en-A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367444"/>
              </p:ext>
            </p:extLst>
          </p:nvPr>
        </p:nvGraphicFramePr>
        <p:xfrm>
          <a:off x="1115616" y="548680"/>
          <a:ext cx="6768752" cy="6085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5600"/>
                <a:gridCol w="2256576"/>
                <a:gridCol w="2256576"/>
              </a:tblGrid>
              <a:tr h="4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Country</a:t>
                      </a:r>
                      <a:endParaRPr lang="en-AU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0-200m</a:t>
                      </a:r>
                      <a:b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Requires re-survey</a:t>
                      </a:r>
                      <a:endParaRPr lang="en-AU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0-200m</a:t>
                      </a:r>
                      <a:b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Unsurveyed</a:t>
                      </a:r>
                      <a:endParaRPr lang="en-AU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5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Grenada</a:t>
                      </a:r>
                      <a:endParaRPr lang="en-AU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7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Guatemala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 information available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01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Guyana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01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Haiti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01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Honduras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9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Jamaica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5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Mexico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16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Netherlands - Leeward Is.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16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Netherlands - Windward Is.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03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Nicaragua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03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Panama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6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 Kitts &amp; Nevis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6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 Lucia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6103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959171"/>
              </p:ext>
            </p:extLst>
          </p:nvPr>
        </p:nvGraphicFramePr>
        <p:xfrm>
          <a:off x="1043608" y="523914"/>
          <a:ext cx="6768751" cy="6001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5599"/>
                <a:gridCol w="2256576"/>
                <a:gridCol w="2256576"/>
              </a:tblGrid>
              <a:tr h="600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Country</a:t>
                      </a:r>
                      <a:endParaRPr lang="en-AU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0-200m</a:t>
                      </a:r>
                      <a:b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Requires re-survey</a:t>
                      </a:r>
                      <a:endParaRPr lang="en-AU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0-200m</a:t>
                      </a:r>
                      <a:b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Unsurveyed</a:t>
                      </a:r>
                      <a:endParaRPr lang="en-AU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0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 Vincent and the Grenadines</a:t>
                      </a:r>
                      <a:endParaRPr lang="en-AU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0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Suriname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0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Trinidad and Tobago</a:t>
                      </a:r>
                      <a:endParaRPr lang="en-AU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0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UK - Anguilla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0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UK - BVI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60%</a:t>
                      </a:r>
                      <a:endParaRPr lang="en-AU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0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UK - Cayman Is.</a:t>
                      </a:r>
                      <a:endParaRPr lang="en-AU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0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UK - Montserrat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0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UK - Turks &amp; Caicos Is.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12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USA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specific regional information not yet available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0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USA - Puerto Rico, Virgin Is., Navassa Is.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0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Venezuela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10%</a:t>
                      </a:r>
                      <a:endParaRPr lang="en-AU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96668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29500" cy="1139825"/>
          </a:xfrm>
        </p:spPr>
        <p:txBody>
          <a:bodyPr/>
          <a:lstStyle/>
          <a:p>
            <a:r>
              <a:rPr lang="en-US" dirty="0" smtClean="0"/>
              <a:t>IHO S-11 Part B – </a:t>
            </a:r>
            <a:r>
              <a:rPr lang="en-US" i="1" dirty="0" smtClean="0"/>
              <a:t>Catalogue of INT Charts </a:t>
            </a:r>
            <a:endParaRPr lang="en-AU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660232" y="1011485"/>
            <a:ext cx="2304256" cy="76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algn="ctr"/>
            <a:r>
              <a:rPr lang="en-US" b="1" i="1" kern="0" dirty="0" smtClean="0"/>
              <a:t>…today…</a:t>
            </a:r>
            <a:endParaRPr lang="en-AU" b="1" i="1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56457"/>
            <a:ext cx="5401056" cy="4029456"/>
          </a:xfrm>
          <a:prstGeom prst="rect">
            <a:avLst/>
          </a:prstGeom>
        </p:spPr>
      </p:pic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8217" y="3247355"/>
            <a:ext cx="5398279" cy="34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369724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29500" cy="1139825"/>
          </a:xfrm>
        </p:spPr>
        <p:txBody>
          <a:bodyPr/>
          <a:lstStyle/>
          <a:p>
            <a:r>
              <a:rPr lang="en-US" dirty="0" smtClean="0"/>
              <a:t>IHO S-11 Part B – </a:t>
            </a:r>
            <a:r>
              <a:rPr lang="en-US" i="1" dirty="0" smtClean="0"/>
              <a:t>Web</a:t>
            </a:r>
            <a:r>
              <a:rPr lang="en-US" dirty="0" smtClean="0"/>
              <a:t> </a:t>
            </a:r>
            <a:r>
              <a:rPr lang="en-US" i="1" dirty="0" smtClean="0"/>
              <a:t>Catalogue of INT Charts, Associated </a:t>
            </a:r>
            <a:r>
              <a:rPr lang="en-US" i="1" dirty="0"/>
              <a:t>W</a:t>
            </a:r>
            <a:r>
              <a:rPr lang="en-US" i="1" dirty="0" smtClean="0"/>
              <a:t>eb </a:t>
            </a:r>
            <a:r>
              <a:rPr lang="en-US" i="1" dirty="0"/>
              <a:t>S</a:t>
            </a:r>
            <a:r>
              <a:rPr lang="en-US" i="1" dirty="0" smtClean="0"/>
              <a:t>ervices</a:t>
            </a:r>
            <a:endParaRPr lang="en-AU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0" y="1365374"/>
            <a:ext cx="4392488" cy="76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algn="ctr"/>
            <a:r>
              <a:rPr lang="en-US" b="1" i="1" kern="0" dirty="0" smtClean="0"/>
              <a:t>…from January 2016…</a:t>
            </a:r>
            <a:endParaRPr lang="en-AU" b="1" i="1" kern="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710" t="32385" r="19078" b="13997"/>
          <a:stretch>
            <a:fillRect/>
          </a:stretch>
        </p:blipFill>
        <p:spPr bwMode="auto">
          <a:xfrm>
            <a:off x="251520" y="1923006"/>
            <a:ext cx="3109254" cy="366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822" y="2636912"/>
            <a:ext cx="525114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7224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39825"/>
          </a:xfrm>
        </p:spPr>
        <p:txBody>
          <a:bodyPr/>
          <a:lstStyle/>
          <a:p>
            <a:r>
              <a:rPr lang="en-US" dirty="0" smtClean="0"/>
              <a:t>IHO ENC Catalogue, ENC Coverage and Overlap Checker</a:t>
            </a:r>
            <a:endParaRPr lang="en-AU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0314" y="1149350"/>
            <a:ext cx="4392488" cy="76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algn="ctr"/>
            <a:r>
              <a:rPr lang="en-US" b="1" i="1" kern="0" dirty="0" smtClean="0"/>
              <a:t>IHO CL 58/2015 refers</a:t>
            </a:r>
            <a:endParaRPr lang="en-AU" b="1" i="1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8" name="Group 7"/>
          <p:cNvGrpSpPr/>
          <p:nvPr/>
        </p:nvGrpSpPr>
        <p:grpSpPr>
          <a:xfrm>
            <a:off x="73455" y="1533763"/>
            <a:ext cx="8889347" cy="5286773"/>
            <a:chOff x="73455" y="1533763"/>
            <a:chExt cx="8889347" cy="52867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41" y="1533763"/>
              <a:ext cx="4640875" cy="260921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55" y="4215539"/>
              <a:ext cx="4633367" cy="260499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5379" y="2642147"/>
              <a:ext cx="5137423" cy="2888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262409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requested: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2204864"/>
            <a:ext cx="7829595" cy="2952328"/>
          </a:xfrm>
          <a:effectLst/>
        </p:spPr>
        <p:txBody>
          <a:bodyPr/>
          <a:lstStyle/>
          <a:p>
            <a:pPr lvl="0"/>
            <a:r>
              <a:rPr lang="en-AU" sz="2800" b="1" dirty="0" smtClean="0">
                <a:latin typeface="+mj-lt"/>
                <a:ea typeface="+mj-ea"/>
                <a:cs typeface="+mj-cs"/>
              </a:rPr>
              <a:t>MACHC note</a:t>
            </a:r>
            <a:r>
              <a:rPr lang="en-AU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AU" sz="2800" dirty="0">
                <a:latin typeface="+mj-lt"/>
                <a:ea typeface="+mj-ea"/>
                <a:cs typeface="+mj-cs"/>
              </a:rPr>
              <a:t>this </a:t>
            </a:r>
            <a:r>
              <a:rPr lang="en-AU" sz="2800" dirty="0" smtClean="0">
                <a:latin typeface="+mj-lt"/>
                <a:ea typeface="+mj-ea"/>
                <a:cs typeface="+mj-cs"/>
              </a:rPr>
              <a:t>report</a:t>
            </a:r>
            <a:endParaRPr lang="en-AU" sz="2800" dirty="0">
              <a:latin typeface="+mj-lt"/>
              <a:ea typeface="+mj-ea"/>
              <a:cs typeface="+mj-cs"/>
            </a:endParaRPr>
          </a:p>
          <a:p>
            <a:pPr lvl="0"/>
            <a:r>
              <a:rPr lang="en-AU" sz="2800" b="1" dirty="0" smtClean="0">
                <a:latin typeface="+mj-lt"/>
                <a:ea typeface="+mj-ea"/>
                <a:cs typeface="+mj-cs"/>
              </a:rPr>
              <a:t>All States to confirm</a:t>
            </a:r>
            <a:r>
              <a:rPr lang="en-AU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AU" sz="2800" dirty="0">
                <a:latin typeface="+mj-lt"/>
                <a:ea typeface="+mj-ea"/>
                <a:cs typeface="+mj-cs"/>
              </a:rPr>
              <a:t>that the published C-55 information </a:t>
            </a:r>
            <a:r>
              <a:rPr lang="en-AU" sz="2800" dirty="0" smtClean="0">
                <a:latin typeface="+mj-lt"/>
                <a:ea typeface="+mj-ea"/>
                <a:cs typeface="+mj-cs"/>
              </a:rPr>
              <a:t>is </a:t>
            </a:r>
            <a:r>
              <a:rPr lang="en-AU" sz="2800" dirty="0">
                <a:latin typeface="+mj-lt"/>
                <a:ea typeface="+mj-ea"/>
                <a:cs typeface="+mj-cs"/>
              </a:rPr>
              <a:t>correct and provide updated information where it is not </a:t>
            </a:r>
            <a:r>
              <a:rPr lang="en-AU" sz="2800" dirty="0" smtClean="0">
                <a:latin typeface="+mj-lt"/>
                <a:ea typeface="+mj-ea"/>
                <a:cs typeface="+mj-cs"/>
              </a:rPr>
              <a:t>correct</a:t>
            </a:r>
            <a:endParaRPr lang="en-AU" sz="2800" dirty="0">
              <a:latin typeface="+mj-lt"/>
              <a:ea typeface="+mj-ea"/>
              <a:cs typeface="+mj-cs"/>
            </a:endParaRPr>
          </a:p>
          <a:p>
            <a:r>
              <a:rPr lang="en-US" sz="2800" dirty="0" smtClean="0">
                <a:latin typeface="+mj-lt"/>
                <a:ea typeface="+mj-ea"/>
                <a:cs typeface="+mj-cs"/>
              </a:rPr>
              <a:t>Take </a:t>
            </a:r>
            <a:r>
              <a:rPr lang="en-US" sz="2800" dirty="0">
                <a:latin typeface="+mj-lt"/>
                <a:ea typeface="+mj-ea"/>
                <a:cs typeface="+mj-cs"/>
              </a:rPr>
              <a:t>any other actions as considered appropriate</a:t>
            </a:r>
            <a:endParaRPr lang="en-A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628544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IHO GIS and Databases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077072"/>
            <a:ext cx="8064896" cy="2592288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IHB transition to </a:t>
            </a:r>
            <a:r>
              <a:rPr lang="en-US" sz="2800" dirty="0" err="1"/>
              <a:t>Esri</a:t>
            </a:r>
            <a:r>
              <a:rPr lang="en-US" sz="2800" dirty="0"/>
              <a:t>-based GIS solution underway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 smtClean="0"/>
              <a:t>avoid duplication of data and inputs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 smtClean="0"/>
              <a:t>enable data visualization</a:t>
            </a:r>
            <a:endParaRPr lang="en-US" sz="28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 smtClean="0"/>
              <a:t>enable data fusion and analysis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 smtClean="0"/>
              <a:t>provide GIS data layers for RHCs and Member States </a:t>
            </a:r>
          </a:p>
        </p:txBody>
      </p:sp>
      <p:pic>
        <p:nvPicPr>
          <p:cNvPr id="1030" name="Picture 6" descr="C:\Users\Robert Ward\Desktop\G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88882"/>
            <a:ext cx="4190612" cy="234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176464" cy="234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86353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IHO GIS and data base developments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1600200"/>
            <a:ext cx="7757587" cy="4530725"/>
          </a:xfrm>
        </p:spPr>
        <p:txBody>
          <a:bodyPr/>
          <a:lstStyle/>
          <a:p>
            <a:r>
              <a:rPr lang="en-US" dirty="0" smtClean="0"/>
              <a:t>Country Information Data base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“C-55”  data base</a:t>
            </a:r>
          </a:p>
          <a:p>
            <a:pPr>
              <a:spcAft>
                <a:spcPts val="0"/>
              </a:spcAft>
            </a:pPr>
            <a:r>
              <a:rPr lang="en-US" dirty="0" err="1" smtClean="0"/>
              <a:t>INToGIS</a:t>
            </a:r>
            <a:r>
              <a:rPr lang="en-US" dirty="0" smtClean="0"/>
              <a:t> data base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provides support  for HOs &amp; ICCWGs and S-11 Part B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ENC coverage GIS </a:t>
            </a:r>
            <a:r>
              <a:rPr lang="en-US" dirty="0"/>
              <a:t>analysis tools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overlap checker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sort and search by </a:t>
            </a:r>
            <a:r>
              <a:rPr lang="en-US" sz="2800" dirty="0" smtClean="0"/>
              <a:t>producer</a:t>
            </a:r>
          </a:p>
          <a:p>
            <a:pPr marL="36353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(strictly for IHO use only</a:t>
            </a:r>
            <a:r>
              <a:rPr lang="en-US" dirty="0" smtClean="0"/>
              <a:t>)</a:t>
            </a:r>
          </a:p>
          <a:p>
            <a:pPr marL="363538" lvl="1" indent="-363538" defTabSz="360000">
              <a:spcAft>
                <a:spcPts val="0"/>
              </a:spcAft>
              <a:buFont typeface="Wingdings" pitchFamily="2" charset="2"/>
              <a:buChar char="§"/>
            </a:pPr>
            <a:r>
              <a:rPr lang="en-US" sz="3200" dirty="0">
                <a:ea typeface="+mn-ea"/>
                <a:cs typeface="+mn-cs"/>
              </a:rPr>
              <a:t>ENC Coverage catalogue upgrade</a:t>
            </a:r>
          </a:p>
          <a:p>
            <a:pPr lvl="1"/>
            <a:endParaRPr lang="en-AU" sz="24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143213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C-55 development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Inventory by country of status of :</a:t>
            </a:r>
          </a:p>
          <a:p>
            <a:pPr marL="900113" lvl="1">
              <a:spcBef>
                <a:spcPts val="300"/>
              </a:spcBef>
              <a:spcAft>
                <a:spcPts val="300"/>
              </a:spcAft>
              <a:tabLst>
                <a:tab pos="2876550" algn="l"/>
              </a:tabLst>
            </a:pPr>
            <a:r>
              <a:rPr lang="en-AU" dirty="0" smtClean="0"/>
              <a:t>charting 	</a:t>
            </a:r>
            <a:r>
              <a:rPr lang="en-AU" sz="2400" dirty="0" smtClean="0"/>
              <a:t>(% covered)</a:t>
            </a:r>
            <a:endParaRPr lang="en-AU" dirty="0" smtClean="0"/>
          </a:p>
          <a:p>
            <a:pPr marL="900113" lvl="1">
              <a:spcBef>
                <a:spcPts val="300"/>
              </a:spcBef>
              <a:spcAft>
                <a:spcPts val="300"/>
              </a:spcAft>
              <a:tabLst>
                <a:tab pos="2876550" algn="l"/>
              </a:tabLst>
            </a:pPr>
            <a:r>
              <a:rPr lang="en-AU" dirty="0" smtClean="0"/>
              <a:t>surveying 	</a:t>
            </a:r>
            <a:r>
              <a:rPr lang="en-AU" sz="2400" dirty="0" smtClean="0"/>
              <a:t>(% covered)</a:t>
            </a:r>
            <a:endParaRPr lang="en-AU" dirty="0" smtClean="0"/>
          </a:p>
          <a:p>
            <a:pPr marL="900113" lvl="1">
              <a:spcBef>
                <a:spcPts val="300"/>
              </a:spcBef>
              <a:spcAft>
                <a:spcPts val="300"/>
              </a:spcAft>
              <a:tabLst>
                <a:tab pos="2876550" algn="l"/>
              </a:tabLst>
            </a:pPr>
            <a:r>
              <a:rPr lang="en-US" dirty="0" smtClean="0"/>
              <a:t>MSI 	</a:t>
            </a:r>
            <a:r>
              <a:rPr lang="en-US" sz="2400" dirty="0" smtClean="0"/>
              <a:t>(</a:t>
            </a:r>
            <a:r>
              <a:rPr lang="en-US" sz="2000" dirty="0" smtClean="0"/>
              <a:t>Yes/No</a:t>
            </a:r>
            <a:r>
              <a:rPr lang="en-US" sz="2400" dirty="0" smtClean="0"/>
              <a:t>)</a:t>
            </a:r>
            <a:endParaRPr lang="en-US" dirty="0" smtClean="0"/>
          </a:p>
          <a:p>
            <a:pPr marL="900113" lvl="1">
              <a:spcBef>
                <a:spcPts val="300"/>
              </a:spcBef>
              <a:spcAft>
                <a:spcPts val="300"/>
              </a:spcAft>
              <a:tabLst>
                <a:tab pos="2876550" algn="l"/>
              </a:tabLst>
            </a:pPr>
            <a:r>
              <a:rPr lang="en-US" dirty="0" smtClean="0"/>
              <a:t>GMDSS 	</a:t>
            </a:r>
            <a:r>
              <a:rPr lang="en-US" sz="2400" dirty="0" smtClean="0"/>
              <a:t>(</a:t>
            </a:r>
            <a:r>
              <a:rPr lang="en-US" sz="2000" dirty="0" smtClean="0"/>
              <a:t>Yes/No</a:t>
            </a:r>
            <a:r>
              <a:rPr lang="en-US" sz="2400" dirty="0" smtClean="0"/>
              <a:t>)</a:t>
            </a:r>
            <a:endParaRPr lang="en-AU" dirty="0" smtClean="0"/>
          </a:p>
          <a:p>
            <a:pPr>
              <a:spcBef>
                <a:spcPts val="2400"/>
              </a:spcBef>
            </a:pPr>
            <a:r>
              <a:rPr lang="en-AU" dirty="0" smtClean="0"/>
              <a:t>aims to assist in :</a:t>
            </a:r>
          </a:p>
          <a:p>
            <a:pPr lvl="1"/>
            <a:r>
              <a:rPr lang="en-AU" dirty="0" smtClean="0"/>
              <a:t>raising awareness</a:t>
            </a:r>
          </a:p>
          <a:p>
            <a:pPr lvl="1"/>
            <a:r>
              <a:rPr lang="en-AU" dirty="0" smtClean="0"/>
              <a:t>prioritizing </a:t>
            </a:r>
            <a:r>
              <a:rPr lang="en-AU" dirty="0"/>
              <a:t>national hydrographic </a:t>
            </a:r>
            <a:r>
              <a:rPr lang="en-AU" dirty="0" smtClean="0"/>
              <a:t>requirements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583102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42" y="277813"/>
            <a:ext cx="8207446" cy="1139825"/>
          </a:xfrm>
        </p:spPr>
        <p:txBody>
          <a:bodyPr/>
          <a:lstStyle/>
          <a:p>
            <a:r>
              <a:rPr lang="en-US" dirty="0" smtClean="0"/>
              <a:t>C-55 geographic reference frames and metrics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1600200"/>
            <a:ext cx="7488237" cy="3845024"/>
          </a:xfrm>
        </p:spPr>
        <p:txBody>
          <a:bodyPr/>
          <a:lstStyle/>
          <a:p>
            <a:r>
              <a:rPr lang="en-US" dirty="0" smtClean="0"/>
              <a:t>for charting and surveying:</a:t>
            </a:r>
          </a:p>
          <a:p>
            <a:pPr lvl="1"/>
            <a:r>
              <a:rPr lang="en-US" dirty="0" smtClean="0"/>
              <a:t>“area of charting responsibility”</a:t>
            </a:r>
          </a:p>
          <a:p>
            <a:pPr marL="990600" lvl="1" indent="-361950"/>
            <a:r>
              <a:rPr lang="en-US" dirty="0" smtClean="0"/>
              <a:t>% covered  - up to 200 </a:t>
            </a:r>
            <a:r>
              <a:rPr lang="en-US" dirty="0" err="1" smtClean="0"/>
              <a:t>metres</a:t>
            </a:r>
            <a:r>
              <a:rPr lang="en-US" dirty="0" smtClean="0"/>
              <a:t> deep</a:t>
            </a:r>
          </a:p>
          <a:p>
            <a:pPr marL="990600" lvl="1" indent="-361950"/>
            <a:r>
              <a:rPr lang="en-US" dirty="0" smtClean="0"/>
              <a:t>% covered  - more than200 </a:t>
            </a:r>
            <a:r>
              <a:rPr lang="en-US" dirty="0" err="1" smtClean="0"/>
              <a:t>metres</a:t>
            </a:r>
            <a:r>
              <a:rPr lang="en-US" dirty="0" smtClean="0"/>
              <a:t> deep</a:t>
            </a:r>
          </a:p>
          <a:p>
            <a:pPr marL="815975" indent="-361950">
              <a:spcBef>
                <a:spcPts val="3600"/>
              </a:spcBef>
            </a:pPr>
            <a:r>
              <a:rPr lang="en-US" dirty="0"/>
              <a:t>n</a:t>
            </a:r>
            <a:r>
              <a:rPr lang="en-US" dirty="0" smtClean="0"/>
              <a:t>ot so useful  in a GIS!</a:t>
            </a:r>
          </a:p>
          <a:p>
            <a:pPr marL="815975" indent="-361950"/>
            <a:r>
              <a:rPr lang="en-US" dirty="0" smtClean="0"/>
              <a:t>nor in a Minister’s office !</a:t>
            </a:r>
          </a:p>
        </p:txBody>
      </p:sp>
    </p:spTree>
    <p:extLst>
      <p:ext uri="{BB962C8B-B14F-4D97-AF65-F5344CB8AC3E}">
        <p14:creationId xmlns:p14="http://schemas.microsoft.com/office/powerpoint/2010/main" val="401946317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Use of CATZOC </a:t>
            </a:r>
            <a:r>
              <a:rPr lang="en-US" dirty="0" smtClean="0"/>
              <a:t>quality indicator preferred </a:t>
            </a:r>
            <a:r>
              <a:rPr lang="en-US" dirty="0"/>
              <a:t>for the future</a:t>
            </a:r>
          </a:p>
          <a:p>
            <a:pPr marL="990600" lvl="1" indent="-361950"/>
            <a:r>
              <a:rPr lang="en-US" dirty="0"/>
              <a:t>provides </a:t>
            </a:r>
            <a:r>
              <a:rPr lang="en-US" dirty="0" smtClean="0"/>
              <a:t>specific geographical context</a:t>
            </a:r>
            <a:endParaRPr lang="en-US" dirty="0"/>
          </a:p>
          <a:p>
            <a:pPr marL="990600" lvl="1" indent="-361950"/>
            <a:r>
              <a:rPr lang="en-US" dirty="0"/>
              <a:t>can be merged with other relevant geospatial </a:t>
            </a:r>
            <a:r>
              <a:rPr lang="en-US" dirty="0" smtClean="0"/>
              <a:t>information</a:t>
            </a:r>
          </a:p>
          <a:p>
            <a:pPr marL="990600" lvl="1" indent="-361950"/>
            <a:r>
              <a:rPr lang="en-US" dirty="0" smtClean="0"/>
              <a:t>can be </a:t>
            </a:r>
            <a:r>
              <a:rPr lang="en-US" dirty="0"/>
              <a:t>analysed to produce risk maps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5637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6" y="1124744"/>
            <a:ext cx="7714006" cy="545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74853" y="404665"/>
            <a:ext cx="8189635" cy="648072"/>
          </a:xfrm>
          <a:prstGeom prst="rect">
            <a:avLst/>
          </a:prstGeom>
        </p:spPr>
        <p:txBody>
          <a:bodyPr/>
          <a:lstStyle>
            <a:lvl1pPr marL="355600" indent="-355600" algn="l" defTabSz="360000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Wingdings" pitchFamily="2" charset="2"/>
              <a:buChar char="§"/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531813" indent="-176213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00113" indent="-1841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255713" indent="-1778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609725" indent="-176213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Example: Risk </a:t>
            </a:r>
            <a:r>
              <a:rPr lang="en-US" kern="0" dirty="0" smtClean="0"/>
              <a:t>assessment “</a:t>
            </a:r>
            <a:r>
              <a:rPr lang="en-US" i="1" kern="0" dirty="0" smtClean="0"/>
              <a:t>heat map</a:t>
            </a:r>
            <a:r>
              <a:rPr lang="en-US" kern="0" dirty="0" smtClean="0"/>
              <a:t>” for Vanuatu</a:t>
            </a: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2678927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79513" y="404665"/>
            <a:ext cx="8784976" cy="648072"/>
          </a:xfrm>
          <a:prstGeom prst="rect">
            <a:avLst/>
          </a:prstGeom>
        </p:spPr>
        <p:txBody>
          <a:bodyPr/>
          <a:lstStyle>
            <a:lvl1pPr marL="355600" indent="-355600" algn="l" defTabSz="360000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Wingdings" pitchFamily="2" charset="2"/>
              <a:buChar char="§"/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531813" indent="-176213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00113" indent="-1841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255713" indent="-1778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609725" indent="-176213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528763" indent="-1528763">
              <a:buNone/>
            </a:pPr>
            <a:r>
              <a:rPr lang="en-US" kern="0" dirty="0" smtClean="0"/>
              <a:t>Example: NOAA Risk </a:t>
            </a:r>
            <a:r>
              <a:rPr lang="en-US" kern="0" dirty="0" smtClean="0"/>
              <a:t>assessment “</a:t>
            </a:r>
            <a:r>
              <a:rPr lang="en-US" i="1" kern="0" dirty="0" smtClean="0"/>
              <a:t>adequacy of ENC coverage in MACHC</a:t>
            </a:r>
            <a:r>
              <a:rPr lang="en-US" kern="0" dirty="0" smtClean="0"/>
              <a:t>”</a:t>
            </a:r>
            <a:endParaRPr lang="en-AU" kern="0" dirty="0"/>
          </a:p>
        </p:txBody>
      </p:sp>
      <p:grpSp>
        <p:nvGrpSpPr>
          <p:cNvPr id="6" name="Group 5"/>
          <p:cNvGrpSpPr/>
          <p:nvPr/>
        </p:nvGrpSpPr>
        <p:grpSpPr>
          <a:xfrm>
            <a:off x="301191" y="1821491"/>
            <a:ext cx="8519281" cy="4199797"/>
            <a:chOff x="263914" y="1685972"/>
            <a:chExt cx="8519281" cy="4199797"/>
          </a:xfrm>
        </p:grpSpPr>
        <p:pic>
          <p:nvPicPr>
            <p:cNvPr id="4" name="Picture 2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14" y="1685972"/>
              <a:ext cx="5256583" cy="244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262" y="2379733"/>
              <a:ext cx="3952268" cy="2770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7799" y="5204108"/>
              <a:ext cx="6525396" cy="681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637911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67524131"/>
              </p:ext>
            </p:extLst>
          </p:nvPr>
        </p:nvGraphicFramePr>
        <p:xfrm>
          <a:off x="1043611" y="620688"/>
          <a:ext cx="6768751" cy="5977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5599"/>
                <a:gridCol w="2256576"/>
                <a:gridCol w="2256576"/>
              </a:tblGrid>
              <a:tr h="476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Country</a:t>
                      </a:r>
                      <a:endParaRPr lang="en-AU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0-200m</a:t>
                      </a:r>
                      <a:b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Requires re-survey</a:t>
                      </a:r>
                      <a:endParaRPr lang="en-AU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0-200m</a:t>
                      </a:r>
                      <a:b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Unsurveyed</a:t>
                      </a:r>
                      <a:endParaRPr lang="en-AU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8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Antigua and Barbuda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9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Bahamas</a:t>
                      </a:r>
                      <a:endParaRPr lang="en-AU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9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Barbados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08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Belize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00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Bermuda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5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Brazil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7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Colombia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2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Costa Rica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2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Cuba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2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Dominica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5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Dominican Republic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 information available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92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France - Antilles Fr.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2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France - Clipperton Is.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2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France - Guyane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70%</a:t>
                      </a:r>
                      <a:endParaRPr lang="en-AU" sz="1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AU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>
          <a:xfrm>
            <a:off x="774853" y="44624"/>
            <a:ext cx="7488237" cy="648072"/>
          </a:xfrm>
          <a:prstGeom prst="rect">
            <a:avLst/>
          </a:prstGeom>
        </p:spPr>
        <p:txBody>
          <a:bodyPr/>
          <a:lstStyle>
            <a:lvl1pPr marL="355600" indent="-355600" algn="l" defTabSz="360000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Wingdings" pitchFamily="2" charset="2"/>
              <a:buChar char="§"/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531813" indent="-176213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00113" indent="-1841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255713" indent="-1778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609725" indent="-176213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Current C-55 entries :</a:t>
            </a: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9074296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IHO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IHO</Template>
  <TotalTime>623</TotalTime>
  <Words>504</Words>
  <Application>Microsoft Office PowerPoint</Application>
  <PresentationFormat>On-screen Show (4:3)</PresentationFormat>
  <Paragraphs>173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IHO</vt:lpstr>
      <vt:lpstr>PowerPoint Presentation</vt:lpstr>
      <vt:lpstr>IHO GIS and Databases</vt:lpstr>
      <vt:lpstr>IHO GIS and data base developments</vt:lpstr>
      <vt:lpstr>C-55 development</vt:lpstr>
      <vt:lpstr>C-55 geographic reference frames and metrics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IHO S-11 Part B – Catalogue of INT Charts </vt:lpstr>
      <vt:lpstr>IHO S-11 Part B – Web Catalogue of INT Charts, Associated Web Services</vt:lpstr>
      <vt:lpstr>IHO ENC Catalogue, ENC Coverage and Overlap Checker</vt:lpstr>
      <vt:lpstr>Actions requested: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Ward</dc:creator>
  <cp:lastModifiedBy>Robert Ward</cp:lastModifiedBy>
  <cp:revision>62</cp:revision>
  <dcterms:created xsi:type="dcterms:W3CDTF">2013-11-11T01:21:15Z</dcterms:created>
  <dcterms:modified xsi:type="dcterms:W3CDTF">2015-12-01T19:55:59Z</dcterms:modified>
</cp:coreProperties>
</file>