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49" r:id="rId3"/>
    <p:sldMasterId id="2147483651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2" r:id="rId6"/>
    <p:sldId id="345" r:id="rId7"/>
    <p:sldId id="326" r:id="rId8"/>
    <p:sldId id="311" r:id="rId9"/>
    <p:sldId id="324" r:id="rId10"/>
    <p:sldId id="321" r:id="rId11"/>
    <p:sldId id="330" r:id="rId12"/>
    <p:sldId id="340" r:id="rId13"/>
    <p:sldId id="342" r:id="rId14"/>
    <p:sldId id="343" r:id="rId15"/>
    <p:sldId id="319" r:id="rId16"/>
    <p:sldId id="344" r:id="rId17"/>
    <p:sldId id="259" r:id="rId18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969696"/>
    <a:srgbClr val="9FB2CC"/>
    <a:srgbClr val="B2B2B2"/>
    <a:srgbClr val="C0C0C0"/>
    <a:srgbClr val="DDDDDD"/>
    <a:srgbClr val="F8F8F8"/>
    <a:srgbClr val="B2B2CC"/>
    <a:srgbClr val="B2B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8184" autoAdjust="0"/>
  </p:normalViewPr>
  <p:slideViewPr>
    <p:cSldViewPr>
      <p:cViewPr>
        <p:scale>
          <a:sx n="118" d="100"/>
          <a:sy n="118" d="100"/>
        </p:scale>
        <p:origin x="-582" y="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B80BA3-FA15-4A59-9119-75E7AF59E389}" type="slidenum">
              <a:rPr lang="en-CA" altLang="en-US"/>
              <a:pPr/>
              <a:t>‹#›</a:t>
            </a:fld>
            <a:endParaRPr lang="en-CA" altLang="en-US"/>
          </a:p>
        </p:txBody>
      </p:sp>
      <p:pic>
        <p:nvPicPr>
          <p:cNvPr id="54278" name="Picture 6" descr="CARIS_logo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500"/>
            <a:ext cx="1270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90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 alt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993288-B698-40A5-9F2C-C97A7A704279}" type="slidenum">
              <a:rPr lang="en-CA" altLang="en-US"/>
              <a:pPr/>
              <a:t>‹#›</a:t>
            </a:fld>
            <a:endParaRPr lang="en-CA" altLang="en-US"/>
          </a:p>
        </p:txBody>
      </p:sp>
      <p:pic>
        <p:nvPicPr>
          <p:cNvPr id="56328" name="Picture 8" descr="CARIS_logo_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500"/>
            <a:ext cx="12700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2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en-US" sz="1600" dirty="0">
              <a:solidFill>
                <a:srgbClr val="000000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1427" tIns="45713" rIns="91427" bIns="45713"/>
          <a:lstStyle/>
          <a:p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Arial" panose="020B0604020202020204" pitchFamily="34" charset="0"/>
              <a:sym typeface="Lucida Grande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69777" y="8651304"/>
            <a:ext cx="2855168" cy="457200"/>
          </a:xfrm>
        </p:spPr>
        <p:txBody>
          <a:bodyPr/>
          <a:lstStyle/>
          <a:p>
            <a:r>
              <a:rPr lang="en-CA" dirty="0" smtClean="0"/>
              <a:t>S-100 Workshop - Background Theory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7DC0-0F96-49C4-9954-7DFF35F7DC29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 dirty="0" smtClean="0"/>
              <a:t>www.caris.com</a:t>
            </a:r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91427" tIns="45713" rIns="91427" bIns="45713"/>
          <a:lstStyle/>
          <a:p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69777" y="8651304"/>
            <a:ext cx="2855168" cy="457200"/>
          </a:xfrm>
        </p:spPr>
        <p:txBody>
          <a:bodyPr/>
          <a:lstStyle/>
          <a:p>
            <a:r>
              <a:rPr lang="en-CA" dirty="0" smtClean="0"/>
              <a:t>S-100 Workshop - Background Theory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7DC0-0F96-49C4-9954-7DFF35F7DC29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CA" dirty="0" smtClean="0"/>
              <a:t>www.caris.com</a:t>
            </a:r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652463"/>
            <a:ext cx="5051425" cy="3787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www.caris.com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S-100 Workshop - Background Theory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7DC0-0F96-49C4-9954-7DFF35F7DC29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340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652463"/>
            <a:ext cx="5051425" cy="3787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www.caris.com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S-100 Exercises with Composer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7DC0-0F96-49C4-9954-7DFF35F7DC29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59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652463"/>
            <a:ext cx="5051425" cy="3787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7DC0-0F96-49C4-9954-7DFF35F7DC29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S-100 Exercises with Composer</a:t>
            </a:r>
            <a:endParaRPr lang="en-CA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CA" dirty="0" smtClean="0"/>
              <a:t>www.caris.com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938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4FE9A-55CA-4539-8B14-029B44FBBC3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99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19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32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57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80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0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821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23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897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82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42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28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8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59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019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0"/>
            <a:ext cx="21526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30555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705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369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7012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803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03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440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892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48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24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594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73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249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0"/>
            <a:ext cx="21526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30555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361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884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9807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514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759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6088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19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913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484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935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503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3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18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591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36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3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80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D8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D83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D83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D83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D83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D83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D83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D83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D83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004D8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lick to add a subtitle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4D8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4D8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D8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4D8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a slide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4D8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4D83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4D8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4D8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D8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2400" y="6548438"/>
            <a:ext cx="4572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CA" altLang="en-US" sz="600">
                <a:solidFill>
                  <a:srgbClr val="9FB2CC"/>
                </a:solidFill>
              </a:rPr>
              <a:t>All written and image content in this document not protected by the copyrights of others is Copyright © 2015, CARIS.</a:t>
            </a:r>
            <a:br>
              <a:rPr lang="en-CA" altLang="en-US" sz="600">
                <a:solidFill>
                  <a:srgbClr val="9FB2CC"/>
                </a:solidFill>
              </a:rPr>
            </a:br>
            <a:r>
              <a:rPr lang="en-CA" altLang="en-US" sz="600">
                <a:solidFill>
                  <a:srgbClr val="9FB2CC"/>
                </a:solidFill>
              </a:rPr>
              <a:t>All rights reserved. Reproduction and redistribution is strictly prohibited without the express prior written consent of CARIS.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arts.gc.ca/data-gestion/bathy-trials-developpment/index-eng.asp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nauticalcharts.noaa.gov/mcd/enc_overlays.html" TargetMode="External"/><Relationship Id="rId5" Type="http://schemas.openxmlformats.org/officeDocument/2006/relationships/hyperlink" Target="https://noaacoastsurvey.wordpress.com/2015/03/23/developing-products-for-precision-navigation/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aris.com/elearning" TargetMode="Externa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ejandrog.gerones@caris.co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www.caris.com/" TargetMode="External"/><Relationship Id="rId4" Type="http://schemas.openxmlformats.org/officeDocument/2006/relationships/hyperlink" Target="mailto:info@cari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504" y="1847726"/>
            <a:ext cx="89289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altLang="en-US" sz="3200" b="1" dirty="0" smtClean="0">
                <a:solidFill>
                  <a:srgbClr val="004D83"/>
                </a:solidFill>
              </a:rPr>
              <a:t>The Benefits of a Hands-on Approach to      S-100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7819" y="3939014"/>
            <a:ext cx="892899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altLang="en-US" sz="2000" b="1" dirty="0" smtClean="0">
                <a:solidFill>
                  <a:srgbClr val="004D83"/>
                </a:solidFill>
              </a:rPr>
              <a:t>MACHC</a:t>
            </a:r>
          </a:p>
          <a:p>
            <a:pPr algn="ctr">
              <a:spcBef>
                <a:spcPts val="600"/>
              </a:spcBef>
            </a:pPr>
            <a:r>
              <a:rPr lang="en-CA" altLang="en-US" dirty="0" smtClean="0">
                <a:solidFill>
                  <a:srgbClr val="004D83"/>
                </a:solidFill>
              </a:rPr>
              <a:t>Dec. 7-12, 2015</a:t>
            </a:r>
          </a:p>
          <a:p>
            <a:pPr algn="ctr">
              <a:spcBef>
                <a:spcPts val="600"/>
              </a:spcBef>
            </a:pPr>
            <a:r>
              <a:rPr lang="en-CA" altLang="en-US" dirty="0" smtClean="0">
                <a:solidFill>
                  <a:srgbClr val="004D83"/>
                </a:solidFill>
              </a:rPr>
              <a:t>Antigua &amp; Barbuda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6093296"/>
            <a:ext cx="89289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altLang="en-US" sz="1600" dirty="0" smtClean="0">
                <a:solidFill>
                  <a:schemeClr val="bg1"/>
                </a:solidFill>
              </a:rPr>
              <a:t>Presented by: Alejandro </a:t>
            </a:r>
            <a:r>
              <a:rPr lang="en-CA" altLang="en-US" sz="1600" dirty="0" err="1" smtClean="0">
                <a:solidFill>
                  <a:schemeClr val="bg1"/>
                </a:solidFill>
              </a:rPr>
              <a:t>Gerones</a:t>
            </a:r>
            <a:r>
              <a:rPr lang="en-CA" altLang="en-US" sz="1600" dirty="0" smtClean="0">
                <a:solidFill>
                  <a:schemeClr val="bg1"/>
                </a:solidFill>
              </a:rPr>
              <a:t>, CARIS</a:t>
            </a:r>
            <a:endParaRPr lang="en-CA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S-102 </a:t>
            </a:r>
            <a:r>
              <a:rPr lang="en-CA" dirty="0"/>
              <a:t>Bathymetric </a:t>
            </a:r>
            <a:r>
              <a:rPr lang="en-CA" dirty="0" smtClean="0"/>
              <a:t>Surface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7992888" cy="4929411"/>
          </a:xfrm>
        </p:spPr>
        <p:txBody>
          <a:bodyPr/>
          <a:lstStyle/>
          <a:p>
            <a:r>
              <a:rPr lang="en-CA" sz="2000" dirty="0" smtClean="0"/>
              <a:t>IHO specification for high resolution raster bathymetry product</a:t>
            </a:r>
          </a:p>
          <a:p>
            <a:pPr lvl="1"/>
            <a:r>
              <a:rPr lang="en-CA" sz="1800" dirty="0" smtClean="0"/>
              <a:t>Edition 1.0.0 – April 2012</a:t>
            </a:r>
          </a:p>
          <a:p>
            <a:pPr lvl="1"/>
            <a:r>
              <a:rPr lang="en-CA" sz="1800" dirty="0" smtClean="0"/>
              <a:t>Encoding based on HDF5 but others possible (e.g. 32 bit </a:t>
            </a:r>
            <a:r>
              <a:rPr lang="en-CA" sz="1800" dirty="0" err="1" smtClean="0"/>
              <a:t>GeoTIFF</a:t>
            </a:r>
            <a:r>
              <a:rPr lang="en-CA" sz="1800" dirty="0" smtClean="0"/>
              <a:t>)</a:t>
            </a:r>
          </a:p>
          <a:p>
            <a:pPr lvl="1"/>
            <a:endParaRPr lang="en-CA" sz="1000" dirty="0" smtClean="0"/>
          </a:p>
          <a:p>
            <a:r>
              <a:rPr lang="en-US" sz="2000" dirty="0"/>
              <a:t>Overlay for S-101 </a:t>
            </a:r>
            <a:r>
              <a:rPr lang="en-US" sz="2000" dirty="0" smtClean="0"/>
              <a:t>ENCs</a:t>
            </a:r>
            <a:endParaRPr lang="en-US" sz="1100" dirty="0"/>
          </a:p>
          <a:p>
            <a:pPr lvl="1"/>
            <a:r>
              <a:rPr lang="en-CA" sz="1800" dirty="0" smtClean="0"/>
              <a:t>Compliment/enhance ENC information</a:t>
            </a:r>
          </a:p>
          <a:p>
            <a:pPr lvl="1"/>
            <a:r>
              <a:rPr lang="en-CA" sz="1800" dirty="0" smtClean="0"/>
              <a:t>Water level adjustments for situational awareness or planning</a:t>
            </a:r>
          </a:p>
          <a:p>
            <a:pPr lvl="1"/>
            <a:endParaRPr lang="en-CA" sz="1000" dirty="0" smtClean="0"/>
          </a:p>
          <a:p>
            <a:pPr lvl="1"/>
            <a:endParaRPr lang="en-CA" sz="1000" dirty="0"/>
          </a:p>
          <a:p>
            <a:r>
              <a:rPr lang="en-CA" sz="2000" dirty="0" smtClean="0"/>
              <a:t>Requires:</a:t>
            </a:r>
          </a:p>
          <a:p>
            <a:pPr lvl="1"/>
            <a:r>
              <a:rPr lang="en-CA" sz="1800" dirty="0" smtClean="0"/>
              <a:t>High resolution / quality survey data</a:t>
            </a:r>
          </a:p>
          <a:p>
            <a:pPr lvl="1"/>
            <a:r>
              <a:rPr lang="en-CA" sz="1800" dirty="0" smtClean="0"/>
              <a:t>Rich metadata for traceability</a:t>
            </a:r>
          </a:p>
          <a:p>
            <a:pPr lvl="1"/>
            <a:r>
              <a:rPr lang="en-CA" sz="1800" dirty="0" smtClean="0"/>
              <a:t>Process automation to support                                                            frequent resurvey schedules</a:t>
            </a:r>
          </a:p>
          <a:p>
            <a:pPr lvl="1"/>
            <a:endParaRPr lang="en-CA" sz="2000" dirty="0" smtClean="0"/>
          </a:p>
          <a:p>
            <a:pPr lvl="1"/>
            <a:endParaRPr lang="en-CA" sz="1800" dirty="0"/>
          </a:p>
          <a:p>
            <a:pPr lvl="1"/>
            <a:endParaRPr lang="en-CA" sz="1600" dirty="0" smtClean="0"/>
          </a:p>
          <a:p>
            <a:pPr lvl="2"/>
            <a:endParaRPr lang="en-CA" sz="1200" dirty="0" smtClean="0"/>
          </a:p>
          <a:p>
            <a:pPr lvl="2"/>
            <a:endParaRPr lang="en-CA" sz="1400" dirty="0"/>
          </a:p>
          <a:p>
            <a:pPr lvl="2"/>
            <a:endParaRPr lang="en-CA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964591" cy="1872208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49431" y="3284984"/>
            <a:ext cx="29192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CA" sz="1100" i="1" dirty="0" smtClean="0">
                <a:solidFill>
                  <a:srgbClr val="004D83"/>
                </a:solidFill>
              </a:rPr>
              <a:t>Filtered ENC and S-102 in Background </a:t>
            </a:r>
            <a:r>
              <a:rPr lang="en-CA" sz="1100" i="1" baseline="30000" dirty="0">
                <a:solidFill>
                  <a:srgbClr val="004D83"/>
                </a:solidFill>
              </a:rPr>
              <a:t> 1</a:t>
            </a:r>
            <a:r>
              <a:rPr lang="en-CA" sz="1100" i="1" dirty="0" smtClean="0">
                <a:solidFill>
                  <a:srgbClr val="004D83"/>
                </a:solidFill>
              </a:rPr>
              <a:t> </a:t>
            </a:r>
            <a:endParaRPr lang="en-CA" sz="1100" i="1" dirty="0">
              <a:solidFill>
                <a:srgbClr val="004D8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589240"/>
            <a:ext cx="57606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CA" sz="1000" i="1" baseline="30000" dirty="0" smtClean="0">
                <a:solidFill>
                  <a:srgbClr val="004D83"/>
                </a:solidFill>
              </a:rPr>
              <a:t>1</a:t>
            </a:r>
            <a:r>
              <a:rPr lang="en-CA" sz="1000" i="1" dirty="0" smtClean="0">
                <a:solidFill>
                  <a:srgbClr val="004D83"/>
                </a:solidFill>
              </a:rPr>
              <a:t> </a:t>
            </a:r>
            <a:r>
              <a:rPr lang="en-CA" sz="900" i="1" dirty="0" smtClean="0">
                <a:solidFill>
                  <a:srgbClr val="004D83"/>
                </a:solidFill>
              </a:rPr>
              <a:t>Image</a:t>
            </a:r>
            <a:r>
              <a:rPr lang="en-CA" sz="900" i="1" dirty="0">
                <a:solidFill>
                  <a:srgbClr val="004D83"/>
                </a:solidFill>
              </a:rPr>
              <a:t>: Marc </a:t>
            </a:r>
            <a:r>
              <a:rPr lang="en-CA" sz="900" i="1" dirty="0" err="1">
                <a:solidFill>
                  <a:srgbClr val="004D83"/>
                </a:solidFill>
              </a:rPr>
              <a:t>Journault</a:t>
            </a:r>
            <a:r>
              <a:rPr lang="en-CA" sz="900" i="1" dirty="0">
                <a:solidFill>
                  <a:srgbClr val="004D83"/>
                </a:solidFill>
              </a:rPr>
              <a:t> and Louis </a:t>
            </a:r>
            <a:r>
              <a:rPr lang="en-CA" sz="900" i="1" dirty="0" err="1">
                <a:solidFill>
                  <a:srgbClr val="004D83"/>
                </a:solidFill>
              </a:rPr>
              <a:t>Maltais</a:t>
            </a:r>
            <a:r>
              <a:rPr lang="en-CA" sz="900" i="1" dirty="0">
                <a:solidFill>
                  <a:srgbClr val="004D83"/>
                </a:solidFill>
              </a:rPr>
              <a:t>, Canadian Hydrographic Service and Ed </a:t>
            </a:r>
            <a:r>
              <a:rPr lang="en-CA" sz="900" i="1" dirty="0" err="1">
                <a:solidFill>
                  <a:srgbClr val="004D83"/>
                </a:solidFill>
              </a:rPr>
              <a:t>Kuwalek</a:t>
            </a:r>
            <a:r>
              <a:rPr lang="en-CA" sz="900" i="1" dirty="0">
                <a:solidFill>
                  <a:srgbClr val="004D83"/>
                </a:solidFill>
              </a:rPr>
              <a:t>, IIC Technologies Canada; The New IHO S-102 Standard; Hydro International, May 2012, Volume 16, number </a:t>
            </a:r>
            <a:r>
              <a:rPr lang="en-CA" sz="900" i="1" dirty="0" smtClean="0">
                <a:solidFill>
                  <a:srgbClr val="004D83"/>
                </a:solidFill>
              </a:rPr>
              <a:t>3</a:t>
            </a:r>
            <a:endParaRPr lang="en-CA" sz="900" i="1" dirty="0">
              <a:solidFill>
                <a:srgbClr val="004D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5976664" cy="4896544"/>
          </a:xfrm>
        </p:spPr>
        <p:txBody>
          <a:bodyPr/>
          <a:lstStyle/>
          <a:p>
            <a:r>
              <a:rPr lang="en-US" sz="2000" dirty="0" smtClean="0"/>
              <a:t>CHS High Definition Bathymetry Trials 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dirty="0" smtClean="0"/>
              <a:t>Test in collaboration with software manufactures, mariners and other users</a:t>
            </a:r>
          </a:p>
          <a:p>
            <a:pPr lvl="1"/>
            <a:r>
              <a:rPr lang="en-US" sz="1600" dirty="0" smtClean="0"/>
              <a:t>Data in 32 bit </a:t>
            </a:r>
            <a:r>
              <a:rPr lang="en-US" sz="1600" dirty="0" err="1" smtClean="0"/>
              <a:t>GeoTIFF</a:t>
            </a:r>
            <a:endParaRPr lang="en-US" sz="1600" dirty="0" smtClean="0"/>
          </a:p>
          <a:p>
            <a:pPr lvl="1"/>
            <a:r>
              <a:rPr lang="en-US" sz="1600" dirty="0" smtClean="0"/>
              <a:t>18 HD bathymetry cells </a:t>
            </a:r>
          </a:p>
          <a:p>
            <a:pPr lvl="1"/>
            <a:r>
              <a:rPr lang="en-US" sz="1600" dirty="0" smtClean="0"/>
              <a:t>Datasets available for tests and trials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r>
              <a:rPr lang="en-US" sz="2000" dirty="0" smtClean="0"/>
              <a:t>NOAA pilot project to produce ‘harmonized data’ to support precise navigation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</a:p>
          <a:p>
            <a:pPr lvl="1"/>
            <a:r>
              <a:rPr lang="en-US" altLang="en-US" sz="1600" dirty="0"/>
              <a:t>Project </a:t>
            </a:r>
            <a:r>
              <a:rPr lang="en-US" altLang="en-US" sz="1600" dirty="0" smtClean="0"/>
              <a:t>area: Port </a:t>
            </a:r>
            <a:r>
              <a:rPr lang="en-US" altLang="en-US" sz="1600" dirty="0"/>
              <a:t>of Los Angeles and Port of Long </a:t>
            </a:r>
            <a:r>
              <a:rPr lang="en-US" altLang="en-US" sz="1600" dirty="0" smtClean="0"/>
              <a:t>Beach, California</a:t>
            </a:r>
            <a:endParaRPr lang="en-US" altLang="en-US" sz="1600" dirty="0"/>
          </a:p>
          <a:p>
            <a:pPr lvl="1"/>
            <a:r>
              <a:rPr lang="en-US" sz="1600" dirty="0" smtClean="0"/>
              <a:t>Producing S-102 and </a:t>
            </a:r>
            <a:r>
              <a:rPr lang="en-US" sz="1600" dirty="0" smtClean="0"/>
              <a:t>IENC </a:t>
            </a:r>
            <a:r>
              <a:rPr lang="en-US" sz="1600" dirty="0" smtClean="0"/>
              <a:t>overlays</a:t>
            </a:r>
          </a:p>
          <a:p>
            <a:pPr lvl="1"/>
            <a:r>
              <a:rPr lang="en-US" altLang="en-US" sz="1600" dirty="0"/>
              <a:t>Overlays and other </a:t>
            </a:r>
            <a:r>
              <a:rPr lang="en-US" altLang="en-US" sz="1600" dirty="0" smtClean="0"/>
              <a:t>sources (e.g. environmental </a:t>
            </a:r>
            <a:r>
              <a:rPr lang="en-US" altLang="en-US" sz="1600" dirty="0"/>
              <a:t>observations and forecast </a:t>
            </a:r>
            <a:r>
              <a:rPr lang="en-US" altLang="en-US" sz="1600" dirty="0" smtClean="0"/>
              <a:t>products) </a:t>
            </a:r>
            <a:r>
              <a:rPr lang="en-US" altLang="en-US" sz="1600" dirty="0"/>
              <a:t>feed into UKC system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pic>
        <p:nvPicPr>
          <p:cNvPr id="1026" name="Picture 2" descr="http://charts.gc.ca/data-gestion/imgs/lod1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71" y="908720"/>
            <a:ext cx="3357017" cy="1871124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0112" y="2840886"/>
            <a:ext cx="34447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CA" sz="1100" i="1" baseline="30000" dirty="0" smtClean="0">
                <a:solidFill>
                  <a:srgbClr val="004D83"/>
                </a:solidFill>
              </a:rPr>
              <a:t>2</a:t>
            </a:r>
            <a:r>
              <a:rPr lang="en-CA" sz="1100" i="1" dirty="0">
                <a:solidFill>
                  <a:srgbClr val="004D83"/>
                </a:solidFill>
              </a:rPr>
              <a:t> Source: </a:t>
            </a:r>
            <a:r>
              <a:rPr lang="en-CA" sz="1100" i="1" dirty="0" smtClean="0">
                <a:solidFill>
                  <a:srgbClr val="004D83"/>
                </a:solidFill>
                <a:hlinkClick r:id="rId3"/>
              </a:rPr>
              <a:t>http://charts.gc.ca/data-gestion/bathy-trials-developpment/index-eng.asp</a:t>
            </a:r>
            <a:endParaRPr lang="en-CA" sz="1100" i="1" dirty="0" smtClean="0">
              <a:solidFill>
                <a:srgbClr val="004D83"/>
              </a:solidFill>
            </a:endParaRPr>
          </a:p>
          <a:p>
            <a:pPr lvl="0" algn="r"/>
            <a:endParaRPr lang="en-CA" sz="1100" i="1" dirty="0">
              <a:solidFill>
                <a:srgbClr val="004D8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63" y="3501008"/>
            <a:ext cx="3059257" cy="2207626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41779" y="5805264"/>
            <a:ext cx="689471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CA" sz="1100" i="1" baseline="30000" dirty="0">
                <a:solidFill>
                  <a:srgbClr val="004D83"/>
                </a:solidFill>
              </a:rPr>
              <a:t>3</a:t>
            </a:r>
            <a:r>
              <a:rPr lang="en-CA" sz="1100" i="1" dirty="0" smtClean="0">
                <a:solidFill>
                  <a:srgbClr val="004D83"/>
                </a:solidFill>
              </a:rPr>
              <a:t> Sources: </a:t>
            </a:r>
            <a:r>
              <a:rPr lang="en-US" sz="1100" u="sng" dirty="0">
                <a:hlinkClick r:id="rId5"/>
              </a:rPr>
              <a:t>https://noaacoastsurvey.wordpress.com/2015/03/23/developing-products-for-precision-navigation/</a:t>
            </a:r>
            <a:endParaRPr lang="en-US" sz="1100" u="sng" dirty="0"/>
          </a:p>
          <a:p>
            <a:pPr algn="r">
              <a:spcBef>
                <a:spcPct val="50000"/>
              </a:spcBef>
            </a:pPr>
            <a:r>
              <a:rPr lang="en-US" sz="1100" dirty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www.nauticalcharts.noaa.gov/mcd/enc_overlays.html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0365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knowledge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16013"/>
            <a:ext cx="8507288" cy="4281339"/>
          </a:xfrm>
        </p:spPr>
        <p:txBody>
          <a:bodyPr/>
          <a:lstStyle/>
          <a:p>
            <a:r>
              <a:rPr lang="en-US" sz="2000" dirty="0" smtClean="0"/>
              <a:t>S-100 educational / hands-on workshops</a:t>
            </a:r>
          </a:p>
          <a:p>
            <a:pPr lvl="1"/>
            <a:r>
              <a:rPr lang="en-US" sz="1600" dirty="0" smtClean="0"/>
              <a:t>SEPRHC (Nov. 2013)</a:t>
            </a:r>
          </a:p>
          <a:p>
            <a:pPr lvl="1"/>
            <a:r>
              <a:rPr lang="en-US" sz="1600" dirty="0" smtClean="0"/>
              <a:t>CARIS 2014 users conference (June 2014)</a:t>
            </a:r>
          </a:p>
          <a:p>
            <a:pPr lvl="1"/>
            <a:r>
              <a:rPr lang="en-US" sz="1600" dirty="0" smtClean="0"/>
              <a:t>US Hydro conference (March 2015)</a:t>
            </a:r>
          </a:p>
          <a:p>
            <a:pPr lvl="1"/>
            <a:r>
              <a:rPr lang="en-US" sz="1600" dirty="0" err="1" smtClean="0"/>
              <a:t>SWAtHC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smtClean="0"/>
              <a:t>SEPRHC (Nov. 2015)</a:t>
            </a:r>
            <a:endParaRPr lang="en-US" sz="1600" dirty="0"/>
          </a:p>
          <a:p>
            <a:pPr lvl="2"/>
            <a:endParaRPr lang="en-US" sz="1200" dirty="0" smtClean="0"/>
          </a:p>
          <a:p>
            <a:r>
              <a:rPr lang="en-US" sz="2000" dirty="0" smtClean="0"/>
              <a:t>S-100 / S-101 webinars and on-site trainings (Q1 2016)</a:t>
            </a:r>
          </a:p>
          <a:p>
            <a:pPr lvl="1"/>
            <a:r>
              <a:rPr lang="en-US" sz="1600" dirty="0" smtClean="0"/>
              <a:t>General familiarization with S-100 concepts and theory</a:t>
            </a:r>
          </a:p>
          <a:p>
            <a:pPr lvl="1"/>
            <a:r>
              <a:rPr lang="en-US" sz="1600" dirty="0" smtClean="0"/>
              <a:t>Hands-on experience with creating S-101 features and products</a:t>
            </a:r>
          </a:p>
          <a:p>
            <a:pPr lvl="2"/>
            <a:endParaRPr lang="en-US" sz="1200" dirty="0"/>
          </a:p>
          <a:p>
            <a:r>
              <a:rPr lang="en-US" sz="2000" dirty="0" smtClean="0"/>
              <a:t>S-100 / S-101 self-paced online training (2016)</a:t>
            </a:r>
          </a:p>
          <a:p>
            <a:pPr lvl="1"/>
            <a:r>
              <a:rPr lang="en-US" sz="1600" dirty="0" smtClean="0"/>
              <a:t>Deliver theory and exercises through online access</a:t>
            </a:r>
          </a:p>
          <a:p>
            <a:pPr lvl="1"/>
            <a:r>
              <a:rPr lang="en-US" sz="1600" dirty="0" smtClean="0"/>
              <a:t>Similar to other S-57 ENC and chart production courses (</a:t>
            </a:r>
            <a:r>
              <a:rPr lang="en-US" sz="1600" dirty="0" smtClean="0">
                <a:hlinkClick r:id="rId2"/>
              </a:rPr>
              <a:t>www.caris.com/elearning</a:t>
            </a:r>
            <a:r>
              <a:rPr lang="en-US" sz="1600" dirty="0" smtClean="0"/>
              <a:t>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pic>
        <p:nvPicPr>
          <p:cNvPr id="4" name="Picture 3" descr="C:\Users\pduguid\Pictures\ScrnCaps\Intro to S-100\S-100 Workshop Bann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10" y="864809"/>
            <a:ext cx="6517750" cy="1196039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01419"/>
          </a:xfrm>
        </p:spPr>
        <p:txBody>
          <a:bodyPr/>
          <a:lstStyle/>
          <a:p>
            <a:r>
              <a:rPr lang="en-US" sz="2000" dirty="0" smtClean="0"/>
              <a:t>S-100 allowing marine spatial data to be used, “beyond the scope of traditional hydrography”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Various S-100 based product specifications at various stages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Now is the time to assess requirements for transition to producing S-101 ENCs, and other products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Marine GIS solutions have evolved to support familiarization and trials for some products; continuing to evolve to support others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Education and training is needed for data producers to build capacity 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A hands-on approach now will help agencies prepare for full implementation in future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9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26" y="472514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Alejandro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Geronés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Sales Manager for Latin America &amp; The Caribbean, CARIS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T: +1.506.458.8533, E: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alejandro.gerones@caris.com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, E: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info@caris.com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W: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www.caris.com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839720" cy="5184576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/>
          <a:lstStyle/>
          <a:p>
            <a:r>
              <a:rPr lang="en-US" altLang="en-US" dirty="0" smtClean="0"/>
              <a:t>Introduction</a:t>
            </a:r>
            <a:endParaRPr lang="en-US" alt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96" y="1124744"/>
            <a:ext cx="5544616" cy="4525963"/>
          </a:xfrm>
          <a:ln/>
        </p:spPr>
        <p:txBody>
          <a:bodyPr lIns="64291" tIns="32146" rIns="116994" bIns="32146"/>
          <a:lstStyle/>
          <a:p>
            <a:r>
              <a:rPr lang="en-US" altLang="en-US" sz="2000" dirty="0" smtClean="0"/>
              <a:t>S-100 purpose</a:t>
            </a:r>
          </a:p>
          <a:p>
            <a:pPr lvl="1"/>
            <a:r>
              <a:rPr lang="en-US" altLang="en-US" sz="1800" dirty="0"/>
              <a:t>S</a:t>
            </a:r>
            <a:r>
              <a:rPr lang="en-US" altLang="en-US" sz="1800" dirty="0" smtClean="0"/>
              <a:t>upport </a:t>
            </a:r>
            <a:r>
              <a:rPr lang="en-US" altLang="en-US" sz="1800" dirty="0"/>
              <a:t>a greater variety </a:t>
            </a:r>
            <a:r>
              <a:rPr lang="en-US" altLang="en-US" sz="1800" dirty="0" smtClean="0"/>
              <a:t>of:</a:t>
            </a:r>
            <a:endParaRPr lang="en-US" altLang="en-US" sz="1800" dirty="0"/>
          </a:p>
          <a:p>
            <a:pPr lvl="2"/>
            <a:r>
              <a:rPr lang="en-US" altLang="en-US" sz="1600" dirty="0"/>
              <a:t>Hydrographic-related digital data sources</a:t>
            </a:r>
          </a:p>
          <a:p>
            <a:pPr lvl="2"/>
            <a:r>
              <a:rPr lang="en-US" altLang="en-US" sz="1600" dirty="0"/>
              <a:t>Products</a:t>
            </a:r>
          </a:p>
          <a:p>
            <a:pPr lvl="2"/>
            <a:r>
              <a:rPr lang="en-US" altLang="en-US" sz="1600" dirty="0"/>
              <a:t>Customers </a:t>
            </a:r>
          </a:p>
          <a:p>
            <a:pPr lvl="1"/>
            <a:r>
              <a:rPr lang="en-US" altLang="en-US" sz="1800" dirty="0"/>
              <a:t>“Beyond the scope of traditional hydrography”</a:t>
            </a:r>
          </a:p>
          <a:p>
            <a:pPr lvl="3"/>
            <a:endParaRPr lang="en-US" altLang="en-US" dirty="0"/>
          </a:p>
          <a:p>
            <a:pPr lvl="1"/>
            <a:r>
              <a:rPr lang="en-US" altLang="en-US" sz="1800" dirty="0"/>
              <a:t>Easier integration with geospatial solutions</a:t>
            </a:r>
          </a:p>
          <a:p>
            <a:pPr lvl="2"/>
            <a:r>
              <a:rPr lang="en-US" altLang="en-US" sz="1600" dirty="0"/>
              <a:t>For data and </a:t>
            </a:r>
            <a:r>
              <a:rPr lang="en-US" altLang="en-US" sz="1600" dirty="0" smtClean="0"/>
              <a:t>products</a:t>
            </a:r>
          </a:p>
          <a:p>
            <a:pPr lvl="2"/>
            <a:r>
              <a:rPr lang="en-US" altLang="en-US" sz="1600" dirty="0" smtClean="0"/>
              <a:t>Greater use and lower cost of implementation</a:t>
            </a:r>
          </a:p>
          <a:p>
            <a:pPr lvl="2"/>
            <a:endParaRPr lang="en-US" altLang="en-US" sz="1600" dirty="0"/>
          </a:p>
          <a:p>
            <a:r>
              <a:rPr lang="en-US" altLang="en-US" sz="2000" dirty="0" smtClean="0"/>
              <a:t>S-100 benefit</a:t>
            </a:r>
          </a:p>
          <a:p>
            <a:pPr lvl="1"/>
            <a:r>
              <a:rPr lang="en-US" altLang="en-US" sz="1600" dirty="0" smtClean="0"/>
              <a:t>Support sustainable resource management and economic development (i.e. the Blue Economy)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573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22569"/>
          <a:lstStyle/>
          <a:p>
            <a:r>
              <a:rPr lang="en-US" altLang="en-US" dirty="0" smtClean="0"/>
              <a:t>Introduction</a:t>
            </a:r>
            <a:endParaRPr lang="en-US" alt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6336704" cy="4525963"/>
          </a:xfrm>
          <a:ln/>
        </p:spPr>
        <p:txBody>
          <a:bodyPr lIns="67355" tIns="33677" rIns="122569" bIns="33677"/>
          <a:lstStyle/>
          <a:p>
            <a:r>
              <a:rPr lang="en-US" altLang="en-US" sz="2000" dirty="0" smtClean="0"/>
              <a:t>Many products identified in preliminary list of         S-100 based product specifications</a:t>
            </a:r>
          </a:p>
          <a:p>
            <a:pPr lvl="1"/>
            <a:endParaRPr lang="en-US" altLang="en-US" sz="1600" dirty="0" smtClean="0"/>
          </a:p>
          <a:p>
            <a:r>
              <a:rPr lang="en-US" altLang="en-US" sz="2000" dirty="0"/>
              <a:t>Platform needed for creation of sample products based on S-100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 smtClean="0"/>
              <a:t>Create </a:t>
            </a:r>
            <a:r>
              <a:rPr lang="en-US" altLang="en-US" sz="1600" dirty="0"/>
              <a:t>wide range of test data sets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/>
              <a:t>Export content in formats for trials in S-100 </a:t>
            </a:r>
            <a:r>
              <a:rPr lang="en-US" altLang="en-US" sz="1600" dirty="0" smtClean="0"/>
              <a:t>enabled ECDIS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 smtClean="0"/>
              <a:t>Support interoperability with other </a:t>
            </a:r>
            <a:r>
              <a:rPr lang="en-US" altLang="en-US" sz="1600" dirty="0"/>
              <a:t>geospatial </a:t>
            </a:r>
            <a:r>
              <a:rPr lang="en-US" altLang="en-US" sz="1600" dirty="0" smtClean="0"/>
              <a:t>applications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 smtClean="0"/>
              <a:t>Flexibility needed to support expansion and modern navigation requirements</a:t>
            </a:r>
          </a:p>
        </p:txBody>
      </p:sp>
      <p:pic>
        <p:nvPicPr>
          <p:cNvPr id="3074" name="Picture 2" descr="C:\Users\pduguid\Pictures\ScrnCaps\CARIS S-57 Composer\TRAINING\EXERCISES\S-101\Theory\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73" y="3000165"/>
            <a:ext cx="2653215" cy="2085019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AutoShape 3"/>
          <p:cNvSpPr>
            <a:spLocks/>
          </p:cNvSpPr>
          <p:nvPr/>
        </p:nvSpPr>
        <p:spPr bwMode="auto">
          <a:xfrm>
            <a:off x="6596717" y="4216930"/>
            <a:ext cx="1216670" cy="69651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3529" y="0"/>
                </a:lnTo>
                <a:lnTo>
                  <a:pt x="21600" y="0"/>
                </a:lnTo>
                <a:lnTo>
                  <a:pt x="18071" y="21600"/>
                </a:lnTo>
                <a:close/>
                <a:moveTo>
                  <a:pt x="0" y="21600"/>
                </a:move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9000">
                <a:srgbClr val="004D83">
                  <a:alpha val="25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>
            <a:solidFill>
              <a:srgbClr val="004D8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CA" dirty="0"/>
          </a:p>
        </p:txBody>
      </p:sp>
      <p:sp>
        <p:nvSpPr>
          <p:cNvPr id="107524" name="AutoShape 4"/>
          <p:cNvSpPr>
            <a:spLocks/>
          </p:cNvSpPr>
          <p:nvPr/>
        </p:nvSpPr>
        <p:spPr bwMode="auto">
          <a:xfrm>
            <a:off x="6853446" y="3907740"/>
            <a:ext cx="1215553" cy="69651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3529" y="0"/>
                </a:lnTo>
                <a:lnTo>
                  <a:pt x="21600" y="0"/>
                </a:lnTo>
                <a:lnTo>
                  <a:pt x="18071" y="21600"/>
                </a:lnTo>
                <a:close/>
                <a:moveTo>
                  <a:pt x="0" y="21600"/>
                </a:move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9000">
                <a:srgbClr val="004D83">
                  <a:alpha val="25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>
            <a:solidFill>
              <a:srgbClr val="004D8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CA" dirty="0"/>
          </a:p>
        </p:txBody>
      </p:sp>
      <p:sp>
        <p:nvSpPr>
          <p:cNvPr id="107525" name="AutoShape 5"/>
          <p:cNvSpPr>
            <a:spLocks/>
          </p:cNvSpPr>
          <p:nvPr/>
        </p:nvSpPr>
        <p:spPr bwMode="auto">
          <a:xfrm>
            <a:off x="7205052" y="3592969"/>
            <a:ext cx="1216670" cy="69651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3529" y="0"/>
                </a:lnTo>
                <a:lnTo>
                  <a:pt x="21600" y="0"/>
                </a:lnTo>
                <a:lnTo>
                  <a:pt x="18071" y="21600"/>
                </a:lnTo>
                <a:close/>
                <a:moveTo>
                  <a:pt x="0" y="21600"/>
                </a:move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9000">
                <a:srgbClr val="004D83">
                  <a:alpha val="25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>
            <a:solidFill>
              <a:srgbClr val="004D8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CA" dirty="0"/>
          </a:p>
        </p:txBody>
      </p:sp>
      <p:sp>
        <p:nvSpPr>
          <p:cNvPr id="107526" name="AutoShape 6"/>
          <p:cNvSpPr>
            <a:spLocks/>
          </p:cNvSpPr>
          <p:nvPr/>
        </p:nvSpPr>
        <p:spPr bwMode="auto">
          <a:xfrm>
            <a:off x="7499732" y="3243594"/>
            <a:ext cx="1215554" cy="69651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21600"/>
                </a:moveTo>
                <a:lnTo>
                  <a:pt x="3529" y="0"/>
                </a:lnTo>
                <a:lnTo>
                  <a:pt x="21600" y="0"/>
                </a:lnTo>
                <a:lnTo>
                  <a:pt x="18071" y="21600"/>
                </a:lnTo>
                <a:close/>
                <a:moveTo>
                  <a:pt x="0" y="21600"/>
                </a:moveTo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9000">
                <a:srgbClr val="004D83">
                  <a:alpha val="25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>
            <a:solidFill>
              <a:srgbClr val="004D8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7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22569"/>
          <a:lstStyle/>
          <a:p>
            <a:r>
              <a:rPr lang="en-US" altLang="en-US" dirty="0" smtClean="0"/>
              <a:t>Introduction</a:t>
            </a:r>
            <a:endParaRPr lang="en-US" altLang="en-US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96" y="1052736"/>
            <a:ext cx="9073008" cy="5400600"/>
          </a:xfrm>
          <a:ln/>
        </p:spPr>
        <p:txBody>
          <a:bodyPr lIns="67355" tIns="33677" rIns="122569" bIns="33677"/>
          <a:lstStyle/>
          <a:p>
            <a:r>
              <a:rPr lang="en-US" altLang="en-US" sz="2000" dirty="0" smtClean="0"/>
              <a:t>S-100 Products</a:t>
            </a:r>
          </a:p>
          <a:p>
            <a:pPr lvl="1"/>
            <a:r>
              <a:rPr lang="en-US" altLang="en-US" sz="1800" dirty="0" smtClean="0"/>
              <a:t>S-101 ENC</a:t>
            </a:r>
          </a:p>
          <a:p>
            <a:pPr lvl="1"/>
            <a:r>
              <a:rPr lang="en-US" altLang="en-US" sz="1800" dirty="0" smtClean="0"/>
              <a:t>S-102 </a:t>
            </a:r>
            <a:r>
              <a:rPr lang="en-US" altLang="en-US" sz="1800" dirty="0"/>
              <a:t>Bathymetric </a:t>
            </a:r>
            <a:r>
              <a:rPr lang="en-US" altLang="en-US" sz="1800" dirty="0" smtClean="0"/>
              <a:t>Surface</a:t>
            </a:r>
          </a:p>
          <a:p>
            <a:pPr lvl="1"/>
            <a:r>
              <a:rPr lang="en-US" altLang="en-US" sz="1800" dirty="0"/>
              <a:t>S-111 Surface </a:t>
            </a:r>
            <a:r>
              <a:rPr lang="en-US" altLang="en-US" sz="1800" dirty="0" smtClean="0"/>
              <a:t>Currents</a:t>
            </a:r>
          </a:p>
          <a:p>
            <a:pPr lvl="1"/>
            <a:r>
              <a:rPr lang="en-US" altLang="en-US" sz="1800" dirty="0"/>
              <a:t>S-112 </a:t>
            </a:r>
            <a:r>
              <a:rPr lang="en-US" altLang="en-US" sz="1800" dirty="0" smtClean="0"/>
              <a:t>Real Time </a:t>
            </a:r>
            <a:r>
              <a:rPr lang="en-US" altLang="en-US" sz="1800" dirty="0"/>
              <a:t>T</a:t>
            </a:r>
            <a:r>
              <a:rPr lang="en-US" altLang="en-US" sz="1800" dirty="0" smtClean="0"/>
              <a:t>idal </a:t>
            </a:r>
            <a:r>
              <a:rPr lang="en-US" altLang="en-US" sz="1800" dirty="0"/>
              <a:t>D</a:t>
            </a:r>
            <a:r>
              <a:rPr lang="en-US" altLang="en-US" sz="1800" dirty="0" smtClean="0"/>
              <a:t>ata </a:t>
            </a:r>
            <a:r>
              <a:rPr lang="en-US" altLang="en-US" sz="1800" dirty="0"/>
              <a:t>T</a:t>
            </a:r>
            <a:r>
              <a:rPr lang="en-US" altLang="en-US" sz="1800" dirty="0" smtClean="0"/>
              <a:t>ransfer</a:t>
            </a:r>
            <a:endParaRPr lang="en-US" altLang="en-US" sz="1800" dirty="0"/>
          </a:p>
          <a:p>
            <a:pPr lvl="1"/>
            <a:r>
              <a:rPr lang="en-US" altLang="en-US" sz="1800" dirty="0" smtClean="0"/>
              <a:t>S-121 Maritime Limits and Boundaries</a:t>
            </a:r>
          </a:p>
          <a:p>
            <a:pPr lvl="1"/>
            <a:r>
              <a:rPr lang="en-US" altLang="en-US" sz="1800" dirty="0" smtClean="0"/>
              <a:t>S-401</a:t>
            </a:r>
            <a:r>
              <a:rPr lang="en-US" altLang="en-US" sz="1800" dirty="0" smtClean="0">
                <a:latin typeface="Arial Italic" charset="0"/>
                <a:cs typeface="Arial Italic" charset="0"/>
                <a:sym typeface="Arial Italic" charset="0"/>
              </a:rPr>
              <a:t> </a:t>
            </a:r>
            <a:r>
              <a:rPr lang="en-US" altLang="en-US" sz="1800" dirty="0" smtClean="0"/>
              <a:t>Inland ENC</a:t>
            </a:r>
          </a:p>
          <a:p>
            <a:pPr lvl="1"/>
            <a:r>
              <a:rPr lang="en-US" altLang="en-US" sz="1800" dirty="0" smtClean="0"/>
              <a:t>S-411 Sea Ice</a:t>
            </a:r>
            <a:endParaRPr lang="en-US" altLang="en-US" sz="900" dirty="0"/>
          </a:p>
          <a:p>
            <a:pPr lvl="1"/>
            <a:r>
              <a:rPr lang="en-US" altLang="en-US" sz="1800" dirty="0" smtClean="0"/>
              <a:t>S-412 Met-Ocean </a:t>
            </a:r>
            <a:r>
              <a:rPr lang="en-US" altLang="en-US" sz="1800" dirty="0"/>
              <a:t>F</a:t>
            </a:r>
            <a:r>
              <a:rPr lang="en-US" altLang="en-US" sz="1800" dirty="0" smtClean="0"/>
              <a:t>orecasts</a:t>
            </a:r>
            <a:endParaRPr lang="en-US" altLang="en-US" sz="1800" dirty="0"/>
          </a:p>
          <a:p>
            <a:pPr lvl="1"/>
            <a:r>
              <a:rPr lang="en-US" altLang="en-US" sz="1800" dirty="0" smtClean="0"/>
              <a:t> ...</a:t>
            </a:r>
          </a:p>
          <a:p>
            <a:pPr lvl="1"/>
            <a:endParaRPr lang="en-US" altLang="en-US" sz="1800" dirty="0"/>
          </a:p>
          <a:p>
            <a:r>
              <a:rPr lang="en-US" altLang="en-US" sz="2000" dirty="0" smtClean="0"/>
              <a:t>Agencies </a:t>
            </a:r>
            <a:r>
              <a:rPr lang="en-US" altLang="en-US" sz="2000" dirty="0"/>
              <a:t>can currently experiment with creation of products using existing production tools</a:t>
            </a:r>
          </a:p>
          <a:p>
            <a:endParaRPr lang="en-US" altLang="en-US" sz="2200" dirty="0" smtClean="0"/>
          </a:p>
          <a:p>
            <a:pPr lvl="1"/>
            <a:endParaRPr lang="en-US" altLang="en-US" sz="1800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888432" cy="2448272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04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052736"/>
            <a:ext cx="7321926" cy="39604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/>
              <a:t>Current version of the S-101 product specification</a:t>
            </a:r>
          </a:p>
          <a:p>
            <a:pPr lvl="1"/>
            <a:r>
              <a:rPr lang="en-CA" sz="1800" dirty="0"/>
              <a:t>April 2014: S-101 </a:t>
            </a:r>
            <a:r>
              <a:rPr lang="en-CA" sz="1800" dirty="0" smtClean="0"/>
              <a:t>ENC PS Draft 0.0.0</a:t>
            </a:r>
            <a:endParaRPr lang="en-CA" sz="1800" i="1" dirty="0" smtClean="0"/>
          </a:p>
          <a:p>
            <a:pPr lvl="1"/>
            <a:r>
              <a:rPr lang="en-CA" sz="1800" dirty="0"/>
              <a:t>April 2014: S-101 </a:t>
            </a:r>
            <a:r>
              <a:rPr lang="en-CA" sz="1800" dirty="0" smtClean="0"/>
              <a:t>Appendix A – Data Classification and Encoding Guide (DCEG) Baseline Version</a:t>
            </a:r>
          </a:p>
          <a:p>
            <a:pPr lvl="2"/>
            <a:endParaRPr lang="en-CA" sz="1400" dirty="0" smtClean="0"/>
          </a:p>
          <a:p>
            <a:r>
              <a:rPr lang="en-CA" sz="2000" i="1" dirty="0" smtClean="0"/>
              <a:t>Estimated </a:t>
            </a:r>
            <a:r>
              <a:rPr lang="en-CA" sz="2000" dirty="0" smtClean="0"/>
              <a:t>timescale</a:t>
            </a:r>
          </a:p>
          <a:p>
            <a:pPr lvl="1"/>
            <a:r>
              <a:rPr lang="en-CA" sz="1800" dirty="0" smtClean="0"/>
              <a:t>2014-15: S-101 initial review and testing</a:t>
            </a:r>
          </a:p>
          <a:p>
            <a:pPr lvl="1"/>
            <a:r>
              <a:rPr lang="en-CA" sz="1800" dirty="0" smtClean="0"/>
              <a:t>2015-17: HO familiarization, OEM implementation</a:t>
            </a:r>
            <a:endParaRPr lang="en-CA" sz="1800" dirty="0"/>
          </a:p>
          <a:p>
            <a:pPr lvl="1"/>
            <a:r>
              <a:rPr lang="en-CA" sz="1800" dirty="0" smtClean="0"/>
              <a:t>2016: S-101 Final Draft</a:t>
            </a:r>
          </a:p>
          <a:p>
            <a:pPr lvl="1"/>
            <a:r>
              <a:rPr lang="en-CA" sz="1800" dirty="0" smtClean="0"/>
              <a:t>2015-2017: ECDIS trials</a:t>
            </a:r>
          </a:p>
          <a:p>
            <a:pPr lvl="1"/>
            <a:r>
              <a:rPr lang="en-CA" sz="1800" dirty="0" smtClean="0"/>
              <a:t>2018: S-101 released for full implementation</a:t>
            </a:r>
            <a:endParaRPr lang="en-CA" sz="1800" dirty="0"/>
          </a:p>
          <a:p>
            <a:pPr lvl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6217568"/>
            <a:ext cx="6713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 smtClean="0">
                <a:solidFill>
                  <a:srgbClr val="004D83"/>
                </a:solidFill>
              </a:rPr>
              <a:t>Source: IHO S-101 Value Added Roadmap (DRAFT – May 7, 2014)</a:t>
            </a:r>
            <a:endParaRPr lang="en-CA" sz="1400" i="1" dirty="0">
              <a:solidFill>
                <a:srgbClr val="004D83"/>
              </a:solidFill>
            </a:endParaRPr>
          </a:p>
        </p:txBody>
      </p:sp>
      <p:pic>
        <p:nvPicPr>
          <p:cNvPr id="2050" name="Picture 2" descr="C:\Users\pduguid\Pictures\ScrnCaps\CARIS S-57 Composer\TRAINING\EXERCISES\S-101\Theory\IHO S-101 Value Added Road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31" y="2303473"/>
            <a:ext cx="2363049" cy="3569096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S-101 ENC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2688" y="3296632"/>
            <a:ext cx="5544616" cy="135421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‒"/>
            </a:pPr>
            <a:r>
              <a:rPr lang="en-CA" dirty="0">
                <a:solidFill>
                  <a:srgbClr val="004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2015-17: HO familiarization, </a:t>
            </a:r>
            <a:r>
              <a:rPr lang="en-CA" dirty="0" smtClean="0">
                <a:solidFill>
                  <a:srgbClr val="004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implementation</a:t>
            </a:r>
            <a:endParaRPr lang="en-CA" dirty="0" smtClean="0">
              <a:solidFill>
                <a:srgbClr val="004D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lvl="2"/>
            <a:r>
              <a:rPr lang="en-CA" sz="1600" dirty="0" smtClean="0">
                <a:solidFill>
                  <a:srgbClr val="004D83"/>
                </a:solidFill>
                <a:latin typeface="+mn-lt"/>
              </a:rPr>
              <a:t>“…a new draft version of S-101 will be made available to stakeholders giving them opportunity to begin assessing the requirements for the transition to producing S-101 ENCs.”</a:t>
            </a:r>
            <a:endParaRPr lang="en-CA" sz="1600" dirty="0">
              <a:solidFill>
                <a:srgbClr val="004D8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7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S-101 ENC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5472608" cy="4929411"/>
          </a:xfrm>
        </p:spPr>
        <p:txBody>
          <a:bodyPr/>
          <a:lstStyle/>
          <a:p>
            <a:r>
              <a:rPr lang="en-CA" sz="2000" dirty="0" smtClean="0">
                <a:effectLst/>
              </a:rPr>
              <a:t>Agencies can take a hands-on approach to working with S-100 </a:t>
            </a:r>
          </a:p>
          <a:p>
            <a:pPr lvl="1"/>
            <a:r>
              <a:rPr lang="en-CA" sz="1800" dirty="0" smtClean="0"/>
              <a:t>Experiment with existing production tools</a:t>
            </a:r>
            <a:endParaRPr lang="en-CA" sz="1800" dirty="0" smtClean="0">
              <a:effectLst/>
            </a:endParaRPr>
          </a:p>
          <a:p>
            <a:pPr lvl="2"/>
            <a:endParaRPr lang="en-CA" sz="1200" dirty="0" smtClean="0">
              <a:effectLst/>
            </a:endParaRPr>
          </a:p>
          <a:p>
            <a:pPr lvl="1"/>
            <a:r>
              <a:rPr lang="en-CA" sz="1800" dirty="0" smtClean="0"/>
              <a:t>G</a:t>
            </a:r>
            <a:r>
              <a:rPr lang="en-CA" sz="1800" dirty="0" smtClean="0">
                <a:effectLst/>
              </a:rPr>
              <a:t>ain familiarity with new complex and multiplicity attribute types</a:t>
            </a:r>
          </a:p>
          <a:p>
            <a:pPr lvl="2"/>
            <a:endParaRPr lang="en-CA" sz="1400" dirty="0" smtClean="0">
              <a:effectLst/>
            </a:endParaRPr>
          </a:p>
          <a:p>
            <a:pPr lvl="1"/>
            <a:r>
              <a:rPr lang="en-CA" sz="1800" dirty="0"/>
              <a:t>W</a:t>
            </a:r>
            <a:r>
              <a:rPr lang="en-CA" sz="1800" dirty="0" smtClean="0">
                <a:effectLst/>
              </a:rPr>
              <a:t>ork with information objects and assign    S-100 portrayal to features</a:t>
            </a:r>
          </a:p>
          <a:p>
            <a:pPr lvl="2"/>
            <a:endParaRPr lang="en-CA" sz="1400" dirty="0" smtClean="0">
              <a:effectLst/>
            </a:endParaRPr>
          </a:p>
          <a:p>
            <a:pPr lvl="1"/>
            <a:r>
              <a:rPr lang="en-CA" sz="1800" dirty="0"/>
              <a:t>W</a:t>
            </a:r>
            <a:r>
              <a:rPr lang="en-CA" sz="1800" dirty="0" smtClean="0">
                <a:effectLst/>
              </a:rPr>
              <a:t>ork with the expanding registry of S-100 product specifications</a:t>
            </a:r>
          </a:p>
          <a:p>
            <a:pPr lvl="2"/>
            <a:endParaRPr lang="en-CA" sz="1400" dirty="0" smtClean="0">
              <a:effectLst/>
            </a:endParaRPr>
          </a:p>
          <a:p>
            <a:pPr lvl="1"/>
            <a:r>
              <a:rPr lang="en-CA" sz="1800" dirty="0"/>
              <a:t>C</a:t>
            </a:r>
            <a:r>
              <a:rPr lang="en-CA" sz="1800" dirty="0" smtClean="0">
                <a:effectLst/>
              </a:rPr>
              <a:t>reate sample S-100 datasets</a:t>
            </a:r>
          </a:p>
          <a:p>
            <a:pPr lvl="2"/>
            <a:endParaRPr lang="en-CA" sz="1400" dirty="0" smtClean="0">
              <a:effectLst/>
            </a:endParaRPr>
          </a:p>
          <a:p>
            <a:pPr lvl="1"/>
            <a:r>
              <a:rPr lang="en-CA" sz="1800" dirty="0"/>
              <a:t>E</a:t>
            </a:r>
            <a:r>
              <a:rPr lang="en-CA" sz="1800" dirty="0" smtClean="0">
                <a:effectLst/>
              </a:rPr>
              <a:t>xport content in exchange formats</a:t>
            </a:r>
          </a:p>
          <a:p>
            <a:pPr lvl="2"/>
            <a:r>
              <a:rPr lang="en-CA" sz="1600" dirty="0" smtClean="0">
                <a:effectLst/>
              </a:rPr>
              <a:t>ISO 8211 for S-101 ENCs</a:t>
            </a:r>
          </a:p>
          <a:p>
            <a:pPr lvl="2"/>
            <a:r>
              <a:rPr lang="en-CA" sz="1600" dirty="0" smtClean="0">
                <a:effectLst/>
              </a:rPr>
              <a:t>GML for other S-100 overlays</a:t>
            </a:r>
            <a:endParaRPr lang="en-C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3270594" cy="2864867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17990" y="1628801"/>
            <a:ext cx="8508022" cy="271846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17397" y="2849802"/>
            <a:ext cx="1063503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4D83"/>
                </a:solidFill>
              </a:rPr>
              <a:t>S-101</a:t>
            </a:r>
            <a:endParaRPr lang="en-CA" b="1" dirty="0">
              <a:solidFill>
                <a:srgbClr val="004D8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5" y="2849802"/>
            <a:ext cx="106350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4D83"/>
                </a:solidFill>
              </a:rPr>
              <a:t>S-101</a:t>
            </a:r>
            <a:endParaRPr lang="en-CA" b="1" dirty="0">
              <a:solidFill>
                <a:srgbClr val="004D8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8094" y="2849471"/>
            <a:ext cx="106350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4D83"/>
                </a:solidFill>
              </a:rPr>
              <a:t>S-101</a:t>
            </a:r>
            <a:endParaRPr lang="en-CA" b="1" dirty="0">
              <a:solidFill>
                <a:srgbClr val="004D8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441" y="2849802"/>
            <a:ext cx="106350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4D83"/>
                </a:solidFill>
              </a:rPr>
              <a:t>S-101</a:t>
            </a:r>
            <a:endParaRPr lang="en-CA" b="1" dirty="0">
              <a:solidFill>
                <a:srgbClr val="004D83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267744" y="4797152"/>
            <a:ext cx="1063503" cy="1296144"/>
          </a:xfrm>
          <a:prstGeom prst="flowChartMagneticDisk">
            <a:avLst/>
          </a:prstGeom>
          <a:solidFill>
            <a:srgbClr val="77DA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4D83"/>
                </a:solidFill>
              </a:rPr>
              <a:t>S-57 (000)</a:t>
            </a:r>
            <a:endParaRPr lang="en-CA" b="1" dirty="0">
              <a:solidFill>
                <a:srgbClr val="004D83"/>
              </a:solidFill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5768441" y="4797152"/>
            <a:ext cx="1063503" cy="1296144"/>
          </a:xfrm>
          <a:prstGeom prst="flowChartMagneticDisk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4D83"/>
                </a:solidFill>
              </a:rPr>
              <a:t>S-100 (000)</a:t>
            </a:r>
            <a:endParaRPr lang="en-CA" b="1" dirty="0">
              <a:solidFill>
                <a:srgbClr val="004D83"/>
              </a:solidFill>
            </a:endParaRPr>
          </a:p>
        </p:txBody>
      </p:sp>
      <p:cxnSp>
        <p:nvCxnSpPr>
          <p:cNvPr id="11" name="Straight Arrow Connector 10"/>
          <p:cNvCxnSpPr>
            <a:stCxn id="5" idx="1"/>
            <a:endCxn id="6" idx="2"/>
          </p:cNvCxnSpPr>
          <p:nvPr/>
        </p:nvCxnSpPr>
        <p:spPr>
          <a:xfrm flipV="1">
            <a:off x="2799496" y="3929922"/>
            <a:ext cx="1" cy="86723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10" idx="1"/>
          </p:cNvCxnSpPr>
          <p:nvPr/>
        </p:nvCxnSpPr>
        <p:spPr>
          <a:xfrm>
            <a:off x="6300193" y="3929922"/>
            <a:ext cx="0" cy="86723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3"/>
            <a:endCxn id="6" idx="1"/>
          </p:cNvCxnSpPr>
          <p:nvPr/>
        </p:nvCxnSpPr>
        <p:spPr>
          <a:xfrm>
            <a:off x="1580900" y="3389862"/>
            <a:ext cx="686846" cy="0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7" idx="1"/>
          </p:cNvCxnSpPr>
          <p:nvPr/>
        </p:nvCxnSpPr>
        <p:spPr>
          <a:xfrm flipV="1">
            <a:off x="3331248" y="3389532"/>
            <a:ext cx="686846" cy="331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8" idx="1"/>
          </p:cNvCxnSpPr>
          <p:nvPr/>
        </p:nvCxnSpPr>
        <p:spPr>
          <a:xfrm>
            <a:off x="5081597" y="3389532"/>
            <a:ext cx="686845" cy="331"/>
          </a:xfrm>
          <a:prstGeom prst="straightConnector1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Magnetic Disk 25"/>
          <p:cNvSpPr/>
          <p:nvPr/>
        </p:nvSpPr>
        <p:spPr>
          <a:xfrm>
            <a:off x="7496633" y="2741459"/>
            <a:ext cx="1063503" cy="1296144"/>
          </a:xfrm>
          <a:prstGeom prst="flowChartMagneticDisk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004D83"/>
                </a:solidFill>
              </a:rPr>
              <a:t>S-100 (000)</a:t>
            </a:r>
            <a:endParaRPr lang="en-CA" b="1" dirty="0">
              <a:solidFill>
                <a:srgbClr val="004D83"/>
              </a:solidFill>
            </a:endParaRPr>
          </a:p>
        </p:txBody>
      </p:sp>
      <p:cxnSp>
        <p:nvCxnSpPr>
          <p:cNvPr id="27" name="Elbow Connector 26"/>
          <p:cNvCxnSpPr>
            <a:stCxn id="10" idx="4"/>
            <a:endCxn id="26" idx="3"/>
          </p:cNvCxnSpPr>
          <p:nvPr/>
        </p:nvCxnSpPr>
        <p:spPr>
          <a:xfrm flipV="1">
            <a:off x="6831944" y="4037604"/>
            <a:ext cx="1196441" cy="1407621"/>
          </a:xfrm>
          <a:prstGeom prst="bentConnector2">
            <a:avLst/>
          </a:prstGeom>
          <a:ln w="508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7989" y="1628801"/>
            <a:ext cx="850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004D83"/>
                </a:solidFill>
              </a:rPr>
              <a:t>S-101 ENC Workflow</a:t>
            </a:r>
            <a:endParaRPr lang="en-CA" sz="2400" b="1" dirty="0">
              <a:solidFill>
                <a:srgbClr val="004D8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990" y="2132857"/>
            <a:ext cx="146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Create New Product</a:t>
            </a:r>
            <a:endParaRPr lang="en-CA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112651" y="2132857"/>
            <a:ext cx="1395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Import </a:t>
            </a:r>
          </a:p>
          <a:p>
            <a:pPr algn="ctr"/>
            <a:r>
              <a:rPr lang="en-CA" sz="1600" dirty="0" smtClean="0"/>
              <a:t>from S-57</a:t>
            </a:r>
            <a:endParaRPr lang="en-CA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995936" y="2132857"/>
            <a:ext cx="1129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Create Features</a:t>
            </a:r>
            <a:endParaRPr lang="en-CA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635504" y="2132857"/>
            <a:ext cx="132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Export to   S-100 File</a:t>
            </a:r>
            <a:endParaRPr lang="en-CA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291686" y="2132857"/>
            <a:ext cx="1528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View S-100 File</a:t>
            </a:r>
            <a:endParaRPr lang="en-CA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745077" y="4366845"/>
            <a:ext cx="242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 smtClean="0"/>
              <a:t>Map S-57   to S-101</a:t>
            </a:r>
            <a:endParaRPr lang="en-CA" sz="1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S-101 ENCs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45077" y="2132856"/>
            <a:ext cx="3679942" cy="41044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92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4824536" cy="4781127"/>
          </a:xfrm>
        </p:spPr>
        <p:txBody>
          <a:bodyPr/>
          <a:lstStyle/>
          <a:p>
            <a:r>
              <a:rPr lang="en-CA" sz="2000" dirty="0" smtClean="0"/>
              <a:t>Perform automated conversion from S-57 ENC (and others) into S-101 </a:t>
            </a:r>
          </a:p>
          <a:p>
            <a:pPr lvl="1"/>
            <a:r>
              <a:rPr lang="en-CA" sz="1800" dirty="0"/>
              <a:t>O</a:t>
            </a:r>
            <a:r>
              <a:rPr lang="en-CA" sz="1800" dirty="0" smtClean="0"/>
              <a:t>nly a part of the solution</a:t>
            </a:r>
          </a:p>
          <a:p>
            <a:pPr lvl="1"/>
            <a:r>
              <a:rPr lang="en-CA" sz="1800" dirty="0" smtClean="0"/>
              <a:t>S-101 is a superset of S-57 ENC</a:t>
            </a:r>
            <a:endParaRPr lang="en-CA" sz="1800" dirty="0"/>
          </a:p>
          <a:p>
            <a:pPr lvl="1"/>
            <a:endParaRPr lang="en-CA" sz="1600" i="1" dirty="0" smtClean="0"/>
          </a:p>
          <a:p>
            <a:r>
              <a:rPr lang="en-CA" sz="2000" dirty="0" smtClean="0"/>
              <a:t>Producers still need to completely populate the product…</a:t>
            </a:r>
          </a:p>
          <a:p>
            <a:pPr lvl="1"/>
            <a:r>
              <a:rPr lang="en-CA" sz="1800" dirty="0" smtClean="0"/>
              <a:t>Features</a:t>
            </a:r>
          </a:p>
          <a:p>
            <a:pPr lvl="1"/>
            <a:r>
              <a:rPr lang="en-CA" sz="1800" dirty="0" smtClean="0"/>
              <a:t>Attributes</a:t>
            </a:r>
          </a:p>
          <a:p>
            <a:pPr lvl="1"/>
            <a:r>
              <a:rPr lang="en-CA" sz="1800" dirty="0" smtClean="0"/>
              <a:t>Information</a:t>
            </a:r>
          </a:p>
          <a:p>
            <a:pPr lvl="1"/>
            <a:r>
              <a:rPr lang="en-CA" sz="1800" dirty="0" smtClean="0"/>
              <a:t>Relations</a:t>
            </a:r>
          </a:p>
          <a:p>
            <a:pPr lvl="1"/>
            <a:r>
              <a:rPr lang="en-CA" sz="1800" dirty="0" smtClean="0"/>
              <a:t>Metadata …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S-101 ENCs – Feature mapping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6650"/>
            <a:ext cx="3168352" cy="1944598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816"/>
            <a:ext cx="3168352" cy="1149994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3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96952"/>
            <a:ext cx="4440763" cy="3168352"/>
          </a:xfrm>
          <a:prstGeom prst="rect">
            <a:avLst/>
          </a:prstGeom>
          <a:ln w="6350">
            <a:solidFill>
              <a:srgbClr val="004D8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S-101 ENCs – </a:t>
            </a:r>
            <a:r>
              <a:rPr lang="en-US" dirty="0" smtClean="0"/>
              <a:t>Feature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764704"/>
            <a:ext cx="8507288" cy="2952328"/>
          </a:xfrm>
        </p:spPr>
        <p:txBody>
          <a:bodyPr/>
          <a:lstStyle/>
          <a:p>
            <a:r>
              <a:rPr lang="en-US" sz="2000" dirty="0" smtClean="0"/>
              <a:t>Users can access familiar tools to create features and attributes using S-100 encoding</a:t>
            </a:r>
          </a:p>
          <a:p>
            <a:pPr lvl="1"/>
            <a:r>
              <a:rPr lang="en-CA" sz="1800" dirty="0"/>
              <a:t>Complex attributes</a:t>
            </a:r>
          </a:p>
          <a:p>
            <a:pPr lvl="1"/>
            <a:r>
              <a:rPr lang="en-CA" sz="1800" dirty="0"/>
              <a:t>Multiplicity of </a:t>
            </a:r>
            <a:r>
              <a:rPr lang="en-CA" sz="1800"/>
              <a:t>attribute </a:t>
            </a:r>
            <a:r>
              <a:rPr lang="en-CA" sz="1800" smtClean="0"/>
              <a:t>values</a:t>
            </a:r>
            <a:endParaRPr lang="en-CA" sz="1800" dirty="0"/>
          </a:p>
          <a:p>
            <a:pPr lvl="1"/>
            <a:r>
              <a:rPr lang="en-CA" sz="1800" dirty="0"/>
              <a:t>Data </a:t>
            </a:r>
            <a:r>
              <a:rPr lang="en-CA" sz="1800" dirty="0" smtClean="0"/>
              <a:t>&amp; Time </a:t>
            </a:r>
            <a:r>
              <a:rPr lang="en-CA" sz="1800" dirty="0"/>
              <a:t>Range attribute values</a:t>
            </a:r>
          </a:p>
          <a:p>
            <a:pPr lvl="1"/>
            <a:r>
              <a:rPr lang="en-CA" sz="1800" dirty="0"/>
              <a:t>Feature names</a:t>
            </a:r>
          </a:p>
          <a:p>
            <a:pPr lvl="1"/>
            <a:r>
              <a:rPr lang="en-CA" sz="1800" dirty="0"/>
              <a:t>Information objects</a:t>
            </a:r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08712" y="1308464"/>
            <a:ext cx="2955776" cy="1904512"/>
            <a:chOff x="5864696" y="1481111"/>
            <a:chExt cx="2955776" cy="1904512"/>
          </a:xfrm>
        </p:grpSpPr>
        <p:pic>
          <p:nvPicPr>
            <p:cNvPr id="4" name="Picture 3" descr="C:\Users\pduguid\Pictures\ScrnCaps\CARIS S-57 Composer\TRAINING\EXERCISES\S-101\S57C300-S-101 1-Complex-Attribute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696" y="1844824"/>
              <a:ext cx="2743200" cy="1540799"/>
            </a:xfrm>
            <a:prstGeom prst="rect">
              <a:avLst/>
            </a:prstGeom>
            <a:ln w="6350">
              <a:solidFill>
                <a:srgbClr val="004D8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pduguid\Pictures\ScrnCaps\CARIS S-57 Composer\TRAINING\EXERCISES\S-101\S57C300-S-101 1-Complex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872" y="1481111"/>
              <a:ext cx="1371600" cy="1155801"/>
            </a:xfrm>
            <a:prstGeom prst="rect">
              <a:avLst/>
            </a:prstGeom>
            <a:ln w="6350">
              <a:solidFill>
                <a:srgbClr val="004D8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012160" y="4256670"/>
            <a:ext cx="2955776" cy="2124658"/>
            <a:chOff x="4427984" y="3925262"/>
            <a:chExt cx="2955776" cy="2124658"/>
          </a:xfrm>
        </p:grpSpPr>
        <p:pic>
          <p:nvPicPr>
            <p:cNvPr id="7" name="Picture 6" descr="C:\Users\pduguid\Pictures\ScrnCaps\CARIS S-57 Composer\TRAINING\EXERCISES\S-101\S57C300-S-101 2-Multiplicity-Attribute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509120"/>
              <a:ext cx="2743200" cy="1540800"/>
            </a:xfrm>
            <a:prstGeom prst="rect">
              <a:avLst/>
            </a:prstGeom>
            <a:ln w="6350">
              <a:solidFill>
                <a:srgbClr val="004D8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pduguid\Pictures\ScrnCaps\CARIS S-57 Composer\TRAINING\EXERCISES\S-101\S57C300-S-101 2-Multiplicity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925262"/>
              <a:ext cx="1371600" cy="1167713"/>
            </a:xfrm>
            <a:prstGeom prst="rect">
              <a:avLst/>
            </a:prstGeom>
            <a:ln w="6350">
              <a:solidFill>
                <a:srgbClr val="004D8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547664" y="3418059"/>
            <a:ext cx="3099792" cy="2232248"/>
            <a:chOff x="1907704" y="3573016"/>
            <a:chExt cx="3099792" cy="2232248"/>
          </a:xfrm>
        </p:grpSpPr>
        <p:pic>
          <p:nvPicPr>
            <p:cNvPr id="13" name="Picture 3" descr="C:\Users\pduguid\Pictures\ScrnCaps\CARIS S-57 Composer\TRAINING\EXERCISES\S-101\S57C300-S-101 5-Truncated-Attribut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364952"/>
              <a:ext cx="2743200" cy="1440312"/>
            </a:xfrm>
            <a:prstGeom prst="rect">
              <a:avLst/>
            </a:prstGeom>
            <a:ln w="6350">
              <a:solidFill>
                <a:srgbClr val="004D8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pduguid\Pictures\ScrnCaps\CARIS S-57 Composer\TRAINING\EXERCISES\S-101\S57C300-S-101 5-Truncate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573016"/>
              <a:ext cx="1371600" cy="1078787"/>
            </a:xfrm>
            <a:prstGeom prst="rect">
              <a:avLst/>
            </a:prstGeom>
            <a:ln w="6350">
              <a:solidFill>
                <a:srgbClr val="004D8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98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point Template">
  <a:themeElements>
    <a:clrScheme name="Corporate template (2015) - let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 template (2015) - let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 template (2015) - let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template (2015) - let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template (2015) - let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template (2015) - let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template (2015) - let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template (2015) - let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template (2015) - let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template (2015) - let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template (2015) - let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template (2015) - let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template (2015) - let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 template (2015) - let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rine Plain">
  <a:themeElements>
    <a:clrScheme name="Marine Pl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ine Pl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ine Pl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Pl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Pl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rine Background">
  <a:themeElements>
    <a:clrScheme name="Marin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ine 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in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rine End">
  <a:themeElements>
    <a:clrScheme name="Marine 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ine 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ine 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ne 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ne 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Powepoint Template</Template>
  <TotalTime>6838</TotalTime>
  <Words>926</Words>
  <Application>Microsoft Office PowerPoint</Application>
  <PresentationFormat>On-screen Show (4:3)</PresentationFormat>
  <Paragraphs>185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Corporate Powepoint Template</vt:lpstr>
      <vt:lpstr>Marine Plain</vt:lpstr>
      <vt:lpstr>Marine Background</vt:lpstr>
      <vt:lpstr>Marine End</vt:lpstr>
      <vt:lpstr>PowerPoint Presentation</vt:lpstr>
      <vt:lpstr>Introduction</vt:lpstr>
      <vt:lpstr>Introduction</vt:lpstr>
      <vt:lpstr>Introduction</vt:lpstr>
      <vt:lpstr>S-101 ENC</vt:lpstr>
      <vt:lpstr>S-101 ENC</vt:lpstr>
      <vt:lpstr>S-101 ENCs</vt:lpstr>
      <vt:lpstr>S-101 ENCs – Feature mapping</vt:lpstr>
      <vt:lpstr>S-101 ENCs – Feature creation</vt:lpstr>
      <vt:lpstr>S-102 Bathymetric Surface</vt:lpstr>
      <vt:lpstr>Use Cases</vt:lpstr>
      <vt:lpstr>Education and knowledge transfer</vt:lpstr>
      <vt:lpstr>Conclusions</vt:lpstr>
      <vt:lpstr>PowerPoint Presentation</vt:lpstr>
    </vt:vector>
  </TitlesOfParts>
  <Company>CARIS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Holland</dc:creator>
  <cp:lastModifiedBy>Alex Gerones</cp:lastModifiedBy>
  <cp:revision>237</cp:revision>
  <dcterms:created xsi:type="dcterms:W3CDTF">2015-09-25T12:44:54Z</dcterms:created>
  <dcterms:modified xsi:type="dcterms:W3CDTF">2015-12-11T15:12:56Z</dcterms:modified>
</cp:coreProperties>
</file>