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9" r:id="rId2"/>
    <p:sldId id="286" r:id="rId3"/>
    <p:sldId id="278" r:id="rId4"/>
    <p:sldId id="260" r:id="rId5"/>
    <p:sldId id="301" r:id="rId6"/>
    <p:sldId id="285" r:id="rId7"/>
    <p:sldId id="292" r:id="rId8"/>
    <p:sldId id="288" r:id="rId9"/>
    <p:sldId id="290" r:id="rId10"/>
    <p:sldId id="284" r:id="rId11"/>
    <p:sldId id="295" r:id="rId12"/>
    <p:sldId id="304" r:id="rId13"/>
    <p:sldId id="305" r:id="rId14"/>
    <p:sldId id="306" r:id="rId15"/>
    <p:sldId id="308" r:id="rId16"/>
    <p:sldId id="296" r:id="rId17"/>
    <p:sldId id="303" r:id="rId18"/>
    <p:sldId id="291" r:id="rId19"/>
    <p:sldId id="293" r:id="rId20"/>
    <p:sldId id="302" r:id="rId21"/>
    <p:sldId id="307" r:id="rId22"/>
    <p:sldId id="287" r:id="rId23"/>
    <p:sldId id="289" r:id="rId24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60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los\Documents\MACHC\Guatemala%202012\estadisticas%20HYPACK%20sept%2012%202012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los\Documents\Sociedad%20Hidrografia\2015-11-20%20Contacts%20THSOA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588991411873039E-2"/>
          <c:y val="9.1428246025459833E-2"/>
          <c:w val="0.87340912934809167"/>
          <c:h val="0.84870169335341961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Cartas Nauticas</a:t>
                    </a:r>
                    <a:r>
                      <a:rPr lang="en-US" baseline="0" dirty="0"/>
                      <a:t>
</a:t>
                    </a:r>
                    <a:fld id="{C1645925-6547-49E5-8980-49A5B903BFBF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Hidroeléctricas</a:t>
                    </a:r>
                    <a:r>
                      <a:rPr lang="en-US" baseline="0" dirty="0"/>
                      <a:t>
</a:t>
                    </a:r>
                    <a:fld id="{D5D26067-BBFE-4F7C-8946-928A9A73E5DE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Ríos</a:t>
                    </a:r>
                    <a:r>
                      <a:rPr lang="en-US" baseline="0" dirty="0"/>
                      <a:t>
</a:t>
                    </a:r>
                    <a:fld id="{20EDC671-8F6E-4807-9EC3-73413CC2DD74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Ecología</a:t>
                    </a:r>
                    <a:r>
                      <a:rPr lang="en-US" baseline="0" dirty="0"/>
                      <a:t>
</a:t>
                    </a:r>
                    <a:fld id="{477C720F-0528-402B-860F-5BB9007A231F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Minería</a:t>
                    </a:r>
                    <a:r>
                      <a:rPr lang="en-US" baseline="0" dirty="0"/>
                      <a:t>
</a:t>
                    </a:r>
                    <a:fld id="{A48E61F4-6CD2-45B2-B953-B8780CE4CCDE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dirty="0" err="1" smtClean="0"/>
                      <a:t>Geologia</a:t>
                    </a:r>
                    <a:r>
                      <a:rPr lang="en-US" dirty="0"/>
                      <a:t>
2.5%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Ingeniería de Costas</a:t>
                    </a:r>
                    <a:r>
                      <a:rPr lang="en-US" baseline="0" dirty="0"/>
                      <a:t>
</a:t>
                    </a:r>
                    <a:fld id="{369E5050-7260-4D25-98B6-4980DBCB7878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Universidades</a:t>
                    </a:r>
                    <a:r>
                      <a:rPr lang="en-US" baseline="0" dirty="0"/>
                      <a:t>
</a:t>
                    </a:r>
                    <a:fld id="{EC1CC2E5-5920-4128-A57B-05A825D9359D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dirty="0" err="1" smtClean="0"/>
                      <a:t>Ingeniería</a:t>
                    </a:r>
                    <a:r>
                      <a:rPr lang="en-US" dirty="0"/>
                      <a:t>
25.0%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Puertos</a:t>
                    </a:r>
                    <a:r>
                      <a:rPr lang="en-US" baseline="0" dirty="0"/>
                      <a:t>
</a:t>
                    </a:r>
                    <a:fld id="{EEA47CD0-2BFC-46C4-9802-FCEA3FFB4939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Oceanografia</a:t>
                    </a:r>
                    <a:r>
                      <a:rPr lang="en-US" baseline="0" dirty="0"/>
                      <a:t>
</a:t>
                    </a:r>
                    <a:fld id="{D5E44B73-D294-4383-9431-50854CEF453E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Interventorias</a:t>
                    </a:r>
                    <a:r>
                      <a:rPr lang="en-US" baseline="0" dirty="0"/>
                      <a:t>
</a:t>
                    </a:r>
                    <a:fld id="{DBE1EDB4-75EE-460F-9C5B-96B0A631691E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 smtClean="0"/>
                      <a:t>Petroleos</a:t>
                    </a:r>
                    <a:r>
                      <a:rPr lang="en-US" baseline="0" dirty="0"/>
                      <a:t>
</a:t>
                    </a:r>
                    <a:fld id="{CE7F64BC-6AA1-40C5-8FB2-188031997ECF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Sheet5!$O$3:$O$16</c:f>
              <c:strCache>
                <c:ptCount val="14"/>
                <c:pt idx="0">
                  <c:v>Nautical Charting</c:v>
                </c:pt>
                <c:pt idx="1">
                  <c:v>Dredging</c:v>
                </c:pt>
                <c:pt idx="2">
                  <c:v>Hydroelectrical</c:v>
                </c:pt>
                <c:pt idx="3">
                  <c:v>Riverine</c:v>
                </c:pt>
                <c:pt idx="4">
                  <c:v>Ecologist</c:v>
                </c:pt>
                <c:pt idx="5">
                  <c:v>Mining</c:v>
                </c:pt>
                <c:pt idx="6">
                  <c:v>Geologist</c:v>
                </c:pt>
                <c:pt idx="7">
                  <c:v>Coastal Engineering</c:v>
                </c:pt>
                <c:pt idx="8">
                  <c:v>Universities</c:v>
                </c:pt>
                <c:pt idx="9">
                  <c:v>General Consultancy</c:v>
                </c:pt>
                <c:pt idx="10">
                  <c:v>Ports</c:v>
                </c:pt>
                <c:pt idx="11">
                  <c:v>Oceanography</c:v>
                </c:pt>
                <c:pt idx="12">
                  <c:v>Interventory</c:v>
                </c:pt>
                <c:pt idx="13">
                  <c:v>Petroleum</c:v>
                </c:pt>
              </c:strCache>
            </c:strRef>
          </c:cat>
          <c:val>
            <c:numRef>
              <c:f>Sheet5!$N$3:$N$16</c:f>
              <c:numCache>
                <c:formatCode>0%</c:formatCode>
                <c:ptCount val="14"/>
                <c:pt idx="0">
                  <c:v>0.05</c:v>
                </c:pt>
                <c:pt idx="1">
                  <c:v>0.11874999999999999</c:v>
                </c:pt>
                <c:pt idx="2">
                  <c:v>5.6250000000000001E-2</c:v>
                </c:pt>
                <c:pt idx="3">
                  <c:v>1.8749999999999999E-2</c:v>
                </c:pt>
                <c:pt idx="4">
                  <c:v>3.125E-2</c:v>
                </c:pt>
                <c:pt idx="5">
                  <c:v>6.2500000000000003E-3</c:v>
                </c:pt>
                <c:pt idx="6">
                  <c:v>2.5000000000000001E-2</c:v>
                </c:pt>
                <c:pt idx="7">
                  <c:v>0.13750000000000001</c:v>
                </c:pt>
                <c:pt idx="8">
                  <c:v>6.25E-2</c:v>
                </c:pt>
                <c:pt idx="9">
                  <c:v>0.25</c:v>
                </c:pt>
                <c:pt idx="10">
                  <c:v>0.17499999999999999</c:v>
                </c:pt>
                <c:pt idx="11">
                  <c:v>2.5000000000000001E-2</c:v>
                </c:pt>
                <c:pt idx="12">
                  <c:v>1.2500000000000001E-2</c:v>
                </c:pt>
                <c:pt idx="13">
                  <c:v>3.125E-2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 w="38100">
      <a:solidFill>
        <a:srgbClr val="002060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Miembros por Pais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Sheet1!$A$1:$A$14</c:f>
              <c:strCache>
                <c:ptCount val="14"/>
                <c:pt idx="0">
                  <c:v>Brasil</c:v>
                </c:pt>
                <c:pt idx="1">
                  <c:v>Canada</c:v>
                </c:pt>
                <c:pt idx="2">
                  <c:v>Chile</c:v>
                </c:pt>
                <c:pt idx="3">
                  <c:v>Colombia</c:v>
                </c:pt>
                <c:pt idx="4">
                  <c:v>Ecuador</c:v>
                </c:pt>
                <c:pt idx="5">
                  <c:v>El Salvador</c:v>
                </c:pt>
                <c:pt idx="6">
                  <c:v>Guatemala</c:v>
                </c:pt>
                <c:pt idx="7">
                  <c:v>Mexico</c:v>
                </c:pt>
                <c:pt idx="8">
                  <c:v>Panama</c:v>
                </c:pt>
                <c:pt idx="9">
                  <c:v>Peru</c:v>
                </c:pt>
                <c:pt idx="10">
                  <c:v>Puerto Rico</c:v>
                </c:pt>
                <c:pt idx="11">
                  <c:v>Rep Dom</c:v>
                </c:pt>
                <c:pt idx="12">
                  <c:v>Uruguay</c:v>
                </c:pt>
                <c:pt idx="13">
                  <c:v>USA</c:v>
                </c:pt>
              </c:strCache>
            </c:strRef>
          </c:cat>
          <c:val>
            <c:numRef>
              <c:f>Sheet1!$M$1:$M$14</c:f>
              <c:numCache>
                <c:formatCode>General</c:formatCode>
                <c:ptCount val="14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4</c:v>
                </c:pt>
                <c:pt idx="4">
                  <c:v>3</c:v>
                </c:pt>
                <c:pt idx="5">
                  <c:v>1</c:v>
                </c:pt>
                <c:pt idx="6">
                  <c:v>2</c:v>
                </c:pt>
                <c:pt idx="7">
                  <c:v>8</c:v>
                </c:pt>
                <c:pt idx="8">
                  <c:v>6</c:v>
                </c:pt>
                <c:pt idx="9">
                  <c:v>3</c:v>
                </c:pt>
                <c:pt idx="10">
                  <c:v>1</c:v>
                </c:pt>
                <c:pt idx="11">
                  <c:v>2</c:v>
                </c:pt>
                <c:pt idx="12">
                  <c:v>2</c:v>
                </c:pt>
                <c:pt idx="13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4293080"/>
        <c:axId val="454293472"/>
        <c:axId val="0"/>
      </c:bar3DChart>
      <c:catAx>
        <c:axId val="454293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4293472"/>
        <c:crosses val="autoZero"/>
        <c:auto val="1"/>
        <c:lblAlgn val="ctr"/>
        <c:lblOffset val="100"/>
        <c:noMultiLvlLbl val="0"/>
      </c:catAx>
      <c:valAx>
        <c:axId val="454293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4293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52C32-02A1-4B85-B170-B3EE84ED2B61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65146-1A49-427C-9417-B9F9C548F040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691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9033-7230-473B-A32A-7A43ACEC026E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7B42-C322-4BDB-86B2-DECB9D4C4BD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78741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9033-7230-473B-A32A-7A43ACEC026E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7B42-C322-4BDB-86B2-DECB9D4C4BD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201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9033-7230-473B-A32A-7A43ACEC026E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7B42-C322-4BDB-86B2-DECB9D4C4BD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2033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Indigo-Blue (no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lue-aqua titl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2648"/>
            <a:ext cx="9143047" cy="62477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472" y="1737360"/>
            <a:ext cx="7772400" cy="1470025"/>
          </a:xfrm>
        </p:spPr>
        <p:txBody>
          <a:bodyPr/>
          <a:lstStyle>
            <a:lvl1pPr>
              <a:lnSpc>
                <a:spcPts val="5000"/>
              </a:lnSpc>
              <a:defRPr sz="4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7472" y="3749040"/>
            <a:ext cx="4224528" cy="422029"/>
          </a:xfrm>
        </p:spPr>
        <p:txBody>
          <a:bodyPr/>
          <a:lstStyle>
            <a:lvl1pPr marL="0" indent="0" algn="l">
              <a:buNone/>
              <a:defRPr sz="1400" cap="all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347472" y="234706"/>
            <a:ext cx="3175000" cy="3905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6" name="Picture 15" descr="logo title blu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0" y="502920"/>
            <a:ext cx="1914326" cy="68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30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9033-7230-473B-A32A-7A43ACEC026E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7B42-C322-4BDB-86B2-DECB9D4C4BD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4014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9033-7230-473B-A32A-7A43ACEC026E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7B42-C322-4BDB-86B2-DECB9D4C4BD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614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9033-7230-473B-A32A-7A43ACEC026E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7B42-C322-4BDB-86B2-DECB9D4C4BD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990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9033-7230-473B-A32A-7A43ACEC026E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7B42-C322-4BDB-86B2-DECB9D4C4BD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55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9033-7230-473B-A32A-7A43ACEC026E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7B42-C322-4BDB-86B2-DECB9D4C4BD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282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9033-7230-473B-A32A-7A43ACEC026E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7B42-C322-4BDB-86B2-DECB9D4C4BD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177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9033-7230-473B-A32A-7A43ACEC026E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7B42-C322-4BDB-86B2-DECB9D4C4BD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560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29033-7230-473B-A32A-7A43ACEC026E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B7B42-C322-4BDB-86B2-DECB9D4C4BD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433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29033-7230-473B-A32A-7A43ACEC026E}" type="datetimeFigureOut">
              <a:rPr lang="es-CO" smtClean="0"/>
              <a:t>5/12/2015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B7B42-C322-4BDB-86B2-DECB9D4C4BD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879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oabracamonte@gmail.com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oabracamonte@gmail.com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slide" Target="slide6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573437" y="3718043"/>
            <a:ext cx="4308529" cy="422029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ctober 22, 2105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2794498"/>
            <a:ext cx="5605191" cy="2234701"/>
          </a:xfrm>
          <a:prstGeom prst="rect">
            <a:avLst/>
          </a:prstGeom>
          <a:ln w="127000" cmpd="tri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32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206" r="47142" b="14806"/>
          <a:stretch/>
        </p:blipFill>
        <p:spPr>
          <a:xfrm>
            <a:off x="0" y="76200"/>
            <a:ext cx="9138557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306" r="8587"/>
          <a:stretch/>
        </p:blipFill>
        <p:spPr>
          <a:xfrm>
            <a:off x="25251" y="0"/>
            <a:ext cx="6268278" cy="3978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913" t="3306" r="17391"/>
          <a:stretch/>
        </p:blipFill>
        <p:spPr>
          <a:xfrm>
            <a:off x="2570369" y="838200"/>
            <a:ext cx="6586331" cy="5185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913" t="9466" r="17391" b="-45"/>
          <a:stretch/>
        </p:blipFill>
        <p:spPr>
          <a:xfrm>
            <a:off x="2691816" y="1989116"/>
            <a:ext cx="6055872" cy="4465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913" t="22509" r="17717" b="4121"/>
          <a:stretch/>
        </p:blipFill>
        <p:spPr>
          <a:xfrm>
            <a:off x="0" y="3033977"/>
            <a:ext cx="6215270" cy="372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197" r="29508"/>
          <a:stretch/>
        </p:blipFill>
        <p:spPr>
          <a:xfrm>
            <a:off x="-1" y="150"/>
            <a:ext cx="8776413" cy="685784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708360" y="1612232"/>
            <a:ext cx="3607058" cy="3627712"/>
            <a:chOff x="4708360" y="1612232"/>
            <a:chExt cx="3607058" cy="3627712"/>
          </a:xfrm>
        </p:grpSpPr>
        <p:sp>
          <p:nvSpPr>
            <p:cNvPr id="3" name="Donut 2"/>
            <p:cNvSpPr/>
            <p:nvPr/>
          </p:nvSpPr>
          <p:spPr>
            <a:xfrm>
              <a:off x="6248400" y="2667000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Donut 3"/>
            <p:cNvSpPr/>
            <p:nvPr/>
          </p:nvSpPr>
          <p:spPr>
            <a:xfrm>
              <a:off x="6096000" y="2362200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Donut 4"/>
            <p:cNvSpPr/>
            <p:nvPr/>
          </p:nvSpPr>
          <p:spPr>
            <a:xfrm>
              <a:off x="6248400" y="2514600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Donut 5"/>
            <p:cNvSpPr/>
            <p:nvPr/>
          </p:nvSpPr>
          <p:spPr>
            <a:xfrm>
              <a:off x="4708360" y="1708488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Donut 6"/>
            <p:cNvSpPr/>
            <p:nvPr/>
          </p:nvSpPr>
          <p:spPr>
            <a:xfrm>
              <a:off x="4953000" y="1828800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Donut 7"/>
            <p:cNvSpPr/>
            <p:nvPr/>
          </p:nvSpPr>
          <p:spPr>
            <a:xfrm>
              <a:off x="5791200" y="2971800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Donut 8"/>
            <p:cNvSpPr/>
            <p:nvPr/>
          </p:nvSpPr>
          <p:spPr>
            <a:xfrm>
              <a:off x="8269699" y="3264576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Donut 9"/>
            <p:cNvSpPr/>
            <p:nvPr/>
          </p:nvSpPr>
          <p:spPr>
            <a:xfrm>
              <a:off x="5334000" y="2057400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Donut 10"/>
            <p:cNvSpPr/>
            <p:nvPr/>
          </p:nvSpPr>
          <p:spPr>
            <a:xfrm>
              <a:off x="6019800" y="3505200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Donut 11"/>
            <p:cNvSpPr/>
            <p:nvPr/>
          </p:nvSpPr>
          <p:spPr>
            <a:xfrm>
              <a:off x="6172200" y="5105400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Donut 12"/>
            <p:cNvSpPr/>
            <p:nvPr/>
          </p:nvSpPr>
          <p:spPr>
            <a:xfrm>
              <a:off x="6286500" y="5105400"/>
              <a:ext cx="45719" cy="88224"/>
            </a:xfrm>
            <a:prstGeom prst="donu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Donut 13"/>
            <p:cNvSpPr/>
            <p:nvPr/>
          </p:nvSpPr>
          <p:spPr>
            <a:xfrm>
              <a:off x="5767252" y="2379619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Donut 14"/>
            <p:cNvSpPr/>
            <p:nvPr/>
          </p:nvSpPr>
          <p:spPr>
            <a:xfrm>
              <a:off x="5841274" y="2362200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Donut 15"/>
            <p:cNvSpPr/>
            <p:nvPr/>
          </p:nvSpPr>
          <p:spPr>
            <a:xfrm>
              <a:off x="5867400" y="2362200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Donut 16"/>
            <p:cNvSpPr/>
            <p:nvPr/>
          </p:nvSpPr>
          <p:spPr>
            <a:xfrm>
              <a:off x="7225937" y="4913811"/>
              <a:ext cx="45719" cy="88224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7286896" y="4948644"/>
              <a:ext cx="45719" cy="88224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Donut 18"/>
            <p:cNvSpPr/>
            <p:nvPr/>
          </p:nvSpPr>
          <p:spPr>
            <a:xfrm>
              <a:off x="5826033" y="3032759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Donut 19"/>
            <p:cNvSpPr/>
            <p:nvPr/>
          </p:nvSpPr>
          <p:spPr>
            <a:xfrm>
              <a:off x="6324600" y="5151720"/>
              <a:ext cx="45719" cy="88224"/>
            </a:xfrm>
            <a:prstGeom prst="donu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Donut 20"/>
            <p:cNvSpPr/>
            <p:nvPr/>
          </p:nvSpPr>
          <p:spPr>
            <a:xfrm>
              <a:off x="4860760" y="1612232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Donut 21"/>
            <p:cNvSpPr/>
            <p:nvPr/>
          </p:nvSpPr>
          <p:spPr>
            <a:xfrm>
              <a:off x="6400800" y="1764632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6087976" y="3537280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6456944" y="1808744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6172200" y="2362200"/>
              <a:ext cx="45719" cy="88224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02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692" r="7692"/>
          <a:stretch/>
        </p:blipFill>
        <p:spPr>
          <a:xfrm>
            <a:off x="0" y="457200"/>
            <a:ext cx="91440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4400" y="3352800"/>
            <a:ext cx="2057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Ovidio</a:t>
            </a:r>
            <a:r>
              <a:rPr lang="en-US" sz="900" dirty="0" smtClean="0"/>
              <a:t> </a:t>
            </a:r>
            <a:r>
              <a:rPr lang="en-US" sz="900" dirty="0" err="1" smtClean="0"/>
              <a:t>Bracamonte</a:t>
            </a:r>
            <a:endParaRPr lang="en-US" sz="900" dirty="0" smtClean="0"/>
          </a:p>
          <a:p>
            <a:r>
              <a:rPr lang="en-US" sz="900" dirty="0" smtClean="0"/>
              <a:t>GEOINGENIERIA S.A.</a:t>
            </a:r>
          </a:p>
          <a:p>
            <a:r>
              <a:rPr lang="en-US" sz="900" dirty="0" smtClean="0">
                <a:hlinkClick r:id="rId3"/>
              </a:rPr>
              <a:t>oabracamonte@gmail.com</a:t>
            </a:r>
            <a:endParaRPr lang="en-US" sz="900" dirty="0" smtClean="0"/>
          </a:p>
          <a:p>
            <a:r>
              <a:rPr lang="en-US" sz="900" dirty="0"/>
              <a:t>50252029098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324600" y="3810000"/>
            <a:ext cx="152400" cy="1891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553200" y="3810000"/>
            <a:ext cx="152400" cy="18913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9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692" r="7692"/>
          <a:stretch/>
        </p:blipFill>
        <p:spPr>
          <a:xfrm>
            <a:off x="0" y="457200"/>
            <a:ext cx="91440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4400" y="3352800"/>
            <a:ext cx="2057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Ovidio</a:t>
            </a:r>
            <a:r>
              <a:rPr lang="en-US" sz="900" dirty="0" smtClean="0"/>
              <a:t> </a:t>
            </a:r>
            <a:r>
              <a:rPr lang="en-US" sz="900" dirty="0" err="1" smtClean="0"/>
              <a:t>Bracamonte</a:t>
            </a:r>
            <a:endParaRPr lang="en-US" sz="900" dirty="0" smtClean="0"/>
          </a:p>
          <a:p>
            <a:r>
              <a:rPr lang="en-US" sz="900" dirty="0" smtClean="0"/>
              <a:t>GEOINGENIERIA S.A.</a:t>
            </a:r>
          </a:p>
          <a:p>
            <a:r>
              <a:rPr lang="en-US" sz="900" dirty="0" smtClean="0">
                <a:hlinkClick r:id="rId3"/>
              </a:rPr>
              <a:t>oabracamonte@gmail.com</a:t>
            </a:r>
            <a:endParaRPr lang="en-US" sz="900" dirty="0" smtClean="0"/>
          </a:p>
          <a:p>
            <a:r>
              <a:rPr lang="en-US" sz="900" dirty="0"/>
              <a:t>50252029098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886200"/>
            <a:ext cx="609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14600" y="5562600"/>
            <a:ext cx="304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58000" y="31242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67600" y="32004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86600" y="2286000"/>
            <a:ext cx="1524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324600" y="3810000"/>
            <a:ext cx="152400" cy="1891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553200" y="3810000"/>
            <a:ext cx="152400" cy="18913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5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864" r="7187" b="6511"/>
          <a:stretch/>
        </p:blipFill>
        <p:spPr>
          <a:xfrm>
            <a:off x="0" y="152400"/>
            <a:ext cx="9104586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75" y="0"/>
            <a:ext cx="7482150" cy="21967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1676400"/>
            <a:ext cx="266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Administrador</a:t>
            </a:r>
            <a:r>
              <a:rPr lang="en-US" dirty="0" smtClean="0">
                <a:solidFill>
                  <a:srgbClr val="FF0000"/>
                </a:solidFill>
              </a:rPr>
              <a:t> de </a:t>
            </a:r>
            <a:r>
              <a:rPr lang="en-US" dirty="0" err="1" smtClean="0">
                <a:solidFill>
                  <a:srgbClr val="FF0000"/>
                </a:solidFill>
              </a:rPr>
              <a:t>Usuarios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15" y="2362200"/>
            <a:ext cx="7941469" cy="21541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4050268"/>
            <a:ext cx="315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Administrador</a:t>
            </a:r>
            <a:r>
              <a:rPr lang="en-US" dirty="0" smtClean="0">
                <a:solidFill>
                  <a:srgbClr val="FF0000"/>
                </a:solidFill>
              </a:rPr>
              <a:t> de </a:t>
            </a:r>
            <a:r>
              <a:rPr lang="en-US" dirty="0" err="1" smtClean="0">
                <a:solidFill>
                  <a:srgbClr val="FF0000"/>
                </a:solidFill>
              </a:rPr>
              <a:t>Contenidos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Imagen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654" y="4681810"/>
            <a:ext cx="7692693" cy="21761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7000" y="5867400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Tambien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permite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intercambio</a:t>
            </a:r>
            <a:r>
              <a:rPr lang="en-US" dirty="0" smtClean="0">
                <a:solidFill>
                  <a:srgbClr val="FF0000"/>
                </a:solidFill>
              </a:rPr>
              <a:t> de </a:t>
            </a:r>
            <a:r>
              <a:rPr lang="en-US" dirty="0" err="1" smtClean="0">
                <a:solidFill>
                  <a:srgbClr val="FF0000"/>
                </a:solidFill>
              </a:rPr>
              <a:t>mensajes</a:t>
            </a:r>
            <a:r>
              <a:rPr lang="en-US" dirty="0" smtClean="0">
                <a:solidFill>
                  <a:srgbClr val="FF0000"/>
                </a:solidFill>
              </a:rPr>
              <a:t> entre </a:t>
            </a:r>
            <a:r>
              <a:rPr lang="en-US" dirty="0" err="1" smtClean="0">
                <a:solidFill>
                  <a:srgbClr val="FF0000"/>
                </a:solidFill>
              </a:rPr>
              <a:t>miembros</a:t>
            </a:r>
            <a:r>
              <a:rPr lang="en-US" dirty="0" smtClean="0">
                <a:solidFill>
                  <a:srgbClr val="FF0000"/>
                </a:solidFill>
              </a:rPr>
              <a:t> y </a:t>
            </a:r>
            <a:r>
              <a:rPr lang="en-US" dirty="0" err="1" smtClean="0">
                <a:solidFill>
                  <a:srgbClr val="FF0000"/>
                </a:solidFill>
              </a:rPr>
              <a:t>dependiendo</a:t>
            </a:r>
            <a:r>
              <a:rPr lang="en-US" dirty="0" smtClean="0">
                <a:solidFill>
                  <a:srgbClr val="FF0000"/>
                </a:solidFill>
              </a:rPr>
              <a:t> de </a:t>
            </a:r>
            <a:r>
              <a:rPr lang="en-US" dirty="0" err="1" smtClean="0">
                <a:solidFill>
                  <a:srgbClr val="FF0000"/>
                </a:solidFill>
              </a:rPr>
              <a:t>los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permisos</a:t>
            </a:r>
            <a:r>
              <a:rPr lang="en-US" dirty="0" smtClean="0">
                <a:solidFill>
                  <a:srgbClr val="FF0000"/>
                </a:solidFill>
              </a:rPr>
              <a:t> un </a:t>
            </a:r>
            <a:r>
              <a:rPr lang="en-US" dirty="0" err="1" smtClean="0">
                <a:solidFill>
                  <a:srgbClr val="FF0000"/>
                </a:solidFill>
              </a:rPr>
              <a:t>miembro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puede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crear</a:t>
            </a:r>
            <a:r>
              <a:rPr lang="en-US" dirty="0" smtClean="0">
                <a:solidFill>
                  <a:srgbClr val="FF0000"/>
                </a:solidFill>
              </a:rPr>
              <a:t> un </a:t>
            </a:r>
            <a:r>
              <a:rPr lang="en-US" dirty="0" err="1" smtClean="0">
                <a:solidFill>
                  <a:srgbClr val="FF0000"/>
                </a:solidFill>
              </a:rPr>
              <a:t>tema</a:t>
            </a:r>
            <a:r>
              <a:rPr lang="en-US" dirty="0" smtClean="0">
                <a:solidFill>
                  <a:srgbClr val="FF0000"/>
                </a:solidFill>
              </a:rPr>
              <a:t> de discussion.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9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98637"/>
            <a:ext cx="7924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Identificación</a:t>
            </a:r>
            <a:r>
              <a:rPr lang="en-US" sz="2800" dirty="0" smtClean="0">
                <a:solidFill>
                  <a:srgbClr val="FF0000"/>
                </a:solidFill>
              </a:rPr>
              <a:t> y </a:t>
            </a:r>
            <a:r>
              <a:rPr lang="en-US" sz="2800" dirty="0" err="1" smtClean="0">
                <a:solidFill>
                  <a:srgbClr val="FF0000"/>
                </a:solidFill>
              </a:rPr>
              <a:t>validación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Interesados</a:t>
            </a:r>
            <a:r>
              <a:rPr lang="en-US" sz="2800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sz="2400" dirty="0" smtClean="0"/>
              <a:t>Universidad de Antioquia – Paula Andrea </a:t>
            </a:r>
            <a:r>
              <a:rPr lang="en-US" sz="2400" dirty="0" err="1" smtClean="0"/>
              <a:t>Quiceno</a:t>
            </a:r>
            <a:endParaRPr lang="en-US" sz="2400" dirty="0" smtClean="0"/>
          </a:p>
          <a:p>
            <a:pPr lvl="1"/>
            <a:r>
              <a:rPr lang="es-ES" sz="2400" dirty="0"/>
              <a:t>Universidad del Zulia. Facultad de Ingeniería. Escuela de </a:t>
            </a:r>
            <a:r>
              <a:rPr lang="es-ES" sz="2400" dirty="0" smtClean="0"/>
              <a:t>Geodesia </a:t>
            </a:r>
            <a:r>
              <a:rPr lang="en-US" sz="2400" dirty="0" smtClean="0"/>
              <a:t>- </a:t>
            </a:r>
            <a:r>
              <a:rPr lang="en-US" sz="2400" dirty="0"/>
              <a:t>Ing. </a:t>
            </a:r>
            <a:r>
              <a:rPr lang="en-US" sz="2400" dirty="0" err="1"/>
              <a:t>Manaure</a:t>
            </a:r>
            <a:r>
              <a:rPr lang="en-US" sz="2400" dirty="0"/>
              <a:t> Barrios</a:t>
            </a:r>
            <a:endParaRPr lang="en-US" sz="2400" dirty="0" smtClean="0"/>
          </a:p>
          <a:p>
            <a:pPr lvl="1"/>
            <a:r>
              <a:rPr lang="es-ES" sz="2400" dirty="0"/>
              <a:t>Universidad Nacional Mayor de San Marcos de Lima</a:t>
            </a:r>
            <a:r>
              <a:rPr lang="en-US" sz="2400" dirty="0" smtClean="0"/>
              <a:t> – Prof </a:t>
            </a:r>
            <a:r>
              <a:rPr lang="en-US" sz="2200" dirty="0">
                <a:latin typeface="arial" panose="020B0604020202020204" pitchFamily="34" charset="0"/>
              </a:rPr>
              <a:t>Luis </a:t>
            </a:r>
            <a:r>
              <a:rPr lang="en-US" sz="2200" dirty="0" err="1">
                <a:latin typeface="arial" panose="020B0604020202020204" pitchFamily="34" charset="0"/>
              </a:rPr>
              <a:t>Huaman</a:t>
            </a:r>
            <a:r>
              <a:rPr lang="en-US" sz="2200" dirty="0">
                <a:latin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</a:rPr>
              <a:t>Amasifuen</a:t>
            </a:r>
            <a:endParaRPr lang="en-US" sz="2400" dirty="0" smtClean="0"/>
          </a:p>
          <a:p>
            <a:pPr lvl="1"/>
            <a:r>
              <a:rPr lang="en-US" sz="2400" dirty="0" smtClean="0"/>
              <a:t>Universidad Chile </a:t>
            </a:r>
            <a:r>
              <a:rPr lang="en-US" sz="2400" dirty="0" smtClean="0"/>
              <a:t>– (</a:t>
            </a:r>
            <a:r>
              <a:rPr lang="en-US" sz="2400" dirty="0" err="1" smtClean="0">
                <a:solidFill>
                  <a:srgbClr val="FFC000"/>
                </a:solidFill>
              </a:rPr>
              <a:t>Pendiente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</a:rPr>
              <a:t>Definición</a:t>
            </a:r>
            <a:r>
              <a:rPr lang="en-US" sz="2400" dirty="0" smtClean="0"/>
              <a:t>) </a:t>
            </a:r>
            <a:endParaRPr lang="en-US" sz="2400" dirty="0" smtClean="0"/>
          </a:p>
          <a:p>
            <a:pPr lvl="1"/>
            <a:r>
              <a:rPr lang="es-ES" sz="2400" dirty="0"/>
              <a:t> Instituto de Ciencias del Mar y </a:t>
            </a:r>
            <a:r>
              <a:rPr lang="es-ES" sz="2400" dirty="0" err="1"/>
              <a:t>Limnología</a:t>
            </a:r>
            <a:r>
              <a:rPr lang="es-ES" sz="2400" dirty="0"/>
              <a:t>  </a:t>
            </a:r>
            <a:r>
              <a:rPr lang="es-ES" sz="2400" dirty="0" smtClean="0"/>
              <a:t>UNAM </a:t>
            </a:r>
            <a:r>
              <a:rPr lang="es-ES" sz="2400" dirty="0" err="1" smtClean="0"/>
              <a:t>Mexico</a:t>
            </a:r>
            <a:r>
              <a:rPr lang="es-ES" sz="2400" dirty="0" smtClean="0"/>
              <a:t> – Profesor </a:t>
            </a:r>
            <a:r>
              <a:rPr lang="en-US" sz="2400" dirty="0"/>
              <a:t> Arturo </a:t>
            </a:r>
            <a:r>
              <a:rPr lang="en-US" sz="2400" dirty="0" err="1"/>
              <a:t>Ronquillo</a:t>
            </a:r>
            <a:r>
              <a:rPr lang="en-US" sz="2400" dirty="0"/>
              <a:t> </a:t>
            </a:r>
            <a:r>
              <a:rPr lang="en-US" sz="2400" dirty="0" err="1"/>
              <a:t>Arvizu</a:t>
            </a:r>
            <a:endParaRPr lang="es-ES" sz="2400" dirty="0" smtClean="0"/>
          </a:p>
          <a:p>
            <a:pPr lvl="1"/>
            <a:r>
              <a:rPr lang="en-US" sz="2800" dirty="0" err="1" smtClean="0">
                <a:solidFill>
                  <a:srgbClr val="FF0000"/>
                </a:solidFill>
              </a:rPr>
              <a:t>Apoyo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en</a:t>
            </a:r>
            <a:r>
              <a:rPr lang="en-US" sz="2800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sz="2400" dirty="0" err="1" smtClean="0"/>
              <a:t>Formación</a:t>
            </a:r>
            <a:r>
              <a:rPr lang="en-US" sz="2400" dirty="0" smtClean="0"/>
              <a:t> </a:t>
            </a:r>
            <a:r>
              <a:rPr lang="en-US" sz="2400" dirty="0" err="1" smtClean="0"/>
              <a:t>Docentes</a:t>
            </a:r>
            <a:endParaRPr lang="en-US" sz="2400" dirty="0" smtClean="0"/>
          </a:p>
          <a:p>
            <a:pPr lvl="1"/>
            <a:r>
              <a:rPr lang="en-US" sz="2400" dirty="0" err="1" smtClean="0"/>
              <a:t>Equipamento</a:t>
            </a:r>
            <a:r>
              <a:rPr lang="en-US" sz="2400" dirty="0" smtClean="0"/>
              <a:t> para </a:t>
            </a:r>
            <a:r>
              <a:rPr lang="en-US" sz="2400" dirty="0" err="1" smtClean="0"/>
              <a:t>instrucción</a:t>
            </a:r>
            <a:endParaRPr lang="en-US" sz="2400" dirty="0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457200" y="381000"/>
            <a:ext cx="8077200" cy="1138773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Red </a:t>
            </a:r>
            <a:r>
              <a:rPr lang="en-US" sz="4000" dirty="0" err="1">
                <a:solidFill>
                  <a:schemeClr val="bg1"/>
                </a:solidFill>
              </a:rPr>
              <a:t>Universidades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dirty="0" err="1">
                <a:solidFill>
                  <a:schemeClr val="bg1"/>
                </a:solidFill>
              </a:rPr>
              <a:t>Programa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Hidrografía</a:t>
            </a:r>
            <a:endParaRPr lang="es-CO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5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0"/>
            <a:ext cx="9159240" cy="42645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64515"/>
            <a:ext cx="4616469" cy="2593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214" y="4262336"/>
            <a:ext cx="4560026" cy="25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2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46736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33" y="-6350"/>
            <a:ext cx="4478867" cy="3206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4445" b="26666"/>
          <a:stretch/>
        </p:blipFill>
        <p:spPr>
          <a:xfrm>
            <a:off x="0" y="3733800"/>
            <a:ext cx="5003800" cy="3111500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3657600"/>
            <a:ext cx="4127500" cy="3187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t="14976" b="34783"/>
          <a:stretch/>
        </p:blipFill>
        <p:spPr>
          <a:xfrm>
            <a:off x="1447799" y="2438400"/>
            <a:ext cx="580683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6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8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323975"/>
            <a:ext cx="80010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Examen</a:t>
            </a:r>
            <a:r>
              <a:rPr lang="en-US" dirty="0" smtClean="0"/>
              <a:t> </a:t>
            </a:r>
            <a:r>
              <a:rPr lang="en-US" dirty="0" err="1" smtClean="0"/>
              <a:t>Certificación</a:t>
            </a:r>
            <a:r>
              <a:rPr lang="en-US" dirty="0" smtClean="0"/>
              <a:t> NSPS/THSOA</a:t>
            </a:r>
            <a:r>
              <a:rPr lang="en-US" dirty="0"/>
              <a:t> </a:t>
            </a:r>
            <a:r>
              <a:rPr lang="en-US" dirty="0" smtClean="0"/>
              <a:t>160 </a:t>
            </a:r>
            <a:r>
              <a:rPr lang="en-US" dirty="0" err="1" smtClean="0"/>
              <a:t>preguntas</a:t>
            </a:r>
            <a:r>
              <a:rPr lang="en-US" dirty="0" smtClean="0"/>
              <a:t> de </a:t>
            </a:r>
            <a:r>
              <a:rPr lang="en-US" dirty="0" err="1" smtClean="0"/>
              <a:t>selección</a:t>
            </a:r>
            <a:r>
              <a:rPr lang="en-US" dirty="0" smtClean="0"/>
              <a:t> </a:t>
            </a:r>
            <a:r>
              <a:rPr lang="en-US" dirty="0" err="1" smtClean="0"/>
              <a:t>múltiple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(</a:t>
            </a:r>
            <a:r>
              <a:rPr lang="en-US" dirty="0"/>
              <a:t>3) </a:t>
            </a:r>
            <a:r>
              <a:rPr lang="en-US" dirty="0" smtClean="0"/>
              <a:t>horas de </a:t>
            </a:r>
            <a:r>
              <a:rPr lang="en-US" dirty="0" err="1" smtClean="0"/>
              <a:t>sessión</a:t>
            </a:r>
            <a:r>
              <a:rPr lang="en-US" dirty="0" smtClean="0"/>
              <a:t> </a:t>
            </a:r>
            <a:r>
              <a:rPr lang="en-US" dirty="0" err="1" smtClean="0"/>
              <a:t>guiada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Preguntas</a:t>
            </a:r>
            <a:r>
              <a:rPr lang="en-US" dirty="0" smtClean="0"/>
              <a:t> </a:t>
            </a:r>
            <a:r>
              <a:rPr lang="en-US" dirty="0" err="1" smtClean="0"/>
              <a:t>aleatorias</a:t>
            </a:r>
            <a:r>
              <a:rPr lang="en-US" dirty="0" smtClean="0"/>
              <a:t> </a:t>
            </a:r>
            <a:r>
              <a:rPr lang="en-US" dirty="0" err="1" smtClean="0"/>
              <a:t>desde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base de </a:t>
            </a:r>
            <a:r>
              <a:rPr lang="en-US" dirty="0" err="1" smtClean="0"/>
              <a:t>datos</a:t>
            </a:r>
            <a:r>
              <a:rPr lang="en-US" dirty="0" smtClean="0"/>
              <a:t> </a:t>
            </a:r>
            <a:r>
              <a:rPr lang="en-US" dirty="0" err="1" smtClean="0"/>
              <a:t>dividida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seis</a:t>
            </a:r>
            <a:r>
              <a:rPr lang="en-US" dirty="0" smtClean="0"/>
              <a:t> </a:t>
            </a:r>
            <a:r>
              <a:rPr lang="en-US" dirty="0" err="1" smtClean="0"/>
              <a:t>categorias</a:t>
            </a:r>
            <a:r>
              <a:rPr lang="en-US" dirty="0" smtClean="0"/>
              <a:t> </a:t>
            </a:r>
            <a:r>
              <a:rPr lang="en-US" dirty="0" err="1" smtClean="0"/>
              <a:t>correspondientes</a:t>
            </a:r>
            <a:r>
              <a:rPr lang="en-US" dirty="0" smtClean="0"/>
              <a:t> al OHI </a:t>
            </a:r>
            <a:r>
              <a:rPr lang="en-US" dirty="0"/>
              <a:t>M-5 </a:t>
            </a:r>
            <a:r>
              <a:rPr lang="en-US" dirty="0" smtClean="0"/>
              <a:t>“</a:t>
            </a:r>
            <a:r>
              <a:rPr lang="en-US" dirty="0" err="1" smtClean="0"/>
              <a:t>Estándares</a:t>
            </a:r>
            <a:r>
              <a:rPr lang="en-US" dirty="0" smtClean="0"/>
              <a:t> de </a:t>
            </a:r>
            <a:r>
              <a:rPr lang="en-US" dirty="0" err="1" smtClean="0"/>
              <a:t>Competencia</a:t>
            </a:r>
            <a:r>
              <a:rPr lang="en-US" dirty="0" smtClean="0"/>
              <a:t> para </a:t>
            </a:r>
            <a:r>
              <a:rPr lang="en-US" dirty="0" err="1" smtClean="0"/>
              <a:t>Hidrógrafos</a:t>
            </a:r>
            <a:r>
              <a:rPr lang="en-US" dirty="0" smtClean="0"/>
              <a:t>”: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             </a:t>
            </a:r>
            <a:r>
              <a:rPr lang="en-US" sz="1600" dirty="0" err="1" smtClean="0"/>
              <a:t>Especificaciones</a:t>
            </a:r>
            <a:r>
              <a:rPr lang="en-US" sz="1600" dirty="0" smtClean="0"/>
              <a:t> </a:t>
            </a:r>
            <a:r>
              <a:rPr lang="en-US" sz="1600" dirty="0" err="1" smtClean="0"/>
              <a:t>Hidrográficas</a:t>
            </a:r>
            <a:r>
              <a:rPr lang="en-US" sz="1600" dirty="0" smtClean="0"/>
              <a:t> – </a:t>
            </a:r>
            <a:r>
              <a:rPr lang="en-US" sz="1600" dirty="0"/>
              <a:t>20 </a:t>
            </a:r>
            <a:r>
              <a:rPr lang="en-US" sz="1600" dirty="0" err="1" smtClean="0"/>
              <a:t>preguntas</a:t>
            </a:r>
            <a:r>
              <a:rPr lang="en-US" sz="1600" dirty="0" smtClean="0"/>
              <a:t> </a:t>
            </a:r>
            <a:r>
              <a:rPr lang="en-US" sz="1600" dirty="0"/>
              <a:t>(12.5%)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               </a:t>
            </a:r>
            <a:r>
              <a:rPr lang="en-US" sz="1600" dirty="0" err="1" smtClean="0"/>
              <a:t>Ciencias</a:t>
            </a:r>
            <a:r>
              <a:rPr lang="en-US" sz="1600" dirty="0" smtClean="0"/>
              <a:t> </a:t>
            </a:r>
            <a:r>
              <a:rPr lang="en-US" sz="1600" dirty="0" err="1" smtClean="0"/>
              <a:t>Nauticas</a:t>
            </a:r>
            <a:r>
              <a:rPr lang="en-US" sz="1600" dirty="0" smtClean="0"/>
              <a:t>– </a:t>
            </a:r>
            <a:r>
              <a:rPr lang="en-US" sz="1600" dirty="0"/>
              <a:t>20 </a:t>
            </a:r>
            <a:r>
              <a:rPr lang="en-US" sz="1600" dirty="0" err="1"/>
              <a:t>preguntas</a:t>
            </a:r>
            <a:r>
              <a:rPr lang="en-US" sz="1600" dirty="0" smtClean="0"/>
              <a:t> </a:t>
            </a:r>
            <a:r>
              <a:rPr lang="en-US" sz="1600" dirty="0"/>
              <a:t>(12.5%)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               </a:t>
            </a:r>
            <a:r>
              <a:rPr lang="en-US" sz="1600" dirty="0" err="1" smtClean="0"/>
              <a:t>Posicionamiento</a:t>
            </a:r>
            <a:r>
              <a:rPr lang="en-US" sz="1600" dirty="0" smtClean="0"/>
              <a:t> </a:t>
            </a:r>
            <a:r>
              <a:rPr lang="en-US" sz="1600" dirty="0"/>
              <a:t>– 24 </a:t>
            </a:r>
            <a:r>
              <a:rPr lang="en-US" sz="1600" dirty="0" err="1"/>
              <a:t>preguntas</a:t>
            </a:r>
            <a:r>
              <a:rPr lang="en-US" sz="1600" dirty="0" smtClean="0"/>
              <a:t> </a:t>
            </a:r>
            <a:r>
              <a:rPr lang="en-US" sz="1600" dirty="0"/>
              <a:t>(15%)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               </a:t>
            </a:r>
            <a:r>
              <a:rPr lang="en-US" sz="1600" dirty="0" err="1" smtClean="0"/>
              <a:t>Batimetría</a:t>
            </a:r>
            <a:r>
              <a:rPr lang="en-US" sz="1600" dirty="0" smtClean="0"/>
              <a:t> </a:t>
            </a:r>
            <a:r>
              <a:rPr lang="en-US" sz="1600" dirty="0"/>
              <a:t>– 56 </a:t>
            </a:r>
            <a:r>
              <a:rPr lang="en-US" sz="1600" dirty="0" err="1"/>
              <a:t>preguntas</a:t>
            </a:r>
            <a:r>
              <a:rPr lang="en-US" sz="1600" dirty="0" smtClean="0"/>
              <a:t> </a:t>
            </a:r>
            <a:r>
              <a:rPr lang="en-US" sz="1600" dirty="0"/>
              <a:t>(35%)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              </a:t>
            </a:r>
            <a:r>
              <a:rPr lang="en-US" sz="1600" dirty="0" err="1" smtClean="0"/>
              <a:t>Mareas</a:t>
            </a:r>
            <a:r>
              <a:rPr lang="en-US" sz="1600" dirty="0" smtClean="0"/>
              <a:t>/</a:t>
            </a:r>
            <a:r>
              <a:rPr lang="en-US" sz="1600" dirty="0" err="1" smtClean="0"/>
              <a:t>Niveles</a:t>
            </a:r>
            <a:r>
              <a:rPr lang="en-US" sz="1600" dirty="0" smtClean="0"/>
              <a:t> del Agua </a:t>
            </a:r>
            <a:r>
              <a:rPr lang="en-US" sz="1600" dirty="0"/>
              <a:t>– 20 </a:t>
            </a:r>
            <a:r>
              <a:rPr lang="en-US" sz="1600" dirty="0" err="1"/>
              <a:t>preguntas</a:t>
            </a:r>
            <a:r>
              <a:rPr lang="en-US" sz="1600" dirty="0" smtClean="0"/>
              <a:t> </a:t>
            </a:r>
            <a:r>
              <a:rPr lang="en-US" sz="1600" dirty="0"/>
              <a:t>(12.5%)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               </a:t>
            </a:r>
            <a:r>
              <a:rPr lang="en-US" sz="1600" dirty="0" err="1" smtClean="0"/>
              <a:t>Imágenes</a:t>
            </a:r>
            <a:r>
              <a:rPr lang="en-US" sz="1600" dirty="0" smtClean="0"/>
              <a:t> del </a:t>
            </a:r>
            <a:r>
              <a:rPr lang="en-US" sz="1600" dirty="0" err="1" smtClean="0"/>
              <a:t>Fondo</a:t>
            </a:r>
            <a:r>
              <a:rPr lang="en-US" sz="1600" dirty="0" smtClean="0"/>
              <a:t> Marino </a:t>
            </a:r>
            <a:r>
              <a:rPr lang="en-US" sz="1600" dirty="0"/>
              <a:t>– 20 </a:t>
            </a:r>
            <a:r>
              <a:rPr lang="en-US" sz="1600" dirty="0" err="1"/>
              <a:t>preguntas</a:t>
            </a:r>
            <a:r>
              <a:rPr lang="en-US" sz="1600" dirty="0" smtClean="0"/>
              <a:t> </a:t>
            </a:r>
            <a:r>
              <a:rPr lang="en-US" sz="1600" dirty="0"/>
              <a:t>(12.5</a:t>
            </a:r>
            <a:r>
              <a:rPr lang="en-US" sz="1600" dirty="0" smtClean="0"/>
              <a:t>%)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75 - 80% </a:t>
            </a:r>
            <a:r>
              <a:rPr lang="en-US" dirty="0" smtClean="0"/>
              <a:t>del </a:t>
            </a:r>
            <a:r>
              <a:rPr lang="en-US" dirty="0" err="1" smtClean="0"/>
              <a:t>examen</a:t>
            </a:r>
            <a:r>
              <a:rPr lang="en-US" dirty="0" smtClean="0"/>
              <a:t> </a:t>
            </a:r>
            <a:r>
              <a:rPr lang="en-US" dirty="0" err="1" smtClean="0"/>
              <a:t>viene</a:t>
            </a:r>
            <a:r>
              <a:rPr lang="en-US" dirty="0" smtClean="0"/>
              <a:t> del </a:t>
            </a:r>
            <a:r>
              <a:rPr lang="en-US" dirty="0" err="1" smtClean="0"/>
              <a:t>Cuerpo</a:t>
            </a:r>
            <a:r>
              <a:rPr lang="en-US" dirty="0" smtClean="0"/>
              <a:t> </a:t>
            </a:r>
            <a:r>
              <a:rPr lang="en-US" dirty="0" err="1" smtClean="0"/>
              <a:t>Ingenieros</a:t>
            </a:r>
            <a:r>
              <a:rPr lang="en-US" dirty="0" smtClean="0"/>
              <a:t> del </a:t>
            </a:r>
            <a:r>
              <a:rPr lang="en-US" dirty="0" err="1" smtClean="0"/>
              <a:t>Ejército</a:t>
            </a:r>
            <a:r>
              <a:rPr lang="en-US" dirty="0" smtClean="0"/>
              <a:t> de USA, </a:t>
            </a:r>
            <a:r>
              <a:rPr lang="en-US" dirty="0"/>
              <a:t>NOAA, </a:t>
            </a:r>
            <a:r>
              <a:rPr lang="en-US" dirty="0" err="1" smtClean="0"/>
              <a:t>Guardacostas</a:t>
            </a:r>
            <a:r>
              <a:rPr lang="en-US" dirty="0" smtClean="0"/>
              <a:t> USA, o DOD USA.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Junta de </a:t>
            </a:r>
            <a:r>
              <a:rPr lang="en-US" dirty="0" err="1" smtClean="0"/>
              <a:t>Certificación</a:t>
            </a:r>
            <a:r>
              <a:rPr lang="en-US" dirty="0" smtClean="0"/>
              <a:t> NSPS/THSOA</a:t>
            </a:r>
            <a:r>
              <a:rPr lang="en-US" dirty="0"/>
              <a:t> </a:t>
            </a:r>
            <a:r>
              <a:rPr lang="en-US" dirty="0" err="1" smtClean="0"/>
              <a:t>consiste</a:t>
            </a:r>
            <a:r>
              <a:rPr lang="en-US" dirty="0" smtClean="0"/>
              <a:t> de </a:t>
            </a:r>
            <a:r>
              <a:rPr lang="en-US" dirty="0"/>
              <a:t>12 </a:t>
            </a:r>
            <a:r>
              <a:rPr lang="en-US" dirty="0" err="1" smtClean="0"/>
              <a:t>miembros</a:t>
            </a:r>
            <a:r>
              <a:rPr lang="en-US" dirty="0" smtClean="0"/>
              <a:t> con </a:t>
            </a:r>
            <a:r>
              <a:rPr lang="en-US" dirty="0" err="1" smtClean="0"/>
              <a:t>voto</a:t>
            </a:r>
            <a:r>
              <a:rPr lang="en-US" dirty="0" smtClean="0"/>
              <a:t> </a:t>
            </a:r>
            <a:r>
              <a:rPr lang="en-US" dirty="0" err="1" smtClean="0"/>
              <a:t>representando</a:t>
            </a:r>
            <a:r>
              <a:rPr lang="en-US" dirty="0" smtClean="0"/>
              <a:t> NOAA</a:t>
            </a:r>
            <a:r>
              <a:rPr lang="en-US" dirty="0"/>
              <a:t>, </a:t>
            </a:r>
            <a:r>
              <a:rPr lang="en-US" dirty="0" err="1" smtClean="0"/>
              <a:t>Cuerpo</a:t>
            </a:r>
            <a:r>
              <a:rPr lang="en-US" dirty="0" smtClean="0"/>
              <a:t> de </a:t>
            </a:r>
            <a:r>
              <a:rPr lang="en-US" dirty="0" err="1" smtClean="0"/>
              <a:t>Ingenieros</a:t>
            </a:r>
            <a:r>
              <a:rPr lang="en-US" dirty="0" smtClean="0"/>
              <a:t> del </a:t>
            </a:r>
            <a:r>
              <a:rPr lang="en-US" dirty="0" err="1" smtClean="0"/>
              <a:t>Ejército</a:t>
            </a:r>
            <a:r>
              <a:rPr lang="en-US" dirty="0" smtClean="0"/>
              <a:t> USA, </a:t>
            </a:r>
            <a:r>
              <a:rPr lang="en-US" dirty="0" err="1" smtClean="0"/>
              <a:t>Oficina</a:t>
            </a:r>
            <a:r>
              <a:rPr lang="en-US" dirty="0" smtClean="0"/>
              <a:t> Naval </a:t>
            </a:r>
            <a:r>
              <a:rPr lang="en-US" dirty="0" err="1" smtClean="0"/>
              <a:t>Oceanográfica</a:t>
            </a:r>
            <a:r>
              <a:rPr lang="en-US" dirty="0" smtClean="0"/>
              <a:t>, </a:t>
            </a:r>
            <a:r>
              <a:rPr lang="en-US" dirty="0"/>
              <a:t>Academia, </a:t>
            </a:r>
            <a:r>
              <a:rPr lang="en-US" dirty="0" smtClean="0"/>
              <a:t>e </a:t>
            </a:r>
            <a:r>
              <a:rPr lang="en-US" dirty="0" err="1" smtClean="0"/>
              <a:t>Industria</a:t>
            </a:r>
            <a:r>
              <a:rPr lang="en-US" dirty="0" smtClean="0"/>
              <a:t> </a:t>
            </a:r>
            <a:r>
              <a:rPr lang="en-US" dirty="0" err="1" smtClean="0"/>
              <a:t>Privada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Costos</a:t>
            </a:r>
            <a:r>
              <a:rPr lang="en-US" dirty="0" smtClean="0"/>
              <a:t> </a:t>
            </a:r>
            <a:r>
              <a:rPr lang="en-US" dirty="0" err="1" smtClean="0"/>
              <a:t>Certificación</a:t>
            </a:r>
            <a:r>
              <a:rPr lang="en-US" dirty="0" smtClean="0"/>
              <a:t>: $</a:t>
            </a:r>
            <a:r>
              <a:rPr lang="en-US" dirty="0"/>
              <a:t>50 </a:t>
            </a:r>
            <a:r>
              <a:rPr lang="en-US" dirty="0" err="1" smtClean="0"/>
              <a:t>aplicación</a:t>
            </a:r>
            <a:r>
              <a:rPr lang="en-US" dirty="0" smtClean="0"/>
              <a:t> y $150 </a:t>
            </a:r>
            <a:r>
              <a:rPr lang="en-US" dirty="0" err="1" smtClean="0"/>
              <a:t>examen</a:t>
            </a:r>
            <a:r>
              <a:rPr lang="en-US" dirty="0" smtClean="0"/>
              <a:t>.</a:t>
            </a:r>
            <a:r>
              <a:rPr lang="en-US" dirty="0"/>
              <a:t>  </a:t>
            </a:r>
            <a:r>
              <a:rPr lang="en-US" dirty="0" err="1" smtClean="0"/>
              <a:t>Costo</a:t>
            </a:r>
            <a:r>
              <a:rPr lang="en-US" dirty="0" smtClean="0"/>
              <a:t> </a:t>
            </a:r>
            <a:r>
              <a:rPr lang="en-US" dirty="0" err="1" smtClean="0"/>
              <a:t>Renovación</a:t>
            </a:r>
            <a:r>
              <a:rPr lang="en-US" dirty="0" smtClean="0"/>
              <a:t> </a:t>
            </a:r>
            <a:r>
              <a:rPr lang="en-US" dirty="0"/>
              <a:t>$30 </a:t>
            </a:r>
            <a:r>
              <a:rPr lang="en-US" dirty="0" err="1" smtClean="0"/>
              <a:t>cada</a:t>
            </a:r>
            <a:r>
              <a:rPr lang="en-US" dirty="0" smtClean="0"/>
              <a:t>  3-años.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482600" y="76200"/>
            <a:ext cx="8077200" cy="969496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Proceso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Certificación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Hidrógrafos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a </a:t>
            </a:r>
            <a:r>
              <a:rPr lang="en-US" sz="2400" dirty="0" err="1">
                <a:solidFill>
                  <a:schemeClr val="bg1"/>
                </a:solidFill>
              </a:rPr>
              <a:t>Nivel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Latinoamérica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Gary R. Davis CH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Chair NSPS/THSOA Hydrographer Certification Board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0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371600"/>
            <a:ext cx="7620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Formalizar</a:t>
            </a:r>
            <a:r>
              <a:rPr lang="en-US" sz="2400" dirty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soporte</a:t>
            </a:r>
            <a:r>
              <a:rPr lang="en-US" sz="2400" dirty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2400" dirty="0"/>
              <a:t>NSPS/THSOA</a:t>
            </a:r>
            <a:r>
              <a:rPr lang="en-US" sz="2400" dirty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Establecimiento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del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Programa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Certificación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Hidrógrafos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para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Latinoamérica</a:t>
            </a:r>
            <a:endParaRPr lang="en-US" sz="2400" dirty="0" smtClean="0">
              <a:solidFill>
                <a:srgbClr val="215968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Establecer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una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Junta de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Certificación</a:t>
            </a:r>
            <a:endParaRPr lang="en-US" sz="2400" dirty="0" smtClean="0">
              <a:solidFill>
                <a:srgbClr val="215968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Definir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Procedimientos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(General o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país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Generar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Base de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Datos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Preguntas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incluye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traduccion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las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aplicables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NSPS/THSOA)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Establecer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juego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preguntas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Aplicables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la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Región</a:t>
            </a:r>
            <a:endParaRPr lang="en-US" sz="2400" dirty="0" smtClean="0">
              <a:solidFill>
                <a:srgbClr val="215968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err="1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Establecer</a:t>
            </a:r>
            <a:r>
              <a:rPr lang="en-US" sz="2400" dirty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juego</a:t>
            </a:r>
            <a:r>
              <a:rPr lang="en-US" sz="2400" dirty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2400" dirty="0" err="1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preguntas</a:t>
            </a:r>
            <a:r>
              <a:rPr lang="en-US" sz="2400" dirty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Aplicables</a:t>
            </a:r>
            <a:r>
              <a:rPr lang="en-US" sz="2400" dirty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cada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País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Establecer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mecanismos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Evaluación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Seguimiento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del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Programa</a:t>
            </a:r>
            <a:endParaRPr lang="en-US" sz="2400" dirty="0" smtClean="0">
              <a:solidFill>
                <a:srgbClr val="215968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Definir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Costos</a:t>
            </a:r>
            <a:endParaRPr lang="en-US" sz="2400" dirty="0" smtClean="0">
              <a:solidFill>
                <a:srgbClr val="215968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Definir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Mecanismo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en-US" sz="2400" dirty="0" err="1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Difusión</a:t>
            </a:r>
            <a:r>
              <a:rPr lang="en-US" sz="2400" dirty="0" smtClean="0">
                <a:solidFill>
                  <a:srgbClr val="2159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400" dirty="0"/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482600" y="467380"/>
            <a:ext cx="8077200" cy="523220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Plan de </a:t>
            </a:r>
            <a:r>
              <a:rPr lang="en-US" sz="2800" dirty="0" err="1" smtClean="0">
                <a:solidFill>
                  <a:schemeClr val="bg1"/>
                </a:solidFill>
              </a:rPr>
              <a:t>Implementación</a:t>
            </a:r>
            <a:r>
              <a:rPr lang="en-US" sz="2800" dirty="0" smtClean="0">
                <a:solidFill>
                  <a:schemeClr val="bg1"/>
                </a:solidFill>
              </a:rPr>
              <a:t> para </a:t>
            </a:r>
            <a:r>
              <a:rPr lang="en-US" sz="2800" dirty="0" err="1" smtClean="0">
                <a:solidFill>
                  <a:schemeClr val="bg1"/>
                </a:solidFill>
              </a:rPr>
              <a:t>Latinoamérica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1" r="9268"/>
          <a:stretch/>
        </p:blipFill>
        <p:spPr>
          <a:xfrm>
            <a:off x="0" y="0"/>
            <a:ext cx="4267200" cy="3124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1242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Feature Guidelines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Español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1560" r="19491" b="21433"/>
          <a:stretch/>
        </p:blipFill>
        <p:spPr>
          <a:xfrm>
            <a:off x="4267200" y="0"/>
            <a:ext cx="4864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5562600"/>
            <a:ext cx="6629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lgerian" panose="04020705040A02060702" pitchFamily="82" charset="0"/>
              </a:rPr>
              <a:t>I CONVENCION LATINOAMERICANA DE HIDROGRAFIA</a:t>
            </a:r>
          </a:p>
          <a:p>
            <a:pPr algn="ctr"/>
            <a:r>
              <a:rPr lang="en-US" sz="2400" dirty="0" smtClean="0">
                <a:latin typeface="Algerian" panose="04020705040A02060702" pitchFamily="82" charset="0"/>
              </a:rPr>
              <a:t>CARTAGENA </a:t>
            </a:r>
            <a:r>
              <a:rPr lang="en-US" sz="2400" smtClean="0">
                <a:latin typeface="Algerian" panose="04020705040A02060702" pitchFamily="82" charset="0"/>
              </a:rPr>
              <a:t>SEPT 2017-8</a:t>
            </a:r>
            <a:endParaRPr lang="en-US" sz="2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3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059269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"Latin America regions" by </a:t>
            </a:r>
            <a:r>
              <a:rPr lang="en-US" sz="1200" dirty="0" err="1"/>
              <a:t>MexicanGoldenEagle</a:t>
            </a:r>
            <a:r>
              <a:rPr lang="en-US" sz="1200" dirty="0"/>
              <a:t> - </a:t>
            </a:r>
            <a:r>
              <a:rPr lang="en-US" sz="1200" dirty="0" err="1"/>
              <a:t>Geografía</a:t>
            </a:r>
            <a:r>
              <a:rPr lang="en-US" sz="1200" dirty="0"/>
              <a:t> </a:t>
            </a:r>
            <a:r>
              <a:rPr lang="en-US" sz="1200" dirty="0" err="1"/>
              <a:t>Quinto</a:t>
            </a:r>
            <a:r>
              <a:rPr lang="en-US" sz="1200" dirty="0"/>
              <a:t> </a:t>
            </a:r>
            <a:r>
              <a:rPr lang="en-US" sz="1200" dirty="0" err="1"/>
              <a:t>Grado</a:t>
            </a:r>
            <a:r>
              <a:rPr lang="en-US" sz="1200" dirty="0"/>
              <a:t> (Geography, Fifth Grade)[1]Own work. Licensed under CC BY-SA 3.0 via Wikimedia Commons - http://commons.wikimedia.org/wiki/File:Latin_America_regions.svg#mediaviewer/File:Latin_America_regions.svg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838200"/>
            <a:ext cx="36576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4200" y="3276600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Norteamérica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3593068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America Central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10345" y="3897868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Caribe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4202668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Suramérica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3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1066801"/>
            <a:ext cx="5105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HO = </a:t>
            </a:r>
            <a:r>
              <a:rPr lang="en-US" sz="1400" dirty="0" err="1" smtClean="0"/>
              <a:t>Servicios</a:t>
            </a:r>
            <a:r>
              <a:rPr lang="en-US" sz="1400" dirty="0" smtClean="0"/>
              <a:t> </a:t>
            </a:r>
            <a:r>
              <a:rPr lang="en-US" sz="1400" dirty="0" err="1" smtClean="0"/>
              <a:t>Hidrográficos</a:t>
            </a:r>
            <a:r>
              <a:rPr lang="en-US" sz="1400" dirty="0" smtClean="0"/>
              <a:t> </a:t>
            </a:r>
            <a:r>
              <a:rPr lang="en-US" sz="1400" dirty="0" err="1" smtClean="0"/>
              <a:t>Nacionales</a:t>
            </a:r>
            <a:r>
              <a:rPr lang="en-US" sz="1400" dirty="0" smtClean="0"/>
              <a:t> </a:t>
            </a:r>
            <a:endParaRPr lang="es-CO" sz="1400" dirty="0"/>
          </a:p>
        </p:txBody>
      </p:sp>
      <p:sp>
        <p:nvSpPr>
          <p:cNvPr id="5" name="Rectangle 4"/>
          <p:cNvSpPr/>
          <p:nvPr/>
        </p:nvSpPr>
        <p:spPr>
          <a:xfrm>
            <a:off x="1417320" y="5505271"/>
            <a:ext cx="6050280" cy="830997"/>
          </a:xfrm>
          <a:prstGeom prst="rect">
            <a:avLst/>
          </a:prstGeom>
          <a:solidFill>
            <a:srgbClr val="002060"/>
          </a:solidFill>
          <a:ln w="38100" cmpd="thickThin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err="1" smtClean="0">
                <a:solidFill>
                  <a:schemeClr val="bg1"/>
                </a:solidFill>
              </a:rPr>
              <a:t>Mucha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gente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haciendo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Hidrografia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en</a:t>
            </a:r>
            <a:r>
              <a:rPr lang="en-US" sz="2400" b="1" dirty="0" smtClean="0">
                <a:solidFill>
                  <a:schemeClr val="bg1"/>
                </a:solidFill>
              </a:rPr>
              <a:t> la </a:t>
            </a:r>
            <a:r>
              <a:rPr lang="en-US" sz="2400" b="1" dirty="0" err="1" smtClean="0">
                <a:solidFill>
                  <a:schemeClr val="bg1"/>
                </a:solidFill>
              </a:rPr>
              <a:t>Región</a:t>
            </a:r>
            <a:r>
              <a:rPr lang="en-US" sz="2400" b="1" dirty="0" smtClean="0">
                <a:solidFill>
                  <a:schemeClr val="bg1"/>
                </a:solidFill>
              </a:rPr>
              <a:t> = </a:t>
            </a:r>
            <a:r>
              <a:rPr lang="en-US" sz="2400" b="1" dirty="0" err="1" smtClean="0">
                <a:solidFill>
                  <a:schemeClr val="bg1"/>
                </a:solidFill>
              </a:rPr>
              <a:t>Muchos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Posibles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Miembros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666776"/>
              </p:ext>
            </p:extLst>
          </p:nvPr>
        </p:nvGraphicFramePr>
        <p:xfrm>
          <a:off x="1828800" y="228600"/>
          <a:ext cx="5105400" cy="762000"/>
        </p:xfrm>
        <a:graphic>
          <a:graphicData uri="http://schemas.openxmlformats.org/drawingml/2006/table">
            <a:tbl>
              <a:tblPr/>
              <a:tblGrid>
                <a:gridCol w="3842209"/>
                <a:gridCol w="1263191"/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Productores</a:t>
                      </a:r>
                      <a:r>
                        <a:rPr lang="en-US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n-US" sz="20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Datos</a:t>
                      </a:r>
                      <a:r>
                        <a:rPr lang="en-US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Hidrográficos</a:t>
                      </a:r>
                      <a:endParaRPr lang="en-US" sz="20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0076610"/>
              </p:ext>
            </p:extLst>
          </p:nvPr>
        </p:nvGraphicFramePr>
        <p:xfrm>
          <a:off x="1417320" y="1447802"/>
          <a:ext cx="6050280" cy="3905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0795806"/>
      </p:ext>
    </p:extLst>
  </p:cSld>
  <p:clrMapOvr>
    <a:masterClrMapping/>
  </p:clrMapOvr>
  <p:transition spd="slow" advClick="0" advTm="1500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114" t="55696" r="17974" b="2532"/>
          <a:stretch/>
        </p:blipFill>
        <p:spPr>
          <a:xfrm>
            <a:off x="228600" y="1524000"/>
            <a:ext cx="8645236" cy="358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8077200" cy="584775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Grupo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Directivo</a:t>
            </a:r>
            <a:endParaRPr lang="es-CO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6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8077200" cy="584775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Plan de </a:t>
            </a:r>
            <a:r>
              <a:rPr lang="en-US" sz="3200" b="1" dirty="0" err="1" smtClean="0">
                <a:solidFill>
                  <a:schemeClr val="bg1"/>
                </a:solidFill>
              </a:rPr>
              <a:t>Trabajo</a:t>
            </a:r>
            <a:r>
              <a:rPr lang="en-US" sz="3200" b="1" dirty="0" smtClean="0">
                <a:solidFill>
                  <a:schemeClr val="bg1"/>
                </a:solidFill>
              </a:rPr>
              <a:t> Actual?</a:t>
            </a:r>
            <a:endParaRPr lang="es-CO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47800"/>
            <a:ext cx="76200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 smtClean="0">
                <a:hlinkClick r:id="rId2" action="ppaction://hlinksldjump"/>
              </a:rPr>
              <a:t>Campaña</a:t>
            </a:r>
            <a:r>
              <a:rPr lang="en-US" dirty="0" smtClean="0">
                <a:hlinkClick r:id="rId2" action="ppaction://hlinksldjump"/>
              </a:rPr>
              <a:t> de </a:t>
            </a:r>
            <a:r>
              <a:rPr lang="en-US" dirty="0" err="1" smtClean="0">
                <a:hlinkClick r:id="rId2" action="ppaction://hlinksldjump"/>
              </a:rPr>
              <a:t>Membresía</a:t>
            </a:r>
            <a:r>
              <a:rPr lang="en-US" dirty="0" smtClean="0">
                <a:hlinkClick r:id="rId2" action="ppaction://hlinksldjump"/>
              </a:rPr>
              <a:t> y </a:t>
            </a:r>
            <a:r>
              <a:rPr lang="en-US" dirty="0" err="1" smtClean="0">
                <a:hlinkClick r:id="rId2" action="ppaction://hlinksldjump"/>
              </a:rPr>
              <a:t>divulgación</a:t>
            </a:r>
            <a:r>
              <a:rPr lang="en-US" dirty="0" smtClean="0">
                <a:hlinkClick r:id="rId2" action="ppaction://hlinksldjump"/>
              </a:rPr>
              <a:t> de la </a:t>
            </a:r>
            <a:r>
              <a:rPr lang="en-US" dirty="0" err="1" smtClean="0">
                <a:hlinkClick r:id="rId2" action="ppaction://hlinksldjump"/>
              </a:rPr>
              <a:t>Sociedad</a:t>
            </a:r>
            <a:endParaRPr lang="en-US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 smtClean="0">
                <a:hlinkClick r:id="rId3" action="ppaction://hlinksldjump"/>
              </a:rPr>
              <a:t>Página</a:t>
            </a:r>
            <a:r>
              <a:rPr lang="en-US" dirty="0" smtClean="0">
                <a:hlinkClick r:id="rId3" action="ppaction://hlinksldjump"/>
              </a:rPr>
              <a:t> Web</a:t>
            </a:r>
            <a:endParaRPr lang="en-US" dirty="0" smtClean="0"/>
          </a:p>
          <a:p>
            <a:pPr marL="800100" lvl="1" indent="-342900">
              <a:lnSpc>
                <a:spcPct val="150000"/>
              </a:lnSpc>
              <a:buAutoNum type="arabicPeriod"/>
            </a:pPr>
            <a:r>
              <a:rPr lang="en-US" dirty="0" err="1" smtClean="0"/>
              <a:t>Información</a:t>
            </a:r>
            <a:r>
              <a:rPr lang="en-US" dirty="0" smtClean="0"/>
              <a:t> General</a:t>
            </a:r>
          </a:p>
          <a:p>
            <a:pPr marL="800100" lvl="1" indent="-342900">
              <a:lnSpc>
                <a:spcPct val="150000"/>
              </a:lnSpc>
              <a:buAutoNum type="arabicPeriod"/>
            </a:pPr>
            <a:r>
              <a:rPr lang="en-US" dirty="0" err="1" smtClean="0"/>
              <a:t>Foro</a:t>
            </a:r>
            <a:r>
              <a:rPr lang="en-US" dirty="0" smtClean="0"/>
              <a:t> de </a:t>
            </a:r>
            <a:r>
              <a:rPr lang="en-US" dirty="0" err="1" smtClean="0"/>
              <a:t>Discusión</a:t>
            </a:r>
            <a:r>
              <a:rPr lang="en-US" dirty="0" smtClean="0"/>
              <a:t> </a:t>
            </a:r>
            <a:r>
              <a:rPr lang="en-US" dirty="0" err="1" smtClean="0"/>
              <a:t>Abierto</a:t>
            </a:r>
            <a:endParaRPr lang="en-US" dirty="0" smtClean="0"/>
          </a:p>
          <a:p>
            <a:pPr marL="800100" lvl="1" indent="-342900">
              <a:lnSpc>
                <a:spcPct val="150000"/>
              </a:lnSpc>
              <a:buAutoNum type="arabicPeriod"/>
            </a:pPr>
            <a:r>
              <a:rPr lang="en-US" dirty="0" err="1" smtClean="0"/>
              <a:t>Directorio</a:t>
            </a:r>
            <a:r>
              <a:rPr lang="en-US" dirty="0" smtClean="0"/>
              <a:t> de </a:t>
            </a:r>
            <a:r>
              <a:rPr lang="en-US" dirty="0" err="1" smtClean="0"/>
              <a:t>Hidrografos</a:t>
            </a:r>
            <a:r>
              <a:rPr lang="en-US" dirty="0" smtClean="0"/>
              <a:t> y </a:t>
            </a:r>
            <a:r>
              <a:rPr lang="en-US" dirty="0" err="1" smtClean="0"/>
              <a:t>posible</a:t>
            </a:r>
            <a:r>
              <a:rPr lang="en-US" dirty="0" smtClean="0"/>
              <a:t> “Crowdsourcing </a:t>
            </a:r>
            <a:r>
              <a:rPr lang="en-US" dirty="0" err="1" smtClean="0"/>
              <a:t>Hidrográfico</a:t>
            </a:r>
            <a:r>
              <a:rPr lang="en-US" dirty="0" smtClean="0"/>
              <a:t> Regional”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smtClean="0">
                <a:hlinkClick r:id="rId4" action="ppaction://hlinksldjump"/>
              </a:rPr>
              <a:t>Red de </a:t>
            </a:r>
            <a:r>
              <a:rPr lang="en-US" dirty="0" err="1" smtClean="0">
                <a:hlinkClick r:id="rId4" action="ppaction://hlinksldjump"/>
              </a:rPr>
              <a:t>Universidades</a:t>
            </a:r>
            <a:r>
              <a:rPr lang="en-US" dirty="0" smtClean="0">
                <a:hlinkClick r:id="rId4" action="ppaction://hlinksldjump"/>
              </a:rPr>
              <a:t> (</a:t>
            </a:r>
            <a:r>
              <a:rPr lang="en-US" dirty="0" err="1" smtClean="0">
                <a:hlinkClick r:id="rId4" action="ppaction://hlinksldjump"/>
              </a:rPr>
              <a:t>Apoyo</a:t>
            </a:r>
            <a:r>
              <a:rPr lang="en-US" dirty="0" smtClean="0">
                <a:hlinkClick r:id="rId4" action="ppaction://hlinksldjump"/>
              </a:rPr>
              <a:t> de </a:t>
            </a:r>
            <a:r>
              <a:rPr lang="en-US" dirty="0" err="1" smtClean="0">
                <a:hlinkClick r:id="rId4" action="ppaction://hlinksldjump"/>
              </a:rPr>
              <a:t>programas</a:t>
            </a:r>
            <a:r>
              <a:rPr lang="en-US" dirty="0" smtClean="0">
                <a:hlinkClick r:id="rId4" action="ppaction://hlinksldjump"/>
              </a:rPr>
              <a:t> de </a:t>
            </a:r>
            <a:r>
              <a:rPr lang="en-US" dirty="0" err="1" smtClean="0">
                <a:hlinkClick r:id="rId4" action="ppaction://hlinksldjump"/>
              </a:rPr>
              <a:t>Creación</a:t>
            </a:r>
            <a:r>
              <a:rPr lang="en-US" dirty="0" smtClean="0">
                <a:hlinkClick r:id="rId4" action="ppaction://hlinksldjump"/>
              </a:rPr>
              <a:t> de </a:t>
            </a:r>
            <a:r>
              <a:rPr lang="en-US" dirty="0" err="1" smtClean="0">
                <a:hlinkClick r:id="rId4" action="ppaction://hlinksldjump"/>
              </a:rPr>
              <a:t>Capacidades</a:t>
            </a:r>
            <a:r>
              <a:rPr lang="en-US" dirty="0" smtClean="0">
                <a:hlinkClick r:id="rId4" action="ppaction://hlinksldjump"/>
              </a:rPr>
              <a:t>)</a:t>
            </a:r>
            <a:endParaRPr lang="en-US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 smtClean="0">
                <a:hlinkClick r:id="rId5" action="ppaction://hlinksldjump"/>
              </a:rPr>
              <a:t>Eventos</a:t>
            </a:r>
            <a:r>
              <a:rPr lang="en-US" dirty="0" smtClean="0">
                <a:hlinkClick r:id="rId5" action="ppaction://hlinksldjump"/>
              </a:rPr>
              <a:t> </a:t>
            </a:r>
            <a:r>
              <a:rPr lang="en-US" dirty="0" err="1" smtClean="0">
                <a:hlinkClick r:id="rId5" action="ppaction://hlinksldjump"/>
              </a:rPr>
              <a:t>Regionales</a:t>
            </a:r>
            <a:r>
              <a:rPr lang="en-US" dirty="0" smtClean="0">
                <a:hlinkClick r:id="rId5" action="ppaction://hlinksldjump"/>
              </a:rPr>
              <a:t>:</a:t>
            </a:r>
            <a:endParaRPr lang="en-US" dirty="0" smtClean="0"/>
          </a:p>
          <a:p>
            <a:pPr marL="800100" lvl="1" indent="-342900">
              <a:lnSpc>
                <a:spcPct val="150000"/>
              </a:lnSpc>
              <a:buAutoNum type="arabicPeriod"/>
            </a:pPr>
            <a:r>
              <a:rPr lang="en-US" dirty="0" smtClean="0"/>
              <a:t>III </a:t>
            </a:r>
            <a:r>
              <a:rPr lang="en-US" dirty="0" err="1" smtClean="0"/>
              <a:t>Convencion</a:t>
            </a:r>
            <a:r>
              <a:rPr lang="en-US" dirty="0" smtClean="0"/>
              <a:t> Mexicana de </a:t>
            </a:r>
            <a:r>
              <a:rPr lang="en-US" dirty="0" err="1" smtClean="0"/>
              <a:t>Hidrografía</a:t>
            </a:r>
            <a:r>
              <a:rPr lang="en-US" dirty="0" smtClean="0"/>
              <a:t> (</a:t>
            </a:r>
            <a:r>
              <a:rPr lang="en-US" dirty="0" err="1" smtClean="0"/>
              <a:t>Participación</a:t>
            </a:r>
            <a:r>
              <a:rPr lang="en-US" dirty="0" smtClean="0"/>
              <a:t> Regional y </a:t>
            </a:r>
            <a:r>
              <a:rPr lang="en-US" dirty="0" err="1" smtClean="0"/>
              <a:t>espacio</a:t>
            </a:r>
            <a:r>
              <a:rPr lang="en-US" dirty="0" smtClean="0"/>
              <a:t> para </a:t>
            </a:r>
            <a:r>
              <a:rPr lang="en-US" dirty="0" err="1" smtClean="0"/>
              <a:t>Asamblea</a:t>
            </a:r>
            <a:r>
              <a:rPr lang="en-US" dirty="0" smtClean="0"/>
              <a:t>) Abril 2016</a:t>
            </a:r>
          </a:p>
          <a:p>
            <a:pPr marL="800100" lvl="1" indent="-342900">
              <a:lnSpc>
                <a:spcPct val="150000"/>
              </a:lnSpc>
              <a:buAutoNum type="arabicPeriod"/>
            </a:pPr>
            <a:r>
              <a:rPr lang="en-US" dirty="0" smtClean="0"/>
              <a:t>I </a:t>
            </a:r>
            <a:r>
              <a:rPr lang="en-US" dirty="0" err="1" smtClean="0"/>
              <a:t>Convención</a:t>
            </a:r>
            <a:r>
              <a:rPr lang="en-US" dirty="0" smtClean="0"/>
              <a:t> </a:t>
            </a:r>
            <a:r>
              <a:rPr lang="en-US" dirty="0" err="1" smtClean="0"/>
              <a:t>Latinoamericana</a:t>
            </a:r>
            <a:r>
              <a:rPr lang="en-US" dirty="0" smtClean="0"/>
              <a:t> de </a:t>
            </a:r>
            <a:r>
              <a:rPr lang="en-US" dirty="0" err="1" smtClean="0"/>
              <a:t>Hidrografía</a:t>
            </a:r>
            <a:r>
              <a:rPr lang="en-US" dirty="0" smtClean="0"/>
              <a:t> – Cartagena Sept 2017-8</a:t>
            </a:r>
          </a:p>
          <a:p>
            <a:pPr marL="800100" lvl="1" indent="-342900">
              <a:lnSpc>
                <a:spcPct val="150000"/>
              </a:lnSpc>
              <a:buAutoNum type="arabicPeriod"/>
            </a:pPr>
            <a:r>
              <a:rPr lang="en-US" dirty="0" smtClean="0"/>
              <a:t>I </a:t>
            </a:r>
            <a:r>
              <a:rPr lang="en-US" dirty="0" err="1" smtClean="0"/>
              <a:t>Convención</a:t>
            </a:r>
            <a:r>
              <a:rPr lang="en-US" dirty="0" smtClean="0"/>
              <a:t> Americana de </a:t>
            </a:r>
            <a:r>
              <a:rPr lang="en-US" dirty="0" err="1" smtClean="0"/>
              <a:t>Hidrografía</a:t>
            </a:r>
            <a:r>
              <a:rPr lang="en-US" dirty="0" smtClean="0"/>
              <a:t> – Rio de Janeiro 2019 o 2020.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 err="1" smtClean="0">
                <a:hlinkClick r:id="rId6" action="ppaction://hlinksldjump"/>
              </a:rPr>
              <a:t>Programa</a:t>
            </a:r>
            <a:r>
              <a:rPr lang="en-US" dirty="0" smtClean="0">
                <a:hlinkClick r:id="rId6" action="ppaction://hlinksldjump"/>
              </a:rPr>
              <a:t> de </a:t>
            </a:r>
            <a:r>
              <a:rPr lang="en-US" dirty="0" err="1" smtClean="0">
                <a:hlinkClick r:id="rId6" action="ppaction://hlinksldjump"/>
              </a:rPr>
              <a:t>Certificacion</a:t>
            </a:r>
            <a:r>
              <a:rPr lang="en-US" dirty="0" smtClean="0">
                <a:hlinkClick r:id="rId6" action="ppaction://hlinksldjump"/>
              </a:rPr>
              <a:t> </a:t>
            </a:r>
            <a:r>
              <a:rPr lang="en-US" dirty="0" err="1" smtClean="0">
                <a:hlinkClick r:id="rId6" action="ppaction://hlinksldjump"/>
              </a:rPr>
              <a:t>Internacional</a:t>
            </a:r>
            <a:r>
              <a:rPr lang="en-US" dirty="0" smtClean="0">
                <a:hlinkClick r:id="rId6" action="ppaction://hlinksldjump"/>
              </a:rPr>
              <a:t> de </a:t>
            </a:r>
            <a:r>
              <a:rPr lang="en-US" dirty="0" err="1" smtClean="0">
                <a:hlinkClick r:id="rId6" action="ppaction://hlinksldjump"/>
              </a:rPr>
              <a:t>Hidrógrafos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1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" y="56041"/>
            <a:ext cx="4156238" cy="3495675"/>
            <a:chOff x="619125" y="466725"/>
            <a:chExt cx="4156238" cy="34956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25" y="466725"/>
              <a:ext cx="4156238" cy="31146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295400" y="3581400"/>
              <a:ext cx="2895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Guatemala – June 2015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48200" y="78669"/>
            <a:ext cx="4165600" cy="3513435"/>
            <a:chOff x="4655094" y="731283"/>
            <a:chExt cx="4165600" cy="35134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094" y="731283"/>
              <a:ext cx="4165600" cy="3124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486400" y="3863718"/>
              <a:ext cx="2895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Cartagena – August 2015</a:t>
              </a:r>
              <a:endParaRPr lang="en-US" dirty="0"/>
            </a:p>
          </p:txBody>
        </p:sp>
      </p:grp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23" y="3527766"/>
            <a:ext cx="4936490" cy="32702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79490" y="4562727"/>
            <a:ext cx="1921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South East Pacific Hydrographic Commission </a:t>
            </a:r>
            <a:r>
              <a:rPr lang="en-US" dirty="0" smtClean="0"/>
              <a:t> – July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36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723" t="7175" r="56296"/>
          <a:stretch/>
        </p:blipFill>
        <p:spPr>
          <a:xfrm>
            <a:off x="169026" y="0"/>
            <a:ext cx="8746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6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hlinkClick r:id="rId2" action="ppaction://hlinksldjump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026422"/>
              </p:ext>
            </p:extLst>
          </p:nvPr>
        </p:nvGraphicFramePr>
        <p:xfrm>
          <a:off x="533400" y="457200"/>
          <a:ext cx="79248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206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15822</TotalTime>
  <Words>351</Words>
  <Application>Microsoft Office PowerPoint</Application>
  <PresentationFormat>On-screen Show (4:3)</PresentationFormat>
  <Paragraphs>92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Algerian</vt:lpstr>
      <vt:lpstr>Arial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Hidrografia en la region</dc:title>
  <dc:creator>Carlos</dc:creator>
  <cp:lastModifiedBy>Carlos Tejada</cp:lastModifiedBy>
  <cp:revision>147</cp:revision>
  <dcterms:created xsi:type="dcterms:W3CDTF">2012-10-03T21:34:55Z</dcterms:created>
  <dcterms:modified xsi:type="dcterms:W3CDTF">2015-12-07T02:20:42Z</dcterms:modified>
</cp:coreProperties>
</file>