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9" r:id="rId11"/>
    <p:sldId id="264" r:id="rId12"/>
    <p:sldId id="257" r:id="rId13"/>
    <p:sldId id="258" r:id="rId14"/>
    <p:sldId id="260" r:id="rId15"/>
    <p:sldId id="261" r:id="rId16"/>
    <p:sldId id="263" r:id="rId17"/>
    <p:sldId id="26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6163-ABAA-7F44-B249-706A4F853D36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3831-0152-F94D-AC3A-C7BA9018A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6163-ABAA-7F44-B249-706A4F853D36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3831-0152-F94D-AC3A-C7BA9018A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6163-ABAA-7F44-B249-706A4F853D36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3831-0152-F94D-AC3A-C7BA9018A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6163-ABAA-7F44-B249-706A4F853D36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3831-0152-F94D-AC3A-C7BA9018A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6163-ABAA-7F44-B249-706A4F853D36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3831-0152-F94D-AC3A-C7BA9018A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6163-ABAA-7F44-B249-706A4F853D36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3831-0152-F94D-AC3A-C7BA9018A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6163-ABAA-7F44-B249-706A4F853D36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3831-0152-F94D-AC3A-C7BA9018A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6163-ABAA-7F44-B249-706A4F853D36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3831-0152-F94D-AC3A-C7BA9018A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6163-ABAA-7F44-B249-706A4F853D36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3831-0152-F94D-AC3A-C7BA9018A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6163-ABAA-7F44-B249-706A4F853D36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3831-0152-F94D-AC3A-C7BA9018A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6163-ABAA-7F44-B249-706A4F853D36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3831-0152-F94D-AC3A-C7BA9018A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D6163-ABAA-7F44-B249-706A4F853D36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A3831-0152-F94D-AC3A-C7BA9018A5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unnamed.jpg"/>
          <p:cNvPicPr>
            <a:picLocks noChangeAspect="1"/>
          </p:cNvPicPr>
          <p:nvPr userDrawn="1"/>
        </p:nvPicPr>
        <p:blipFill>
          <a:blip r:embed="rId13"/>
          <a:srcRect b="2961"/>
          <a:stretch>
            <a:fillRect/>
          </a:stretch>
        </p:blipFill>
        <p:spPr>
          <a:xfrm>
            <a:off x="-5164" y="-17280"/>
            <a:ext cx="9185584" cy="68856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215" y="297179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Pan American Institute of Geography and History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91" y="393261"/>
            <a:ext cx="2279332" cy="227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552" y="287518"/>
            <a:ext cx="7051183" cy="100037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Eye on the Earth Project </a:t>
            </a:r>
            <a:r>
              <a:rPr lang="en-US" sz="3600" dirty="0"/>
              <a:t>Vision</a:t>
            </a:r>
            <a:br>
              <a:rPr lang="en-US" sz="3600" dirty="0"/>
            </a:br>
            <a:r>
              <a:rPr lang="en-US" sz="2200" dirty="0"/>
              <a:t>Capacity Building on </a:t>
            </a:r>
            <a:r>
              <a:rPr lang="en-US" sz="2200" dirty="0" err="1"/>
              <a:t>Geoservices</a:t>
            </a:r>
            <a:r>
              <a:rPr lang="en-US" sz="2200" dirty="0"/>
              <a:t> and NSDI/MSDI in Latin America and the Caribbean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444" y="1600200"/>
            <a:ext cx="5544355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Core NSDI datasets to be integrated seamlessly across LA and Caribe</a:t>
            </a:r>
          </a:p>
          <a:p>
            <a:r>
              <a:rPr lang="en-US" sz="2800" dirty="0" smtClean="0"/>
              <a:t>Conditions to improve access to Geospatial Data</a:t>
            </a:r>
          </a:p>
          <a:p>
            <a:r>
              <a:rPr lang="en-US" sz="2800" dirty="0" smtClean="0"/>
              <a:t>Establish how data will be communicated and visualized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2" y="5009925"/>
            <a:ext cx="1325562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5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172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Eye on the Earth Project Vision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296" y="1600200"/>
            <a:ext cx="5434884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Provide Support and Training for agencies to migrate geospatial data to a cloud environment</a:t>
            </a:r>
          </a:p>
          <a:p>
            <a:r>
              <a:rPr lang="en-US" sz="2800" dirty="0" smtClean="0"/>
              <a:t>Secure National Participation to guarantee data availability</a:t>
            </a:r>
          </a:p>
          <a:p>
            <a:r>
              <a:rPr lang="en-US" sz="2800" dirty="0" smtClean="0"/>
              <a:t>Leverage training materials, resources and best practices learned in the Spanish language project </a:t>
            </a:r>
          </a:p>
          <a:p>
            <a:r>
              <a:rPr lang="en-US" sz="2800" dirty="0" smtClean="0"/>
              <a:t>Increase WMS services in the Caribbean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54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644"/>
            <a:ext cx="8229600" cy="1143000"/>
          </a:xfrm>
        </p:spPr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960" y="1197734"/>
            <a:ext cx="5402687" cy="432312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Latin America and Caribbean English speaking nation members of the Organization of American States</a:t>
            </a:r>
          </a:p>
          <a:p>
            <a:r>
              <a:rPr lang="en-US" dirty="0" smtClean="0"/>
              <a:t>PAIGH (lead agency)</a:t>
            </a:r>
          </a:p>
          <a:p>
            <a:r>
              <a:rPr lang="en-US" dirty="0" smtClean="0"/>
              <a:t>Geocentric Reference System for the Americas (SIRGAS)</a:t>
            </a:r>
          </a:p>
          <a:p>
            <a:r>
              <a:rPr lang="en-US" dirty="0" smtClean="0"/>
              <a:t>Permanent Committee on Spatial Data Infrastructure (CP-IDEA)</a:t>
            </a:r>
          </a:p>
          <a:p>
            <a:r>
              <a:rPr lang="en-US" dirty="0" smtClean="0"/>
              <a:t>Geospatial Network for Latin America and the Caribbean (GeoSUR)</a:t>
            </a:r>
          </a:p>
          <a:p>
            <a:r>
              <a:rPr lang="en-US" dirty="0" smtClean="0"/>
              <a:t>Development Bank of Latin America (CAF)</a:t>
            </a:r>
          </a:p>
          <a:p>
            <a:r>
              <a:rPr lang="en-US" dirty="0" smtClean="0"/>
              <a:t>National Center for Geographic Information (Spain)</a:t>
            </a:r>
          </a:p>
          <a:p>
            <a:r>
              <a:rPr lang="en-US" dirty="0" smtClean="0"/>
              <a:t>International Monetary Fund</a:t>
            </a:r>
          </a:p>
          <a:p>
            <a:r>
              <a:rPr lang="en-US" dirty="0" smtClean="0"/>
              <a:t>IHO (proposed)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16" y="4648513"/>
            <a:ext cx="1744684" cy="174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7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920" y="442063"/>
            <a:ext cx="687087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Geographical Impact and Beneficiaries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597" y="1790722"/>
            <a:ext cx="5344733" cy="3657041"/>
          </a:xfrm>
        </p:spPr>
        <p:txBody>
          <a:bodyPr/>
          <a:lstStyle/>
          <a:p>
            <a:r>
              <a:rPr lang="en-US" dirty="0" smtClean="0"/>
              <a:t>Capacity Building in provision of Geospatial services</a:t>
            </a:r>
          </a:p>
          <a:p>
            <a:r>
              <a:rPr lang="en-US" dirty="0" smtClean="0"/>
              <a:t>Technical Assistance</a:t>
            </a:r>
          </a:p>
          <a:p>
            <a:r>
              <a:rPr lang="en-US" dirty="0" smtClean="0"/>
              <a:t>Improving Environmental Monitoring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4307938"/>
            <a:ext cx="22796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6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IHO Contributions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2748" y="1600200"/>
            <a:ext cx="5364051" cy="4525963"/>
          </a:xfrm>
        </p:spPr>
        <p:txBody>
          <a:bodyPr/>
          <a:lstStyle/>
          <a:p>
            <a:r>
              <a:rPr lang="en-US" dirty="0" smtClean="0"/>
              <a:t>Capacity Building Funds</a:t>
            </a:r>
          </a:p>
          <a:p>
            <a:r>
              <a:rPr lang="en-US" dirty="0" smtClean="0"/>
              <a:t>MSDI Expertise</a:t>
            </a:r>
          </a:p>
          <a:p>
            <a:r>
              <a:rPr lang="en-US" dirty="0" smtClean="0"/>
              <a:t>Follow on Training and Mentoring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4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Funding/Phases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932" y="1252471"/>
            <a:ext cx="5170868" cy="50324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Total $150K </a:t>
            </a:r>
          </a:p>
          <a:p>
            <a:pPr lvl="1"/>
            <a:r>
              <a:rPr lang="en-US" sz="2000" dirty="0" smtClean="0"/>
              <a:t>Cap Building Management of Environmental Indicators and Implementation of Map Services for English Speakers ($45K)</a:t>
            </a:r>
          </a:p>
          <a:p>
            <a:pPr lvl="1"/>
            <a:r>
              <a:rPr lang="en-US" sz="2000" dirty="0" smtClean="0"/>
              <a:t>Assistance for Staging Environmental and Geospatial data on the Cloud ($30K)</a:t>
            </a:r>
          </a:p>
          <a:p>
            <a:pPr lvl="1"/>
            <a:r>
              <a:rPr lang="en-US" sz="2000" dirty="0" smtClean="0"/>
              <a:t>Description of data (environmental, maps  with meta data and online catalogues ($30K)</a:t>
            </a:r>
          </a:p>
          <a:p>
            <a:pPr lvl="1"/>
            <a:r>
              <a:rPr lang="en-US" sz="2000" dirty="0" smtClean="0"/>
              <a:t>Identification  and Collection of supranational data and staging in online GIS resources($25K)</a:t>
            </a:r>
          </a:p>
          <a:p>
            <a:pPr lvl="1"/>
            <a:r>
              <a:rPr lang="en-US" sz="2000" dirty="0" smtClean="0"/>
              <a:t>Establishment of linkages between National Action Plan ($20K)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51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110" y="274638"/>
            <a:ext cx="5827690" cy="1143000"/>
          </a:xfrm>
        </p:spPr>
        <p:txBody>
          <a:bodyPr/>
          <a:lstStyle/>
          <a:p>
            <a:r>
              <a:rPr lang="en-US" dirty="0" smtClean="0"/>
              <a:t>Joint </a:t>
            </a:r>
            <a:r>
              <a:rPr lang="en-US" smtClean="0"/>
              <a:t>Action Plan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960" y="1600200"/>
            <a:ext cx="549283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Pan American Institute of Geography and History</a:t>
            </a:r>
          </a:p>
          <a:p>
            <a:r>
              <a:rPr lang="en-US" dirty="0" smtClean="0"/>
              <a:t>Geocentric Reference System for the Americas (SIRGAS)</a:t>
            </a:r>
          </a:p>
          <a:p>
            <a:r>
              <a:rPr lang="en-US" dirty="0" smtClean="0"/>
              <a:t>Permanent Committee on Spatial Data Infrastructure (CP-IDEA)</a:t>
            </a:r>
          </a:p>
          <a:p>
            <a:r>
              <a:rPr lang="en-US" dirty="0" smtClean="0"/>
              <a:t>Geo Spatial Network for Latin America and the Caribe (</a:t>
            </a:r>
            <a:r>
              <a:rPr lang="en-US" dirty="0" err="1" smtClean="0"/>
              <a:t>GeoSUR</a:t>
            </a:r>
            <a:r>
              <a:rPr lang="en-US" dirty="0" smtClean="0"/>
              <a:t>)</a:t>
            </a:r>
          </a:p>
          <a:p>
            <a:r>
              <a:rPr lang="en-US" dirty="0" smtClean="0"/>
              <a:t>IHO Welcome!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5166" y="274638"/>
            <a:ext cx="647163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Joint 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444" y="1600200"/>
            <a:ext cx="5544355" cy="4525963"/>
          </a:xfrm>
        </p:spPr>
        <p:txBody>
          <a:bodyPr/>
          <a:lstStyle/>
          <a:p>
            <a:r>
              <a:rPr lang="en-US" dirty="0" smtClean="0"/>
              <a:t>Join PAIGH, SIRGAS, CP-IDEA and </a:t>
            </a:r>
            <a:r>
              <a:rPr lang="en-US" dirty="0" err="1" smtClean="0"/>
              <a:t>GeoSur</a:t>
            </a:r>
            <a:r>
              <a:rPr lang="en-US" dirty="0" smtClean="0"/>
              <a:t> for Joint Action Plan 2015 -2020</a:t>
            </a:r>
          </a:p>
          <a:p>
            <a:r>
              <a:rPr lang="en-US" dirty="0"/>
              <a:t>http://www.ipgh.org/iniciativas/JointActionPlan.pdf ) </a:t>
            </a:r>
          </a:p>
        </p:txBody>
      </p:sp>
    </p:spTree>
    <p:extLst>
      <p:ext uri="{BB962C8B-B14F-4D97-AF65-F5344CB8AC3E}">
        <p14:creationId xmlns:p14="http://schemas.microsoft.com/office/powerpoint/2010/main" val="12283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274637"/>
            <a:ext cx="8860971" cy="6104391"/>
          </a:xfrm>
        </p:spPr>
      </p:pic>
    </p:spTree>
    <p:extLst>
      <p:ext uri="{BB962C8B-B14F-4D97-AF65-F5344CB8AC3E}">
        <p14:creationId xmlns:p14="http://schemas.microsoft.com/office/powerpoint/2010/main" val="247333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809" y="1629177"/>
            <a:ext cx="6040191" cy="4525963"/>
          </a:xfrm>
        </p:spPr>
        <p:txBody>
          <a:bodyPr/>
          <a:lstStyle/>
          <a:p>
            <a:r>
              <a:rPr lang="en-US" dirty="0"/>
              <a:t>Introduction to Pan American Institute of Geography and History</a:t>
            </a:r>
          </a:p>
          <a:p>
            <a:r>
              <a:rPr lang="en-US" dirty="0"/>
              <a:t>IHO/PAIGH Complementary Activities</a:t>
            </a:r>
          </a:p>
          <a:p>
            <a:r>
              <a:rPr lang="en-US" dirty="0"/>
              <a:t>Proposal to </a:t>
            </a:r>
            <a:r>
              <a:rPr lang="en-US" dirty="0" smtClean="0"/>
              <a:t>IHO to join PAIGH for Eye on the Earth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202" y="1600200"/>
            <a:ext cx="5518597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Pan American Institute of Geography and History was created February 7, 1928</a:t>
            </a:r>
          </a:p>
          <a:p>
            <a:endParaRPr lang="en-US" dirty="0"/>
          </a:p>
          <a:p>
            <a:r>
              <a:rPr lang="en-US" dirty="0"/>
              <a:t>Headquarters are located in Mexico</a:t>
            </a:r>
          </a:p>
          <a:p>
            <a:endParaRPr lang="en-US" dirty="0"/>
          </a:p>
          <a:p>
            <a:r>
              <a:rPr lang="en-US" dirty="0"/>
              <a:t>In 1949, </a:t>
            </a:r>
            <a:r>
              <a:rPr lang="en-US" dirty="0" smtClean="0"/>
              <a:t>joined </a:t>
            </a:r>
            <a:r>
              <a:rPr lang="en-US" dirty="0"/>
              <a:t>the OAS and became its first Specialized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892" y="274638"/>
            <a:ext cx="654890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PAIGH Mission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566" y="1600200"/>
            <a:ext cx="5557234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To encourage, coordinate, and publicize cartographical, geographical, geophysical and historical studies to the Americas. </a:t>
            </a:r>
          </a:p>
          <a:p>
            <a:r>
              <a:rPr lang="en-US" dirty="0"/>
              <a:t>To promote and carry out studies, work and training in these fields of activity. </a:t>
            </a:r>
          </a:p>
          <a:p>
            <a:r>
              <a:rPr lang="en-US" dirty="0"/>
              <a:t>To promote cooperation among </a:t>
            </a:r>
            <a:r>
              <a:rPr lang="en-US" dirty="0" smtClean="0"/>
              <a:t>organizations </a:t>
            </a:r>
            <a:r>
              <a:rPr lang="en-US" dirty="0"/>
              <a:t>in the Americas, and with related international organizations.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PAIGH Member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0" y="1600200"/>
            <a:ext cx="559587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Argentina</a:t>
            </a:r>
            <a:r>
              <a:rPr lang="en-US" dirty="0"/>
              <a:t>	 Belize	</a:t>
            </a:r>
            <a:r>
              <a:rPr lang="en-US" dirty="0" smtClean="0"/>
              <a:t>   Bolivia</a:t>
            </a:r>
            <a:r>
              <a:rPr lang="en-US" dirty="0"/>
              <a:t>	</a:t>
            </a:r>
            <a:r>
              <a:rPr lang="en-US" b="1" dirty="0"/>
              <a:t>Brazil</a:t>
            </a:r>
          </a:p>
          <a:p>
            <a:r>
              <a:rPr lang="en-US" b="1" dirty="0"/>
              <a:t>Chile</a:t>
            </a:r>
            <a:r>
              <a:rPr lang="en-US" dirty="0"/>
              <a:t>	   </a:t>
            </a:r>
            <a:r>
              <a:rPr lang="en-US" b="1" dirty="0"/>
              <a:t>Colombia</a:t>
            </a:r>
            <a:r>
              <a:rPr lang="en-US" dirty="0"/>
              <a:t>	Costa Rica</a:t>
            </a:r>
          </a:p>
          <a:p>
            <a:r>
              <a:rPr lang="en-US" b="1" dirty="0"/>
              <a:t>Dominican Republic</a:t>
            </a:r>
            <a:r>
              <a:rPr lang="en-US" dirty="0"/>
              <a:t>	  </a:t>
            </a:r>
            <a:r>
              <a:rPr lang="en-US" dirty="0" smtClean="0"/>
              <a:t> </a:t>
            </a:r>
            <a:r>
              <a:rPr lang="en-US" b="1" dirty="0" smtClean="0"/>
              <a:t>Ecuador</a:t>
            </a:r>
            <a:r>
              <a:rPr lang="en-US" b="1" dirty="0"/>
              <a:t>	</a:t>
            </a:r>
          </a:p>
          <a:p>
            <a:r>
              <a:rPr lang="en-US" dirty="0"/>
              <a:t>El Salvador	</a:t>
            </a:r>
            <a:r>
              <a:rPr lang="en-US" b="1" dirty="0"/>
              <a:t>Guatemala</a:t>
            </a:r>
            <a:r>
              <a:rPr lang="en-US" dirty="0"/>
              <a:t>	</a:t>
            </a:r>
            <a:r>
              <a:rPr lang="en-US" b="1" dirty="0"/>
              <a:t>Hait</a:t>
            </a:r>
            <a:r>
              <a:rPr lang="en-US" dirty="0"/>
              <a:t>i	</a:t>
            </a:r>
          </a:p>
          <a:p>
            <a:r>
              <a:rPr lang="en-US" dirty="0"/>
              <a:t>Honduras	  </a:t>
            </a:r>
            <a:r>
              <a:rPr lang="en-US" b="1" dirty="0"/>
              <a:t>Mexico</a:t>
            </a:r>
            <a:r>
              <a:rPr lang="en-US" dirty="0"/>
              <a:t>	Nicaragua</a:t>
            </a:r>
          </a:p>
          <a:p>
            <a:r>
              <a:rPr lang="en-US" dirty="0"/>
              <a:t>Panama		Paraguay		</a:t>
            </a:r>
            <a:r>
              <a:rPr lang="en-US" b="1" dirty="0"/>
              <a:t>Peru</a:t>
            </a:r>
          </a:p>
          <a:p>
            <a:r>
              <a:rPr lang="en-US" b="1" dirty="0"/>
              <a:t>United States</a:t>
            </a:r>
            <a:r>
              <a:rPr lang="en-US" dirty="0"/>
              <a:t>		</a:t>
            </a:r>
            <a:r>
              <a:rPr lang="en-US" b="1" dirty="0"/>
              <a:t>Uruguay	Venezuela</a:t>
            </a:r>
          </a:p>
          <a:p>
            <a:endParaRPr lang="en-US" dirty="0"/>
          </a:p>
          <a:p>
            <a:r>
              <a:rPr lang="en-US" b="1" dirty="0"/>
              <a:t>France		Israel</a:t>
            </a:r>
            <a:r>
              <a:rPr lang="en-US" dirty="0"/>
              <a:t>	Jamaica	</a:t>
            </a:r>
            <a:r>
              <a:rPr lang="en-US" b="1" dirty="0"/>
              <a:t>Spain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PAIGH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776" y="1600200"/>
            <a:ext cx="5686023" cy="4525963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General Asse</a:t>
            </a:r>
            <a:r>
              <a:rPr lang="en-US" dirty="0"/>
              <a:t>mbly- Decide on the scientific, administrative and financial policies of the organization. </a:t>
            </a:r>
          </a:p>
          <a:p>
            <a:endParaRPr lang="en-US" dirty="0"/>
          </a:p>
          <a:p>
            <a:r>
              <a:rPr lang="en-US" b="1" dirty="0"/>
              <a:t>Directing Council- </a:t>
            </a:r>
            <a:r>
              <a:rPr lang="en-US" dirty="0"/>
              <a:t>Entrusted with the functions of the General Assembly during the intervals between the meetings of the latter.</a:t>
            </a:r>
          </a:p>
          <a:p>
            <a:endParaRPr lang="en-US" dirty="0"/>
          </a:p>
          <a:p>
            <a:r>
              <a:rPr lang="en-US" b="1" dirty="0"/>
              <a:t>Commissions</a:t>
            </a:r>
            <a:r>
              <a:rPr lang="en-US" dirty="0"/>
              <a:t>- Develop and execute the scientific and technical programs of PAIGH, approved by the General Assembly or the Directing Council.</a:t>
            </a:r>
          </a:p>
          <a:p>
            <a:endParaRPr lang="en-US" dirty="0"/>
          </a:p>
          <a:p>
            <a:r>
              <a:rPr lang="en-US" b="1" dirty="0" smtClean="0"/>
              <a:t>General </a:t>
            </a:r>
            <a:r>
              <a:rPr lang="en-US" b="1" dirty="0"/>
              <a:t>Secretariat- </a:t>
            </a:r>
            <a:r>
              <a:rPr lang="en-US" b="1" dirty="0" smtClean="0"/>
              <a:t>Secretary General </a:t>
            </a:r>
            <a:r>
              <a:rPr lang="en-US" dirty="0" smtClean="0"/>
              <a:t>perform </a:t>
            </a:r>
            <a:r>
              <a:rPr lang="en-US" dirty="0"/>
              <a:t>administrative functions necessary for the successful operation of the Institute</a:t>
            </a:r>
          </a:p>
          <a:p>
            <a:endParaRPr lang="en-US" dirty="0"/>
          </a:p>
          <a:p>
            <a:r>
              <a:rPr lang="en-US" b="1" dirty="0"/>
              <a:t>National Sect</a:t>
            </a:r>
            <a:r>
              <a:rPr lang="en-US" dirty="0"/>
              <a:t>ions- The National Section is the body established by each Member State for the accomplishment of the aims of PAIGH.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73" y="1573783"/>
            <a:ext cx="6626926" cy="41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56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72" y="457200"/>
            <a:ext cx="6536028" cy="1143000"/>
          </a:xfrm>
        </p:spPr>
        <p:txBody>
          <a:bodyPr>
            <a:noAutofit/>
          </a:bodyPr>
          <a:lstStyle/>
          <a:p>
            <a:r>
              <a:rPr lang="en-US" sz="3200" dirty="0"/>
              <a:t>Scientific and Technical Program</a:t>
            </a:r>
            <a:br>
              <a:rPr lang="en-US" sz="3200" dirty="0"/>
            </a:br>
            <a:r>
              <a:rPr lang="en-US" sz="3200" dirty="0"/>
              <a:t>Commissions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0" y="1600200"/>
            <a:ext cx="559587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CARTOGRAPHY  </a:t>
            </a:r>
            <a:r>
              <a:rPr lang="en-US" dirty="0"/>
              <a:t> Among the other cartographic disciplines Hydrography and Institutional Strengthening for the development of Geospatial Data </a:t>
            </a:r>
            <a:r>
              <a:rPr lang="en-US" dirty="0" smtClean="0"/>
              <a:t>Infrastructures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GEOGRAPHY</a:t>
            </a:r>
            <a:r>
              <a:rPr lang="en-US" dirty="0"/>
              <a:t>   D</a:t>
            </a:r>
            <a:r>
              <a:rPr lang="en-US" dirty="0" smtClean="0"/>
              <a:t>eveloping </a:t>
            </a:r>
            <a:r>
              <a:rPr lang="en-US" dirty="0"/>
              <a:t>projects that analyze climatic change and its multiple effects, as well as themes related to the prevention of, attention to, and mitigation of, the effects caused by natural disasters.</a:t>
            </a:r>
          </a:p>
          <a:p>
            <a:endParaRPr lang="en-US" dirty="0"/>
          </a:p>
          <a:p>
            <a:r>
              <a:rPr lang="en-US" b="1" dirty="0" smtClean="0"/>
              <a:t>HISTORY</a:t>
            </a:r>
            <a:r>
              <a:rPr lang="en-US" dirty="0" smtClean="0"/>
              <a:t>   Develops </a:t>
            </a:r>
            <a:r>
              <a:rPr lang="en-US" dirty="0"/>
              <a:t>projects with a global perspective concerning historical cultural, anthropological, economic and social processes of Latin America and its countries. </a:t>
            </a:r>
          </a:p>
          <a:p>
            <a:endParaRPr lang="en-US" dirty="0"/>
          </a:p>
          <a:p>
            <a:r>
              <a:rPr lang="en-US" b="1" dirty="0"/>
              <a:t>GEOPHYSICS</a:t>
            </a:r>
            <a:r>
              <a:rPr lang="en-US" dirty="0"/>
              <a:t>  S</a:t>
            </a:r>
            <a:r>
              <a:rPr lang="en-US" dirty="0" smtClean="0"/>
              <a:t>upports </a:t>
            </a:r>
            <a:r>
              <a:rPr lang="en-US" dirty="0"/>
              <a:t>projects directed to the study and monitoring of geophysical processes and the impact caused by natural threats and disasters</a:t>
            </a:r>
          </a:p>
        </p:txBody>
      </p:sp>
    </p:spTree>
    <p:extLst>
      <p:ext uri="{BB962C8B-B14F-4D97-AF65-F5344CB8AC3E}">
        <p14:creationId xmlns:p14="http://schemas.microsoft.com/office/powerpoint/2010/main" val="158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IHO and PAIGH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2900" y="1600200"/>
            <a:ext cx="5273899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There are parallel and complementary activities between the IHO and PAIGH in function, mission, and objective. </a:t>
            </a:r>
          </a:p>
          <a:p>
            <a:endParaRPr lang="en-US" dirty="0"/>
          </a:p>
          <a:p>
            <a:r>
              <a:rPr lang="en-US" dirty="0"/>
              <a:t>Capacity Building</a:t>
            </a:r>
          </a:p>
          <a:p>
            <a:endParaRPr lang="en-US" dirty="0"/>
          </a:p>
          <a:p>
            <a:r>
              <a:rPr lang="en-US" dirty="0"/>
              <a:t> Hydrography</a:t>
            </a:r>
          </a:p>
          <a:p>
            <a:endParaRPr lang="en-US" dirty="0"/>
          </a:p>
          <a:p>
            <a:r>
              <a:rPr lang="en-US" dirty="0" smtClean="0"/>
              <a:t>MOU </a:t>
            </a:r>
            <a:r>
              <a:rPr lang="en-US" dirty="0"/>
              <a:t>Between IHO and PAIGH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Propose Eye on the Earth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4699</TotalTime>
  <Words>679</Words>
  <Application>Microsoft Office PowerPoint</Application>
  <PresentationFormat>On-screen Show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Pan American Institute of Geography and History</vt:lpstr>
      <vt:lpstr>Introduction of Presentation</vt:lpstr>
      <vt:lpstr>Background</vt:lpstr>
      <vt:lpstr>PAIGH Mission and Objectives</vt:lpstr>
      <vt:lpstr>PAIGH Member States</vt:lpstr>
      <vt:lpstr>PAIGH Organization</vt:lpstr>
      <vt:lpstr>Commissions</vt:lpstr>
      <vt:lpstr>Scientific and Technical Program Commissions </vt:lpstr>
      <vt:lpstr>IHO and PAIGH</vt:lpstr>
      <vt:lpstr>Eye on the Earth Project Vision Capacity Building on Geoservices and NSDI/MSDI in Latin America and the Caribbean </vt:lpstr>
      <vt:lpstr>Eye on the Earth Project Vision</vt:lpstr>
      <vt:lpstr>Participants</vt:lpstr>
      <vt:lpstr>Geographical Impact and Beneficiaries</vt:lpstr>
      <vt:lpstr>Potential IHO Contributions </vt:lpstr>
      <vt:lpstr>Funding/Phases</vt:lpstr>
      <vt:lpstr>Joint Action Plan Team</vt:lpstr>
      <vt:lpstr>Joint Action Plan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Alma Alling</dc:creator>
  <cp:lastModifiedBy>Alex Gerones</cp:lastModifiedBy>
  <cp:revision>22</cp:revision>
  <dcterms:created xsi:type="dcterms:W3CDTF">2015-11-20T18:55:31Z</dcterms:created>
  <dcterms:modified xsi:type="dcterms:W3CDTF">2015-12-11T16:15:42Z</dcterms:modified>
</cp:coreProperties>
</file>