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1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9" autoAdjust="0"/>
  </p:normalViewPr>
  <p:slideViewPr>
    <p:cSldViewPr>
      <p:cViewPr varScale="1">
        <p:scale>
          <a:sx n="88" d="100"/>
          <a:sy n="88" d="100"/>
        </p:scale>
        <p:origin x="-1133" y="-77"/>
      </p:cViewPr>
      <p:guideLst>
        <p:guide orient="horz" pos="2160"/>
        <p:guide pos="2880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7DAF-B16C-493B-8D59-DB291BFC1FB9}" type="datetimeFigureOut">
              <a:rPr lang="es-MX" smtClean="0"/>
              <a:t>14/01/2016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FC30-7AA7-4102-B640-AA5156AA9E6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08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3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7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9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32693" y="561975"/>
            <a:ext cx="7681546" cy="5875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19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31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6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60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3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2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0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08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44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gif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3.emf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b/bc/Flag_of_Grenada.svg" TargetMode="External"/><Relationship Id="rId11" Type="http://schemas.openxmlformats.org/officeDocument/2006/relationships/image" Target="../media/image12.gif"/><Relationship Id="rId24" Type="http://schemas.openxmlformats.org/officeDocument/2006/relationships/image" Target="../media/image6.jpe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3.gif"/><Relationship Id="rId10" Type="http://schemas.openxmlformats.org/officeDocument/2006/relationships/hyperlink" Target="javascript:void(0);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upload.wikimedia.org/wikipedia/commons/c/c4/Flag_of_Dominica.svg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hyperlink" Target="http://www.bahamasembroidery.com/Links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.emf"/><Relationship Id="rId4" Type="http://schemas.openxmlformats.org/officeDocument/2006/relationships/image" Target="../media/image3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11560" y="2060848"/>
            <a:ext cx="789757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s-MX" sz="2400" dirty="0" smtClean="0">
                <a:latin typeface="Arial Black" panose="020B0A04020102020204" pitchFamily="34" charset="0"/>
              </a:rPr>
              <a:t>Proyecto de Fortalecimiento de Capacidades Hidrográficas en Mesoamérica y el Caribe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s-MX" sz="2400" dirty="0" smtClean="0">
                <a:latin typeface="Arial Black" panose="020B0A04020102020204" pitchFamily="34" charset="0"/>
              </a:rPr>
              <a:t>FOCAHIMECA</a:t>
            </a:r>
            <a:endParaRPr lang="es-MX" sz="2400" dirty="0">
              <a:latin typeface="Arial Black" panose="020B0A040201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331640" y="4293096"/>
            <a:ext cx="5820473" cy="1728192"/>
            <a:chOff x="1259632" y="4537855"/>
            <a:chExt cx="5820473" cy="1728192"/>
          </a:xfrm>
        </p:grpSpPr>
        <p:pic>
          <p:nvPicPr>
            <p:cNvPr id="2050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 descr="78x78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1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539552" y="1340768"/>
            <a:ext cx="8064896" cy="144016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Del 01 al 04 </a:t>
            </a:r>
            <a:r>
              <a:rPr lang="es-MX" dirty="0">
                <a:latin typeface="Arial"/>
                <a:cs typeface="Arial"/>
              </a:rPr>
              <a:t>de </a:t>
            </a:r>
            <a:r>
              <a:rPr lang="es-MX" dirty="0" smtClean="0">
                <a:latin typeface="Arial"/>
                <a:cs typeface="Arial"/>
              </a:rPr>
              <a:t>diciembre </a:t>
            </a:r>
            <a:r>
              <a:rPr lang="es-MX" dirty="0">
                <a:latin typeface="Arial"/>
                <a:cs typeface="Arial"/>
              </a:rPr>
              <a:t>del </a:t>
            </a:r>
            <a:r>
              <a:rPr lang="es-MX" dirty="0" smtClean="0">
                <a:latin typeface="Arial"/>
                <a:cs typeface="Arial"/>
              </a:rPr>
              <a:t>2015 se llevo a cabo en la Ciudad de México y en el Puerto de Veracruz el Taller técnico de presentación del proyecto FOCAHIMECA, con representantes del ámbito hidrográfico en Mesoamérica y el Caribe.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dirty="0" smtClean="0"/>
          </a:p>
        </p:txBody>
      </p:sp>
      <p:pic>
        <p:nvPicPr>
          <p:cNvPr id="5" name="Imagen 4" descr="DSCF00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  <p:pic>
        <p:nvPicPr>
          <p:cNvPr id="6" name="Imagen 5" descr="DSCF01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6912"/>
            <a:ext cx="4788024" cy="3591018"/>
          </a:xfrm>
          <a:prstGeom prst="rect">
            <a:avLst/>
          </a:prstGeom>
        </p:spPr>
      </p:pic>
      <p:grpSp>
        <p:nvGrpSpPr>
          <p:cNvPr id="7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8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 descr="78x78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1"/>
          <p:cNvSpPr txBox="1">
            <a:spLocks/>
          </p:cNvSpPr>
          <p:nvPr/>
        </p:nvSpPr>
        <p:spPr>
          <a:xfrm>
            <a:off x="2519772" y="1780690"/>
            <a:ext cx="4104456" cy="42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latin typeface="Arial"/>
                <a:cs typeface="Arial"/>
              </a:rPr>
              <a:t>P</a:t>
            </a:r>
            <a:r>
              <a:rPr lang="es-MX" dirty="0" smtClean="0">
                <a:latin typeface="Arial"/>
                <a:cs typeface="Arial"/>
              </a:rPr>
              <a:t>aíses que participaron en la reunión</a:t>
            </a:r>
          </a:p>
        </p:txBody>
      </p:sp>
      <p:grpSp>
        <p:nvGrpSpPr>
          <p:cNvPr id="12" name="Agrupar 133"/>
          <p:cNvGrpSpPr/>
          <p:nvPr/>
        </p:nvGrpSpPr>
        <p:grpSpPr>
          <a:xfrm>
            <a:off x="385864" y="2564904"/>
            <a:ext cx="2638095" cy="293122"/>
            <a:chOff x="320719" y="1737687"/>
            <a:chExt cx="3240000" cy="360000"/>
          </a:xfrm>
        </p:grpSpPr>
        <p:sp>
          <p:nvSpPr>
            <p:cNvPr id="13" name="7 Rectángulo"/>
            <p:cNvSpPr/>
            <p:nvPr/>
          </p:nvSpPr>
          <p:spPr bwMode="auto">
            <a:xfrm>
              <a:off x="320719" y="1737687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2 Marcador de contenido"/>
            <p:cNvSpPr txBox="1">
              <a:spLocks/>
            </p:cNvSpPr>
            <p:nvPr/>
          </p:nvSpPr>
          <p:spPr bwMode="auto">
            <a:xfrm>
              <a:off x="322131" y="1741703"/>
              <a:ext cx="1697166" cy="35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Barbados</a:t>
              </a:r>
            </a:p>
          </p:txBody>
        </p:sp>
        <p:pic>
          <p:nvPicPr>
            <p:cNvPr id="15" name="32 Imagen" descr="Barbados Fla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363" y="1737687"/>
              <a:ext cx="54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Agrupar 135"/>
          <p:cNvGrpSpPr/>
          <p:nvPr/>
        </p:nvGrpSpPr>
        <p:grpSpPr>
          <a:xfrm>
            <a:off x="385864" y="3906101"/>
            <a:ext cx="2638095" cy="293122"/>
            <a:chOff x="326363" y="2595393"/>
            <a:chExt cx="3240000" cy="360000"/>
          </a:xfrm>
        </p:grpSpPr>
        <p:sp>
          <p:nvSpPr>
            <p:cNvPr id="17" name="8 Rectángulo"/>
            <p:cNvSpPr/>
            <p:nvPr/>
          </p:nvSpPr>
          <p:spPr bwMode="auto">
            <a:xfrm>
              <a:off x="326363" y="2595393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18" name="2 Marcador de contenido"/>
            <p:cNvSpPr txBox="1">
              <a:spLocks/>
            </p:cNvSpPr>
            <p:nvPr/>
          </p:nvSpPr>
          <p:spPr bwMode="auto">
            <a:xfrm>
              <a:off x="326363" y="2599473"/>
              <a:ext cx="1430466" cy="35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4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Dominica</a:t>
              </a:r>
            </a:p>
          </p:txBody>
        </p:sp>
        <p:pic>
          <p:nvPicPr>
            <p:cNvPr id="19" name="33 Imagen" descr="File:Flag of Dominica.svg">
              <a:hlinkClick r:id="rId4"/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96" y="2595393"/>
              <a:ext cx="54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Agrupar 137"/>
          <p:cNvGrpSpPr/>
          <p:nvPr/>
        </p:nvGrpSpPr>
        <p:grpSpPr>
          <a:xfrm>
            <a:off x="385864" y="4809482"/>
            <a:ext cx="2638095" cy="293122"/>
            <a:chOff x="339067" y="3460271"/>
            <a:chExt cx="3240000" cy="360000"/>
          </a:xfrm>
        </p:grpSpPr>
        <p:sp>
          <p:nvSpPr>
            <p:cNvPr id="21" name="9 Rectángulo"/>
            <p:cNvSpPr/>
            <p:nvPr/>
          </p:nvSpPr>
          <p:spPr bwMode="auto">
            <a:xfrm>
              <a:off x="339067" y="3460271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22" name="2 Marcador de contenido"/>
            <p:cNvSpPr txBox="1">
              <a:spLocks/>
            </p:cNvSpPr>
            <p:nvPr/>
          </p:nvSpPr>
          <p:spPr bwMode="auto">
            <a:xfrm>
              <a:off x="339067" y="3460986"/>
              <a:ext cx="1477033" cy="35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6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Granada</a:t>
              </a:r>
            </a:p>
          </p:txBody>
        </p:sp>
        <p:pic>
          <p:nvPicPr>
            <p:cNvPr id="23" name="34 Imagen" descr="File:Flag of Grenada.svg">
              <a:hlinkClick r:id="rId6"/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300" y="3460271"/>
              <a:ext cx="54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upo 1"/>
          <p:cNvGrpSpPr/>
          <p:nvPr/>
        </p:nvGrpSpPr>
        <p:grpSpPr>
          <a:xfrm>
            <a:off x="3222344" y="4830299"/>
            <a:ext cx="2669424" cy="300608"/>
            <a:chOff x="6007032" y="3068960"/>
            <a:chExt cx="2669424" cy="300608"/>
          </a:xfrm>
        </p:grpSpPr>
        <p:sp>
          <p:nvSpPr>
            <p:cNvPr id="29" name="12 Rectángulo"/>
            <p:cNvSpPr/>
            <p:nvPr/>
          </p:nvSpPr>
          <p:spPr bwMode="auto">
            <a:xfrm>
              <a:off x="6038361" y="3068960"/>
              <a:ext cx="2638095" cy="29312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30" name="2 Marcador de contenido"/>
            <p:cNvSpPr txBox="1">
              <a:spLocks/>
            </p:cNvSpPr>
            <p:nvPr/>
          </p:nvSpPr>
          <p:spPr bwMode="auto">
            <a:xfrm>
              <a:off x="6007032" y="3068960"/>
              <a:ext cx="2022785" cy="30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12. </a:t>
              </a:r>
              <a:r>
                <a:rPr lang="es-MX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República Dominicana</a:t>
              </a:r>
              <a:endParaRPr lang="es-MX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31" name="Imagen 30"/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7801" y="3068960"/>
              <a:ext cx="439683" cy="293122"/>
            </a:xfrm>
            <a:prstGeom prst="rect">
              <a:avLst/>
            </a:prstGeom>
          </p:spPr>
        </p:pic>
      </p:grpSp>
      <p:grpSp>
        <p:nvGrpSpPr>
          <p:cNvPr id="36" name="Agrupar 155"/>
          <p:cNvGrpSpPr/>
          <p:nvPr/>
        </p:nvGrpSpPr>
        <p:grpSpPr>
          <a:xfrm>
            <a:off x="6059682" y="3471967"/>
            <a:ext cx="2638095" cy="307947"/>
            <a:chOff x="4713246" y="3737264"/>
            <a:chExt cx="3240000" cy="378207"/>
          </a:xfrm>
        </p:grpSpPr>
        <p:sp>
          <p:nvSpPr>
            <p:cNvPr id="37" name="14 Rectángulo"/>
            <p:cNvSpPr/>
            <p:nvPr/>
          </p:nvSpPr>
          <p:spPr bwMode="auto">
            <a:xfrm>
              <a:off x="4713246" y="3737264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4713246" y="3741253"/>
              <a:ext cx="2792454" cy="37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15. </a:t>
              </a:r>
              <a:r>
                <a:rPr lang="es-MX" sz="105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Saint </a:t>
              </a:r>
              <a:r>
                <a:rPr lang="es-MX" sz="1050" dirty="0" err="1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Vincent</a:t>
              </a:r>
              <a:r>
                <a:rPr lang="es-MX" sz="105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 and </a:t>
              </a:r>
              <a:r>
                <a:rPr lang="es-MX" sz="1050" dirty="0" err="1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the</a:t>
              </a:r>
              <a:r>
                <a:rPr lang="es-MX" sz="105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s-MX" sz="1050" dirty="0" err="1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Grenadines</a:t>
              </a:r>
              <a:endParaRPr lang="es-MX" sz="105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39" name="Imagen 38"/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728" y="3737264"/>
              <a:ext cx="540000" cy="360000"/>
            </a:xfrm>
            <a:prstGeom prst="rect">
              <a:avLst/>
            </a:prstGeom>
          </p:spPr>
        </p:pic>
      </p:grpSp>
      <p:grpSp>
        <p:nvGrpSpPr>
          <p:cNvPr id="44" name="Agrupar 156"/>
          <p:cNvGrpSpPr/>
          <p:nvPr/>
        </p:nvGrpSpPr>
        <p:grpSpPr>
          <a:xfrm>
            <a:off x="6072406" y="3926358"/>
            <a:ext cx="2638095" cy="293122"/>
            <a:chOff x="4713246" y="4270878"/>
            <a:chExt cx="3240000" cy="360000"/>
          </a:xfrm>
        </p:grpSpPr>
        <p:sp>
          <p:nvSpPr>
            <p:cNvPr id="45" name="14 Rectángulo"/>
            <p:cNvSpPr/>
            <p:nvPr/>
          </p:nvSpPr>
          <p:spPr bwMode="auto">
            <a:xfrm>
              <a:off x="4713246" y="4270878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46" name="2 Marcador de contenido"/>
            <p:cNvSpPr txBox="1">
              <a:spLocks/>
            </p:cNvSpPr>
            <p:nvPr/>
          </p:nvSpPr>
          <p:spPr bwMode="auto">
            <a:xfrm>
              <a:off x="4713246" y="4274584"/>
              <a:ext cx="1938371" cy="3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16. Surinam</a:t>
              </a:r>
            </a:p>
          </p:txBody>
        </p:sp>
        <p:pic>
          <p:nvPicPr>
            <p:cNvPr id="47" name="flagDialog2_ns" descr="https://www.cia.gov/library/publications/the-world-factbook/graphics/flags/large/ns-lgflag.gif">
              <a:hlinkClick r:id="rId10" tooltip="&quot;&quot;"/>
            </p:cNvPr>
            <p:cNvPicPr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171" y="4270878"/>
              <a:ext cx="54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Agrupar 147"/>
          <p:cNvGrpSpPr/>
          <p:nvPr/>
        </p:nvGrpSpPr>
        <p:grpSpPr>
          <a:xfrm>
            <a:off x="3258089" y="3906101"/>
            <a:ext cx="2638095" cy="293122"/>
            <a:chOff x="4725945" y="1262718"/>
            <a:chExt cx="3240000" cy="360000"/>
          </a:xfrm>
        </p:grpSpPr>
        <p:sp>
          <p:nvSpPr>
            <p:cNvPr id="49" name="11 Rectángulo"/>
            <p:cNvSpPr/>
            <p:nvPr/>
          </p:nvSpPr>
          <p:spPr bwMode="auto">
            <a:xfrm>
              <a:off x="4725945" y="1262718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pic>
          <p:nvPicPr>
            <p:cNvPr id="50" name="Imagen 49"/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202" y="1262718"/>
              <a:ext cx="540000" cy="360000"/>
            </a:xfrm>
            <a:prstGeom prst="rect">
              <a:avLst/>
            </a:prstGeom>
          </p:spPr>
        </p:pic>
        <p:sp>
          <p:nvSpPr>
            <p:cNvPr id="51" name="2 Marcador de contenido"/>
            <p:cNvSpPr txBox="1">
              <a:spLocks/>
            </p:cNvSpPr>
            <p:nvPr/>
          </p:nvSpPr>
          <p:spPr bwMode="auto">
            <a:xfrm>
              <a:off x="4725945" y="1263433"/>
              <a:ext cx="1497055" cy="35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10. Jamaica</a:t>
              </a:r>
            </a:p>
          </p:txBody>
        </p:sp>
      </p:grpSp>
      <p:grpSp>
        <p:nvGrpSpPr>
          <p:cNvPr id="52" name="Agrupar 150"/>
          <p:cNvGrpSpPr/>
          <p:nvPr/>
        </p:nvGrpSpPr>
        <p:grpSpPr>
          <a:xfrm>
            <a:off x="6038877" y="3004438"/>
            <a:ext cx="2638095" cy="293122"/>
            <a:chOff x="4713246" y="2660613"/>
            <a:chExt cx="3240000" cy="360000"/>
          </a:xfrm>
        </p:grpSpPr>
        <p:sp>
          <p:nvSpPr>
            <p:cNvPr id="53" name="13 Rectángulo"/>
            <p:cNvSpPr/>
            <p:nvPr/>
          </p:nvSpPr>
          <p:spPr bwMode="auto">
            <a:xfrm>
              <a:off x="4713246" y="2660613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200" kern="0" dirty="0">
                <a:solidFill>
                  <a:srgbClr val="FFFFFF"/>
                </a:solidFill>
              </a:endParaRPr>
            </a:p>
          </p:txBody>
        </p:sp>
        <p:pic>
          <p:nvPicPr>
            <p:cNvPr id="54" name="Imagen 53"/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3330" y="2660613"/>
              <a:ext cx="540000" cy="360000"/>
            </a:xfrm>
            <a:prstGeom prst="rect">
              <a:avLst/>
            </a:prstGeom>
          </p:spPr>
        </p:pic>
        <p:sp>
          <p:nvSpPr>
            <p:cNvPr id="55" name="2 Marcador de contenido"/>
            <p:cNvSpPr txBox="1">
              <a:spLocks/>
            </p:cNvSpPr>
            <p:nvPr/>
          </p:nvSpPr>
          <p:spPr bwMode="auto">
            <a:xfrm>
              <a:off x="4713246" y="2661328"/>
              <a:ext cx="1796033" cy="35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14. Saint Lucia</a:t>
              </a:r>
            </a:p>
          </p:txBody>
        </p:sp>
      </p:grpSp>
      <p:grpSp>
        <p:nvGrpSpPr>
          <p:cNvPr id="64" name="Agrupar 208"/>
          <p:cNvGrpSpPr/>
          <p:nvPr/>
        </p:nvGrpSpPr>
        <p:grpSpPr>
          <a:xfrm>
            <a:off x="385864" y="3437697"/>
            <a:ext cx="2638095" cy="293122"/>
            <a:chOff x="4860808" y="3281463"/>
            <a:chExt cx="3240000" cy="360000"/>
          </a:xfrm>
        </p:grpSpPr>
        <p:sp>
          <p:nvSpPr>
            <p:cNvPr id="65" name="14 Rectángulo"/>
            <p:cNvSpPr/>
            <p:nvPr/>
          </p:nvSpPr>
          <p:spPr bwMode="auto">
            <a:xfrm>
              <a:off x="4860808" y="3281463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66" name="2 Marcador de contenido"/>
            <p:cNvSpPr txBox="1">
              <a:spLocks/>
            </p:cNvSpPr>
            <p:nvPr/>
          </p:nvSpPr>
          <p:spPr bwMode="auto">
            <a:xfrm>
              <a:off x="4860808" y="3285169"/>
              <a:ext cx="1938371" cy="3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3.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Colombia</a:t>
              </a:r>
              <a:endParaRPr lang="en-US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67" name="Imagen 66" descr="Captura de pantalla 2015-09-23 a la(s) 10.55.48.png"/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8358" y="3281463"/>
              <a:ext cx="540000" cy="360000"/>
            </a:xfrm>
            <a:prstGeom prst="rect">
              <a:avLst/>
            </a:prstGeom>
          </p:spPr>
        </p:pic>
      </p:grpSp>
      <p:grpSp>
        <p:nvGrpSpPr>
          <p:cNvPr id="68" name="Agrupar 209"/>
          <p:cNvGrpSpPr/>
          <p:nvPr/>
        </p:nvGrpSpPr>
        <p:grpSpPr>
          <a:xfrm>
            <a:off x="385864" y="2996952"/>
            <a:ext cx="2638095" cy="293122"/>
            <a:chOff x="4911003" y="3735734"/>
            <a:chExt cx="3240000" cy="360000"/>
          </a:xfrm>
        </p:grpSpPr>
        <p:sp>
          <p:nvSpPr>
            <p:cNvPr id="69" name="14 Rectángulo"/>
            <p:cNvSpPr/>
            <p:nvPr/>
          </p:nvSpPr>
          <p:spPr bwMode="auto">
            <a:xfrm>
              <a:off x="4911003" y="3735734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70" name="2 Marcador de contenido"/>
            <p:cNvSpPr txBox="1">
              <a:spLocks/>
            </p:cNvSpPr>
            <p:nvPr/>
          </p:nvSpPr>
          <p:spPr bwMode="auto">
            <a:xfrm>
              <a:off x="4911003" y="3744928"/>
              <a:ext cx="2009120" cy="34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2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Costa Rica </a:t>
              </a:r>
              <a:endParaRPr lang="en-US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71" name="Imagen 70" descr="Captura de pantalla 2015-09-23 a la(s) 10.57.00.png"/>
            <p:cNvPicPr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924" y="3735734"/>
              <a:ext cx="540000" cy="360000"/>
            </a:xfrm>
            <a:prstGeom prst="rect">
              <a:avLst/>
            </a:prstGeom>
          </p:spPr>
        </p:pic>
      </p:grpSp>
      <p:grpSp>
        <p:nvGrpSpPr>
          <p:cNvPr id="72" name="Agrupar 210"/>
          <p:cNvGrpSpPr/>
          <p:nvPr/>
        </p:nvGrpSpPr>
        <p:grpSpPr>
          <a:xfrm>
            <a:off x="385864" y="4346359"/>
            <a:ext cx="2638095" cy="293122"/>
            <a:chOff x="4861476" y="4260535"/>
            <a:chExt cx="3240000" cy="360000"/>
          </a:xfrm>
        </p:grpSpPr>
        <p:sp>
          <p:nvSpPr>
            <p:cNvPr id="73" name="10 Rectángulo"/>
            <p:cNvSpPr/>
            <p:nvPr/>
          </p:nvSpPr>
          <p:spPr bwMode="auto">
            <a:xfrm>
              <a:off x="4861476" y="4260535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74" name="2 Marcador de contenido"/>
            <p:cNvSpPr txBox="1">
              <a:spLocks/>
            </p:cNvSpPr>
            <p:nvPr/>
          </p:nvSpPr>
          <p:spPr bwMode="auto">
            <a:xfrm>
              <a:off x="4861476" y="4260535"/>
              <a:ext cx="161982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5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El Salvador </a:t>
              </a:r>
              <a:endParaRPr lang="es-MX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75" name="Imagen 74" descr="Captura de pantalla 2015-09-23 a la(s) 10.58.28.png"/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3519" y="4260535"/>
              <a:ext cx="540000" cy="360000"/>
            </a:xfrm>
            <a:prstGeom prst="rect">
              <a:avLst/>
            </a:prstGeom>
          </p:spPr>
        </p:pic>
      </p:grpSp>
      <p:grpSp>
        <p:nvGrpSpPr>
          <p:cNvPr id="76" name="Agrupar 211"/>
          <p:cNvGrpSpPr/>
          <p:nvPr/>
        </p:nvGrpSpPr>
        <p:grpSpPr>
          <a:xfrm>
            <a:off x="3258089" y="2564904"/>
            <a:ext cx="2638095" cy="293122"/>
            <a:chOff x="4861476" y="4682206"/>
            <a:chExt cx="3240000" cy="360000"/>
          </a:xfrm>
        </p:grpSpPr>
        <p:sp>
          <p:nvSpPr>
            <p:cNvPr id="77" name="11 Rectángulo"/>
            <p:cNvSpPr/>
            <p:nvPr/>
          </p:nvSpPr>
          <p:spPr bwMode="auto">
            <a:xfrm>
              <a:off x="4861476" y="4682206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78" name="2 Marcador de contenido"/>
            <p:cNvSpPr txBox="1">
              <a:spLocks/>
            </p:cNvSpPr>
            <p:nvPr/>
          </p:nvSpPr>
          <p:spPr bwMode="auto">
            <a:xfrm>
              <a:off x="4861476" y="4682921"/>
              <a:ext cx="1497055" cy="35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7.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Guyana</a:t>
              </a:r>
              <a:endParaRPr lang="en-US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79" name="Imagen 78" descr="Captura de pantalla 2015-09-23 a la(s) 10.59.25.png"/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9566" y="4682206"/>
              <a:ext cx="540000" cy="360000"/>
            </a:xfrm>
            <a:prstGeom prst="rect">
              <a:avLst/>
            </a:prstGeom>
          </p:spPr>
        </p:pic>
      </p:grpSp>
      <p:grpSp>
        <p:nvGrpSpPr>
          <p:cNvPr id="80" name="Agrupar 212"/>
          <p:cNvGrpSpPr/>
          <p:nvPr/>
        </p:nvGrpSpPr>
        <p:grpSpPr>
          <a:xfrm>
            <a:off x="3258089" y="3437697"/>
            <a:ext cx="2638095" cy="307945"/>
            <a:chOff x="4861476" y="5247558"/>
            <a:chExt cx="3240000" cy="378206"/>
          </a:xfrm>
        </p:grpSpPr>
        <p:sp>
          <p:nvSpPr>
            <p:cNvPr id="81" name="15 Rectángulo"/>
            <p:cNvSpPr/>
            <p:nvPr/>
          </p:nvSpPr>
          <p:spPr bwMode="auto">
            <a:xfrm>
              <a:off x="4861476" y="5247558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4861476" y="5251545"/>
              <a:ext cx="2264698" cy="374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9</a:t>
              </a:r>
              <a:r>
                <a:rPr lang="es-MX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Honduras</a:t>
              </a:r>
              <a:endParaRPr lang="es-MX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83" name="Imagen 82" descr="Captura de pantalla 2015-09-23 a la(s) 11.00.33.png"/>
            <p:cNvPicPr>
              <a:picLocks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1704" y="5247558"/>
              <a:ext cx="540000" cy="360000"/>
            </a:xfrm>
            <a:prstGeom prst="rect">
              <a:avLst/>
            </a:prstGeom>
          </p:spPr>
        </p:pic>
      </p:grpSp>
      <p:grpSp>
        <p:nvGrpSpPr>
          <p:cNvPr id="88" name="Agrupar 234"/>
          <p:cNvGrpSpPr/>
          <p:nvPr/>
        </p:nvGrpSpPr>
        <p:grpSpPr>
          <a:xfrm>
            <a:off x="3258089" y="4404618"/>
            <a:ext cx="2638095" cy="293122"/>
            <a:chOff x="4876417" y="5059733"/>
            <a:chExt cx="3240000" cy="360000"/>
          </a:xfrm>
        </p:grpSpPr>
        <p:sp>
          <p:nvSpPr>
            <p:cNvPr id="89" name="10 Rectángulo"/>
            <p:cNvSpPr/>
            <p:nvPr/>
          </p:nvSpPr>
          <p:spPr bwMode="auto">
            <a:xfrm>
              <a:off x="4876417" y="5059733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90" name="2 Marcador de contenido"/>
            <p:cNvSpPr txBox="1">
              <a:spLocks/>
            </p:cNvSpPr>
            <p:nvPr/>
          </p:nvSpPr>
          <p:spPr bwMode="auto">
            <a:xfrm>
              <a:off x="4876417" y="5059733"/>
              <a:ext cx="161982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11. </a:t>
              </a:r>
              <a:r>
                <a:rPr lang="es-E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Panamá</a:t>
              </a:r>
              <a:endParaRPr lang="es-MX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91" name="Imagen 90" descr="Captura de pantalla 2015-09-23 a la(s) 11.06.14.png"/>
            <p:cNvPicPr>
              <a:picLocks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5045" y="5059733"/>
              <a:ext cx="540000" cy="360000"/>
            </a:xfrm>
            <a:prstGeom prst="rect">
              <a:avLst/>
            </a:prstGeom>
          </p:spPr>
        </p:pic>
      </p:grpSp>
      <p:grpSp>
        <p:nvGrpSpPr>
          <p:cNvPr id="96" name="Agrupar 236"/>
          <p:cNvGrpSpPr/>
          <p:nvPr/>
        </p:nvGrpSpPr>
        <p:grpSpPr>
          <a:xfrm>
            <a:off x="6059681" y="4418388"/>
            <a:ext cx="2638095" cy="307946"/>
            <a:chOff x="4872184" y="5939848"/>
            <a:chExt cx="3240000" cy="378207"/>
          </a:xfrm>
        </p:grpSpPr>
        <p:sp>
          <p:nvSpPr>
            <p:cNvPr id="97" name="15 Rectángulo"/>
            <p:cNvSpPr/>
            <p:nvPr/>
          </p:nvSpPr>
          <p:spPr bwMode="auto">
            <a:xfrm>
              <a:off x="4872184" y="5939848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4872184" y="5943836"/>
              <a:ext cx="2264698" cy="374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17</a:t>
              </a:r>
              <a:r>
                <a:rPr lang="es-MX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</a:t>
              </a:r>
              <a:r>
                <a:rPr lang="es-E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México</a:t>
              </a:r>
              <a:endParaRPr lang="es-MX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99" name="Imagen 98" descr="Captura de pantalla 2015-09-23 a la(s) 11.07.39.png"/>
            <p:cNvPicPr>
              <a:picLocks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8531" y="5939848"/>
              <a:ext cx="540000" cy="360000"/>
            </a:xfrm>
            <a:prstGeom prst="rect">
              <a:avLst/>
            </a:prstGeom>
          </p:spPr>
        </p:pic>
      </p:grpSp>
      <p:grpSp>
        <p:nvGrpSpPr>
          <p:cNvPr id="100" name="Agrupar 237"/>
          <p:cNvGrpSpPr/>
          <p:nvPr/>
        </p:nvGrpSpPr>
        <p:grpSpPr>
          <a:xfrm>
            <a:off x="3258089" y="2996952"/>
            <a:ext cx="2638095" cy="293122"/>
            <a:chOff x="4893350" y="6377725"/>
            <a:chExt cx="3240000" cy="360000"/>
          </a:xfrm>
        </p:grpSpPr>
        <p:sp>
          <p:nvSpPr>
            <p:cNvPr id="101" name="13 Rectángulo"/>
            <p:cNvSpPr/>
            <p:nvPr/>
          </p:nvSpPr>
          <p:spPr bwMode="auto">
            <a:xfrm>
              <a:off x="4893350" y="6377725"/>
              <a:ext cx="3240000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1200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2 Marcador de contenido"/>
            <p:cNvSpPr txBox="1">
              <a:spLocks/>
            </p:cNvSpPr>
            <p:nvPr/>
          </p:nvSpPr>
          <p:spPr bwMode="auto">
            <a:xfrm>
              <a:off x="4893350" y="6378440"/>
              <a:ext cx="1796033" cy="35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8</a:t>
              </a:r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. </a:t>
              </a:r>
              <a:r>
                <a:rPr lang="es-ES" sz="1200" dirty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Guatemala</a:t>
              </a:r>
              <a:endParaRPr lang="en-US" sz="1200" dirty="0">
                <a:solidFill>
                  <a:srgbClr val="336699">
                    <a:lumMod val="75000"/>
                  </a:srgbClr>
                </a:solidFill>
                <a:latin typeface="Calibri"/>
              </a:endParaRPr>
            </a:p>
          </p:txBody>
        </p:sp>
        <p:pic>
          <p:nvPicPr>
            <p:cNvPr id="103" name="Imagen 102" descr="Captura de pantalla 2015-09-23 a la(s) 11.09.00.png"/>
            <p:cNvPicPr>
              <a:picLocks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55" y="6377725"/>
              <a:ext cx="540000" cy="360000"/>
            </a:xfrm>
            <a:prstGeom prst="rect">
              <a:avLst/>
            </a:prstGeom>
          </p:spPr>
        </p:pic>
      </p:grpSp>
      <p:grpSp>
        <p:nvGrpSpPr>
          <p:cNvPr id="93" name="Agrupar 131"/>
          <p:cNvGrpSpPr/>
          <p:nvPr/>
        </p:nvGrpSpPr>
        <p:grpSpPr>
          <a:xfrm>
            <a:off x="6059682" y="2572064"/>
            <a:ext cx="2638094" cy="293122"/>
            <a:chOff x="317897" y="1314792"/>
            <a:chExt cx="3239999" cy="360000"/>
          </a:xfrm>
        </p:grpSpPr>
        <p:sp>
          <p:nvSpPr>
            <p:cNvPr id="94" name="6 Rectángulo"/>
            <p:cNvSpPr/>
            <p:nvPr/>
          </p:nvSpPr>
          <p:spPr bwMode="auto">
            <a:xfrm>
              <a:off x="317899" y="1314792"/>
              <a:ext cx="3239997" cy="360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2 Marcador de contenido"/>
            <p:cNvSpPr txBox="1">
              <a:spLocks/>
            </p:cNvSpPr>
            <p:nvPr/>
          </p:nvSpPr>
          <p:spPr bwMode="auto">
            <a:xfrm>
              <a:off x="317897" y="1319800"/>
              <a:ext cx="1787834" cy="34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514350" indent="-514350"/>
              <a:r>
                <a:rPr lang="en-US" sz="1200" dirty="0" smtClean="0">
                  <a:solidFill>
                    <a:srgbClr val="336699">
                      <a:lumMod val="75000"/>
                    </a:srgbClr>
                  </a:solidFill>
                  <a:latin typeface="Calibri"/>
                </a:rPr>
                <a:t>13. Bahamas</a:t>
              </a:r>
            </a:p>
          </p:txBody>
        </p:sp>
        <p:pic>
          <p:nvPicPr>
            <p:cNvPr id="104" name="31 Imagen" descr="Bahamian Flag - The National Flag of The Bahamas">
              <a:hlinkClick r:id="rId22"/>
            </p:cNvPr>
            <p:cNvPicPr>
              <a:picLocks/>
            </p:cNvPicPr>
            <p:nvPr/>
          </p:nvPicPr>
          <p:blipFill>
            <a:blip r:embed="rId23" cstate="email">
              <a:lum bright="12000" contras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127" y="1314792"/>
              <a:ext cx="54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85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Imagen 85" descr="78x78.pdf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323528" y="1412776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ACTIVIDADES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Presentación de las funciones y actividades que se desarrollan en la Dirección de Hidrografía.</a:t>
            </a:r>
          </a:p>
          <a:p>
            <a:pPr>
              <a:lnSpc>
                <a:spcPct val="150000"/>
              </a:lnSpc>
            </a:pPr>
            <a:endParaRPr lang="es-MX" b="1" dirty="0" smtClean="0"/>
          </a:p>
          <a:p>
            <a:pPr>
              <a:lnSpc>
                <a:spcPct val="150000"/>
              </a:lnSpc>
            </a:pPr>
            <a:endParaRPr lang="es-MX" dirty="0" smtClean="0"/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/>
          </a:p>
        </p:txBody>
      </p:sp>
      <p:pic>
        <p:nvPicPr>
          <p:cNvPr id="2" name="Imagen 1" descr="DSCF009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2936"/>
            <a:ext cx="4379979" cy="2642034"/>
          </a:xfrm>
          <a:prstGeom prst="rect">
            <a:avLst/>
          </a:prstGeom>
        </p:spPr>
      </p:pic>
      <p:pic>
        <p:nvPicPr>
          <p:cNvPr id="6" name="Imagen 5" descr="DSCF011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37046"/>
            <a:ext cx="3419872" cy="1920953"/>
          </a:xfrm>
          <a:prstGeom prst="rect">
            <a:avLst/>
          </a:prstGeom>
        </p:spPr>
      </p:pic>
      <p:pic>
        <p:nvPicPr>
          <p:cNvPr id="7" name="Imagen 6" descr="DSCF010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522" y="2852936"/>
            <a:ext cx="4065401" cy="2592288"/>
          </a:xfrm>
          <a:prstGeom prst="rect">
            <a:avLst/>
          </a:prstGeom>
        </p:spPr>
      </p:pic>
      <p:pic>
        <p:nvPicPr>
          <p:cNvPr id="5" name="Imagen 4" descr="DSCF027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643754"/>
            <a:ext cx="2952328" cy="2214246"/>
          </a:xfrm>
          <a:prstGeom prst="rect">
            <a:avLst/>
          </a:prstGeom>
        </p:spPr>
      </p:pic>
      <p:pic>
        <p:nvPicPr>
          <p:cNvPr id="8" name="Imagen 7" descr="DSCF0097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5321793"/>
            <a:ext cx="2915816" cy="1536206"/>
          </a:xfrm>
          <a:prstGeom prst="rect">
            <a:avLst/>
          </a:prstGeom>
        </p:spPr>
      </p:pic>
      <p:grpSp>
        <p:nvGrpSpPr>
          <p:cNvPr id="9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10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 descr="78x78.pdf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3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395536" y="1268760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400"/>
              </a:spcBef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ACTIVIDADES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None/>
            </a:pPr>
            <a:r>
              <a:rPr lang="es-MX" dirty="0" smtClean="0">
                <a:latin typeface="Arial"/>
                <a:cs typeface="Arial"/>
              </a:rPr>
              <a:t>Visita y demostración de las funciones y actividades del buque hidrográfico “Río Tuxpan”.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dirty="0" smtClean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>
              <a:latin typeface="Arial"/>
              <a:cs typeface="Arial"/>
            </a:endParaRPr>
          </a:p>
        </p:txBody>
      </p:sp>
      <p:pic>
        <p:nvPicPr>
          <p:cNvPr id="2" name="Imagen 1" descr="DSCF01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4904"/>
            <a:ext cx="2819806" cy="2114855"/>
          </a:xfrm>
          <a:prstGeom prst="rect">
            <a:avLst/>
          </a:prstGeom>
        </p:spPr>
      </p:pic>
      <p:pic>
        <p:nvPicPr>
          <p:cNvPr id="5" name="Imagen 4" descr="DSCF01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885" y="2564904"/>
            <a:ext cx="2855115" cy="2141336"/>
          </a:xfrm>
          <a:prstGeom prst="rect">
            <a:avLst/>
          </a:prstGeom>
        </p:spPr>
      </p:pic>
      <p:pic>
        <p:nvPicPr>
          <p:cNvPr id="6" name="Imagen 5" descr="DSCF01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564904"/>
            <a:ext cx="2843018" cy="2132263"/>
          </a:xfrm>
          <a:prstGeom prst="rect">
            <a:avLst/>
          </a:prstGeom>
        </p:spPr>
      </p:pic>
      <p:pic>
        <p:nvPicPr>
          <p:cNvPr id="7" name="Imagen 6" descr="DSCF017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5145"/>
            <a:ext cx="2843807" cy="2132855"/>
          </a:xfrm>
          <a:prstGeom prst="rect">
            <a:avLst/>
          </a:prstGeom>
        </p:spPr>
      </p:pic>
      <p:pic>
        <p:nvPicPr>
          <p:cNvPr id="8" name="Imagen 7" descr="DSCF018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710963"/>
            <a:ext cx="2862717" cy="2147037"/>
          </a:xfrm>
          <a:prstGeom prst="rect">
            <a:avLst/>
          </a:prstGeom>
        </p:spPr>
      </p:pic>
      <p:pic>
        <p:nvPicPr>
          <p:cNvPr id="9" name="Imagen 8" descr="DSCF018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589" y="4725145"/>
            <a:ext cx="2843807" cy="2132855"/>
          </a:xfrm>
          <a:prstGeom prst="rect">
            <a:avLst/>
          </a:prstGeom>
        </p:spPr>
      </p:pic>
      <p:grpSp>
        <p:nvGrpSpPr>
          <p:cNvPr id="10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11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 descr="78x78.pdf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755576" y="1268760"/>
            <a:ext cx="72728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ACTIVIDADES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Conferencia sobre el planeamiento de levantamientos hidrográficos.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dirty="0" smtClean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>
              <a:latin typeface="Arial"/>
              <a:cs typeface="Arial"/>
            </a:endParaRPr>
          </a:p>
        </p:txBody>
      </p:sp>
      <p:pic>
        <p:nvPicPr>
          <p:cNvPr id="2" name="Imagen 1" descr="DSCF01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379" y="2708920"/>
            <a:ext cx="5376597" cy="4032448"/>
          </a:xfrm>
          <a:prstGeom prst="rect">
            <a:avLst/>
          </a:prstGeom>
        </p:spPr>
      </p:pic>
      <p:pic>
        <p:nvPicPr>
          <p:cNvPr id="5" name="Imagen 4" descr="DSCF012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06416"/>
            <a:ext cx="3995935" cy="2151583"/>
          </a:xfrm>
          <a:prstGeom prst="rect">
            <a:avLst/>
          </a:prstGeom>
        </p:spPr>
      </p:pic>
      <p:grpSp>
        <p:nvGrpSpPr>
          <p:cNvPr id="6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7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 descr="78x78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0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611560" y="1340768"/>
            <a:ext cx="75608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ACTIVIDADES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Visita al simulador de la compañía </a:t>
            </a:r>
            <a:r>
              <a:rPr lang="es-MX" dirty="0" err="1" smtClean="0">
                <a:latin typeface="Arial"/>
                <a:cs typeface="Arial"/>
              </a:rPr>
              <a:t>Kongsberg</a:t>
            </a:r>
            <a:r>
              <a:rPr lang="es-MX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dirty="0" smtClean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" y="2420888"/>
            <a:ext cx="4271268" cy="2664936"/>
          </a:xfrm>
          <a:prstGeom prst="rect">
            <a:avLst/>
          </a:prstGeom>
        </p:spPr>
      </p:pic>
      <p:pic>
        <p:nvPicPr>
          <p:cNvPr id="6" name="Imagen 5" descr="Captura de pantalla 2015-12-11 a las 13.30.5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313" y="2420888"/>
            <a:ext cx="4036466" cy="2664296"/>
          </a:xfrm>
          <a:prstGeom prst="rect">
            <a:avLst/>
          </a:prstGeom>
        </p:spPr>
      </p:pic>
      <p:pic>
        <p:nvPicPr>
          <p:cNvPr id="2" name="Imagen 1" descr="DSCF02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321264"/>
            <a:ext cx="3360373" cy="2520280"/>
          </a:xfrm>
          <a:prstGeom prst="rect">
            <a:avLst/>
          </a:prstGeom>
        </p:spPr>
      </p:pic>
      <p:grpSp>
        <p:nvGrpSpPr>
          <p:cNvPr id="7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8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 descr="78x78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323528" y="1412776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ACTIVIDADES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Presentación de los objetivos del proyecto y revisión del documento de acuerdos.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dirty="0" smtClean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>
              <a:latin typeface="Arial"/>
              <a:cs typeface="Arial"/>
            </a:endParaRPr>
          </a:p>
        </p:txBody>
      </p:sp>
      <p:pic>
        <p:nvPicPr>
          <p:cNvPr id="2" name="Imagen 1" descr="DSCF03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08920"/>
            <a:ext cx="4572000" cy="3429000"/>
          </a:xfrm>
          <a:prstGeom prst="rect">
            <a:avLst/>
          </a:prstGeom>
        </p:spPr>
      </p:pic>
      <p:pic>
        <p:nvPicPr>
          <p:cNvPr id="5" name="Imagen 4" descr="Captura de pantalla 2015-12-11 a las 14.42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588939"/>
            <a:ext cx="2323786" cy="4293096"/>
          </a:xfrm>
          <a:prstGeom prst="rect">
            <a:avLst/>
          </a:prstGeom>
        </p:spPr>
      </p:pic>
      <p:grpSp>
        <p:nvGrpSpPr>
          <p:cNvPr id="6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7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 descr="78x78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Buque"/>
          <p:cNvPicPr>
            <a:picLocks noChangeAspect="1" noChangeArrowheads="1"/>
          </p:cNvPicPr>
          <p:nvPr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/>
          <p:cNvSpPr txBox="1">
            <a:spLocks/>
          </p:cNvSpPr>
          <p:nvPr/>
        </p:nvSpPr>
        <p:spPr>
          <a:xfrm>
            <a:off x="467544" y="1628800"/>
            <a:ext cx="806489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s-MX" b="1" dirty="0" smtClean="0">
                <a:latin typeface="Arial"/>
                <a:cs typeface="Arial"/>
              </a:rPr>
              <a:t>ACUERDOS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>
                <a:latin typeface="Arial"/>
                <a:cs typeface="Arial"/>
              </a:rPr>
              <a:t>Los participantes presentarán el documento de acuerdos en sus respectivos países y enviarán las observaciones y comentarios al respecto a mas tardar el día 15 de enero del 2016 para formalizar su participación en citado proyecto.</a:t>
            </a: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s-MX" dirty="0" smtClean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MX" dirty="0" smtClean="0">
              <a:latin typeface="Arial"/>
              <a:cs typeface="Arial"/>
            </a:endParaRPr>
          </a:p>
        </p:txBody>
      </p:sp>
      <p:grpSp>
        <p:nvGrpSpPr>
          <p:cNvPr id="5" name="Grupo 2"/>
          <p:cNvGrpSpPr/>
          <p:nvPr/>
        </p:nvGrpSpPr>
        <p:grpSpPr>
          <a:xfrm>
            <a:off x="251520" y="9115"/>
            <a:ext cx="4896543" cy="1453863"/>
            <a:chOff x="1259632" y="4537855"/>
            <a:chExt cx="5820473" cy="1728192"/>
          </a:xfrm>
        </p:grpSpPr>
        <p:pic>
          <p:nvPicPr>
            <p:cNvPr id="6" name="Imagen 2" descr="LOGOTIPO HORIZONTAL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4869160"/>
              <a:ext cx="3196742" cy="106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 descr="78x78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913" y="4537855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9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222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GPOS</dc:creator>
  <cp:lastModifiedBy>Alberto P. Costa Neves</cp:lastModifiedBy>
  <cp:revision>42</cp:revision>
  <dcterms:created xsi:type="dcterms:W3CDTF">2015-01-06T19:06:02Z</dcterms:created>
  <dcterms:modified xsi:type="dcterms:W3CDTF">2016-01-14T12:44:07Z</dcterms:modified>
</cp:coreProperties>
</file>