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8" r:id="rId6"/>
  </p:sldMasterIdLst>
  <p:notesMasterIdLst>
    <p:notesMasterId r:id="rId25"/>
  </p:notesMasterIdLst>
  <p:handoutMasterIdLst>
    <p:handoutMasterId r:id="rId26"/>
  </p:handoutMasterIdLst>
  <p:sldIdLst>
    <p:sldId id="407" r:id="rId7"/>
    <p:sldId id="565" r:id="rId8"/>
    <p:sldId id="527" r:id="rId9"/>
    <p:sldId id="543" r:id="rId10"/>
    <p:sldId id="546" r:id="rId11"/>
    <p:sldId id="548" r:id="rId12"/>
    <p:sldId id="549" r:id="rId13"/>
    <p:sldId id="554" r:id="rId14"/>
    <p:sldId id="556" r:id="rId15"/>
    <p:sldId id="557" r:id="rId16"/>
    <p:sldId id="518" r:id="rId17"/>
    <p:sldId id="523" r:id="rId18"/>
    <p:sldId id="530" r:id="rId19"/>
    <p:sldId id="532" r:id="rId20"/>
    <p:sldId id="559" r:id="rId21"/>
    <p:sldId id="560" r:id="rId22"/>
    <p:sldId id="564" r:id="rId23"/>
    <p:sldId id="563" r:id="rId2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8F8F8"/>
    <a:srgbClr val="0070C0"/>
    <a:srgbClr val="0093D0"/>
    <a:srgbClr val="004C92"/>
    <a:srgbClr val="D5D000"/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9110" autoAdjust="0"/>
  </p:normalViewPr>
  <p:slideViewPr>
    <p:cSldViewPr>
      <p:cViewPr varScale="1">
        <p:scale>
          <a:sx n="102" d="100"/>
          <a:sy n="102" d="100"/>
        </p:scale>
        <p:origin x="158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70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0550" tIns="45275" rIns="90550" bIns="452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0550" tIns="45275" rIns="90550" bIns="452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7A079D5B-29FD-4EDA-A3EC-02761F9E5C71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0550" tIns="45275" rIns="90550" bIns="452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0550" tIns="45275" rIns="90550" bIns="45275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anose="020F0502020204030204" pitchFamily="34" charset="0"/>
              </a:defRPr>
            </a:lvl1pPr>
          </a:lstStyle>
          <a:p>
            <a:fld id="{EB0870CD-DFA7-4E80-A091-40ED96F96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19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0550" tIns="45275" rIns="90550" bIns="452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0550" tIns="45275" rIns="90550" bIns="452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979E01B1-4A38-41B8-90C2-E91A2936CAAC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0" tIns="45275" rIns="90550" bIns="4527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0550" tIns="45275" rIns="90550" bIns="45275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0550" tIns="45275" rIns="90550" bIns="452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0550" tIns="45275" rIns="90550" bIns="45275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anose="020F0502020204030204" pitchFamily="34" charset="0"/>
              </a:defRPr>
            </a:lvl1pPr>
          </a:lstStyle>
          <a:p>
            <a:fld id="{788C60F0-1A0F-4D9F-8030-6161DC3B1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6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2B8E03-8B1C-48D8-949D-03DFB96E44DF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5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46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69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48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21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2CEEC5-6E0B-4427-9C88-B72062DB3B73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38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12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0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7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83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26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60F0-1A0F-4D9F-8030-6161DC3B14E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80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522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D98F70-D3FB-4D58-8161-2FDB81D4B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7798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E1C281-0E13-4924-AD7E-78579D917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8636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78608" cy="1139952"/>
          </a:xfrm>
        </p:spPr>
        <p:txBody>
          <a:bodyPr lIns="73152" bIns="0">
            <a:sp3d prstMaterial="matte"/>
          </a:bodyPr>
          <a:lstStyle>
            <a:lvl1pPr algn="r">
              <a:lnSpc>
                <a:spcPts val="2600"/>
              </a:lnSpc>
              <a:defRPr sz="24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Changing Arctic: An Urgent Call For Collaborative And Cooperative Action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312190-2D8B-4112-AA07-6EB35B8CC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1025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36054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39138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E0011E-B0DC-4B14-BEE6-1C8B4EF5F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4225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906778-E116-43D1-A12D-21921BB38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576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"/>
            <a:ext cx="8229600" cy="876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5629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342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6372FB-6529-4ECB-9843-39A3DFAB2B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54858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533989-286B-4246-8E6E-CF0BC469A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5818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2C62"/>
            </a:gs>
            <a:gs pos="91000">
              <a:srgbClr val="0093D0"/>
            </a:gs>
            <a:gs pos="100000">
              <a:srgbClr val="2FC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"/>
            <a:ext cx="8229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15075"/>
            <a:ext cx="9144000" cy="0"/>
          </a:xfrm>
          <a:prstGeom prst="line">
            <a:avLst/>
          </a:prstGeom>
          <a:ln w="28575">
            <a:solidFill>
              <a:srgbClr val="2FC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304800" y="6096000"/>
            <a:ext cx="639763" cy="6397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639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8363" y="6315075"/>
            <a:ext cx="74517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spc="200" dirty="0">
                <a:latin typeface="HelveticaNeueLT Pro 45 Lt" pitchFamily="34" charset="0"/>
                <a:cs typeface="+mn-cs"/>
              </a:rPr>
              <a:t>National Oceanic and Atmospheric Administration │ Office of Coast Survey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rgbClr val="2FC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2" r:id="rId4"/>
    <p:sldLayoutId id="2147484633" r:id="rId5"/>
    <p:sldLayoutId id="2147484630" r:id="rId6"/>
    <p:sldLayoutId id="2147484631" r:id="rId7"/>
    <p:sldLayoutId id="2147484634" r:id="rId8"/>
    <p:sldLayoutId id="2147484635" r:id="rId9"/>
    <p:sldLayoutId id="2147484636" r:id="rId10"/>
    <p:sldLayoutId id="2147484637" r:id="rId11"/>
    <p:sldLayoutId id="2147484638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20"/>
          <p:cNvSpPr>
            <a:spLocks noGrp="1"/>
          </p:cNvSpPr>
          <p:nvPr>
            <p:ph type="ctrTitle"/>
          </p:nvPr>
        </p:nvSpPr>
        <p:spPr>
          <a:xfrm>
            <a:off x="0" y="2346325"/>
            <a:ext cx="9144000" cy="2835275"/>
          </a:xfrm>
          <a:solidFill>
            <a:srgbClr val="0093D0">
              <a:alpha val="74902"/>
            </a:srgbClr>
          </a:solidFill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Survey Priorities through the Assessment of Hydrographic Health</a:t>
            </a:r>
            <a:b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(Gap x Risk)</a:t>
            </a:r>
            <a:b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Katie Ries, NOAA</a:t>
            </a:r>
            <a:br>
              <a:rPr lang="en-US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2016  MACHC Meeting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2238" y="990600"/>
            <a:ext cx="12795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927475"/>
            <a:ext cx="34194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05000" y="30163"/>
            <a:ext cx="2962275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51900" cy="533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/>
              <a:t>Hydrographic Gap:  Desired – Present Survey Score</a:t>
            </a:r>
          </a:p>
        </p:txBody>
      </p:sp>
      <p:pic>
        <p:nvPicPr>
          <p:cNvPr id="20487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013" y="1419225"/>
            <a:ext cx="2101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75" y="1428750"/>
            <a:ext cx="4302125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7800975" cy="152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tabLst>
                <a:tab pos="1771650" algn="l"/>
              </a:tabLst>
            </a:pPr>
            <a:r>
              <a:rPr lang="en-US" altLang="en-US" sz="2400" smtClean="0"/>
              <a:t>Total Risk = 	Risk to Ship +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771650" algn="l"/>
              </a:tabLst>
            </a:pPr>
            <a:r>
              <a:rPr lang="en-US" altLang="en-US" sz="2400" smtClean="0"/>
              <a:t>	Risk to Commerce + 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771650" algn="l"/>
              </a:tabLst>
            </a:pPr>
            <a:r>
              <a:rPr lang="en-US" altLang="en-US" sz="2400" smtClean="0"/>
              <a:t>	Risk to Environment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11775" y="30163"/>
            <a:ext cx="3765550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2200275"/>
            <a:ext cx="337185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200275"/>
            <a:ext cx="2854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Content Placeholder 2"/>
          <p:cNvSpPr txBox="1">
            <a:spLocks/>
          </p:cNvSpPr>
          <p:nvPr/>
        </p:nvSpPr>
        <p:spPr bwMode="auto">
          <a:xfrm>
            <a:off x="4724400" y="46482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716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716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800"/>
              <a:t>* Terms in gray not presently incorporated into model.</a:t>
            </a:r>
          </a:p>
        </p:txBody>
      </p:sp>
      <p:sp>
        <p:nvSpPr>
          <p:cNvPr id="21513" name="Content Placeholder 2"/>
          <p:cNvSpPr txBox="1">
            <a:spLocks/>
          </p:cNvSpPr>
          <p:nvPr/>
        </p:nvSpPr>
        <p:spPr bwMode="auto">
          <a:xfrm>
            <a:off x="4495800" y="5272088"/>
            <a:ext cx="46482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716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716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Model designed to be modular in nature… include what you can.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54550" y="1428750"/>
            <a:ext cx="4291013" cy="4514850"/>
            <a:chOff x="4654130" y="1428750"/>
            <a:chExt cx="4292179" cy="4514850"/>
          </a:xfrm>
        </p:grpSpPr>
        <p:pic>
          <p:nvPicPr>
            <p:cNvPr id="2254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130" y="1428750"/>
              <a:ext cx="4292179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Content Placeholder 2"/>
            <p:cNvSpPr txBox="1">
              <a:spLocks/>
            </p:cNvSpPr>
            <p:nvPr/>
          </p:nvSpPr>
          <p:spPr bwMode="auto">
            <a:xfrm>
              <a:off x="4654130" y="5486400"/>
              <a:ext cx="14382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Other</a:t>
              </a:r>
            </a:p>
          </p:txBody>
        </p:sp>
      </p:grp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51900" cy="533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/>
              <a:t>Consequence to Reefs (dependent on vessel type):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11775" y="30163"/>
            <a:ext cx="3765550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550" y="1411288"/>
            <a:ext cx="4291013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"/>
          <p:cNvGrpSpPr>
            <a:grpSpLocks/>
          </p:cNvGrpSpPr>
          <p:nvPr/>
        </p:nvGrpSpPr>
        <p:grpSpPr bwMode="auto">
          <a:xfrm>
            <a:off x="228600" y="1428750"/>
            <a:ext cx="4292600" cy="4514850"/>
            <a:chOff x="228600" y="1428750"/>
            <a:chExt cx="4292179" cy="4514850"/>
          </a:xfrm>
        </p:grpSpPr>
        <p:pic>
          <p:nvPicPr>
            <p:cNvPr id="22538" name="Picture 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428750"/>
              <a:ext cx="4292179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Content Placeholder 2"/>
            <p:cNvSpPr txBox="1">
              <a:spLocks/>
            </p:cNvSpPr>
            <p:nvPr/>
          </p:nvSpPr>
          <p:spPr bwMode="auto">
            <a:xfrm>
              <a:off x="238125" y="5486400"/>
              <a:ext cx="14382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Tanker</a:t>
              </a: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42926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1285875"/>
            <a:ext cx="23034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1295400"/>
            <a:ext cx="61531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51900" cy="533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/>
              <a:t>Likelihood due to Traffic density (Unique vessel count):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11775" y="30163"/>
            <a:ext cx="3765550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60" name="Picture 9" descr="C:\Users\MICHAE~1.GON\AppData\Local\Temp\1\SNAGHTML290f58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85875"/>
            <a:ext cx="16573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275" y="1428750"/>
            <a:ext cx="39624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1428750"/>
            <a:ext cx="42926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51900" cy="533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/>
              <a:t>Hydrographic Risk:  </a:t>
            </a:r>
            <a:r>
              <a:rPr lang="en-US" altLang="en-US" sz="2400" smtClean="0">
                <a:solidFill>
                  <a:schemeClr val="accent1"/>
                </a:solidFill>
              </a:rPr>
              <a:t>(average 2.1)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11775" y="30163"/>
            <a:ext cx="3765550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1428750"/>
            <a:ext cx="4302125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75" y="1422400"/>
            <a:ext cx="42926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" r="4391"/>
          <a:stretch>
            <a:fillRect/>
          </a:stretch>
        </p:blipFill>
        <p:spPr bwMode="auto">
          <a:xfrm>
            <a:off x="0" y="-3651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ontent Placeholder 2"/>
          <p:cNvSpPr txBox="1">
            <a:spLocks/>
          </p:cNvSpPr>
          <p:nvPr/>
        </p:nvSpPr>
        <p:spPr bwMode="auto">
          <a:xfrm>
            <a:off x="4648200" y="5486400"/>
            <a:ext cx="328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Hydro. Risk</a:t>
            </a:r>
          </a:p>
        </p:txBody>
      </p:sp>
      <p:sp>
        <p:nvSpPr>
          <p:cNvPr id="25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3663" y="30163"/>
            <a:ext cx="1447800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9" name="Content Placeholder 2"/>
          <p:cNvSpPr txBox="1">
            <a:spLocks/>
          </p:cNvSpPr>
          <p:nvPr/>
        </p:nvSpPr>
        <p:spPr bwMode="auto">
          <a:xfrm>
            <a:off x="211138" y="5495925"/>
            <a:ext cx="328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Hydro. Gap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1428750"/>
            <a:ext cx="42926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51900" cy="533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/>
              <a:t>Hydrographic Health:</a:t>
            </a:r>
            <a:endParaRPr lang="en-US" altLang="en-US" sz="2400" smtClean="0">
              <a:solidFill>
                <a:schemeClr val="accent1"/>
              </a:solidFill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3663" y="30163"/>
            <a:ext cx="1447800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31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1428750"/>
            <a:ext cx="45116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Content Placeholder 2"/>
          <p:cNvSpPr txBox="1">
            <a:spLocks/>
          </p:cNvSpPr>
          <p:nvPr/>
        </p:nvSpPr>
        <p:spPr bwMode="auto">
          <a:xfrm>
            <a:off x="4572000" y="5181600"/>
            <a:ext cx="4556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What to do with this information?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482" y="1295400"/>
            <a:ext cx="4264586" cy="4953000"/>
          </a:xfrm>
          <a:prstGeom prst="rect">
            <a:avLst/>
          </a:prstGeo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" r="4391"/>
          <a:stretch>
            <a:fillRect/>
          </a:stretch>
        </p:blipFill>
        <p:spPr bwMode="auto">
          <a:xfrm>
            <a:off x="0" y="-3651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21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6050" y="1905000"/>
            <a:ext cx="8851900" cy="4953000"/>
          </a:xfrm>
        </p:spPr>
        <p:txBody>
          <a:bodyPr/>
          <a:lstStyle/>
          <a:p>
            <a:r>
              <a:rPr lang="en-US" altLang="en-US" sz="2400" dirty="0" smtClean="0"/>
              <a:t>This is a substantial improvement over previous methods.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</a:rPr>
              <a:t>Dynamic and data driven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</a:rPr>
              <a:t>Captures annual change instead of a false assumption of a one-and-done approach</a:t>
            </a:r>
          </a:p>
          <a:p>
            <a:pPr marL="457200" lvl="1" indent="0">
              <a:buNone/>
            </a:pPr>
            <a:endParaRPr lang="en-US" altLang="en-US" sz="2000" dirty="0" smtClean="0">
              <a:solidFill>
                <a:schemeClr val="tx1"/>
              </a:solidFill>
            </a:endParaRPr>
          </a:p>
          <a:p>
            <a:r>
              <a:rPr lang="en-US" altLang="en-US" sz="2400" dirty="0" smtClean="0"/>
              <a:t>This </a:t>
            </a:r>
            <a:r>
              <a:rPr lang="en-US" altLang="en-US" sz="2400" u="sng" dirty="0" smtClean="0"/>
              <a:t>only</a:t>
            </a:r>
            <a:r>
              <a:rPr lang="en-US" altLang="en-US" sz="2400" dirty="0" smtClean="0"/>
              <a:t> looks to the safety of surface navigation, primarily grounding risk.  </a:t>
            </a:r>
          </a:p>
          <a:p>
            <a:pPr lvl="1"/>
            <a:r>
              <a:rPr lang="en-US" altLang="en-US" sz="2000" dirty="0" smtClean="0">
                <a:solidFill>
                  <a:schemeClr val="tx1"/>
                </a:solidFill>
              </a:rPr>
              <a:t>This is not the only use of the chart nor the only purpose of navigation, and therefore it is not the only input into deciding where OCS will survey. </a:t>
            </a:r>
          </a:p>
          <a:p>
            <a:endParaRPr lang="en-US" altLang="en-US" sz="2400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" r="4391"/>
          <a:stretch>
            <a:fillRect/>
          </a:stretch>
        </p:blipFill>
        <p:spPr bwMode="auto">
          <a:xfrm>
            <a:off x="0" y="-3651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32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8683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666750"/>
            <a:ext cx="3581400" cy="7080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Coastline: 95,000 miles</a:t>
            </a:r>
          </a:p>
          <a:p>
            <a:pPr algn="ctr">
              <a:defRPr/>
            </a:pPr>
            <a:r>
              <a:rPr lang="en-US" sz="2000" b="1" dirty="0"/>
              <a:t>EEZ: 3.4 SNM</a:t>
            </a:r>
          </a:p>
        </p:txBody>
      </p:sp>
    </p:spTree>
    <p:extLst>
      <p:ext uri="{BB962C8B-B14F-4D97-AF65-F5344CB8AC3E}">
        <p14:creationId xmlns:p14="http://schemas.microsoft.com/office/powerpoint/2010/main" val="3999129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425" y="914400"/>
            <a:ext cx="67341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Updated Approach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51900" cy="2286000"/>
          </a:xfrm>
        </p:spPr>
        <p:txBody>
          <a:bodyPr/>
          <a:lstStyle/>
          <a:p>
            <a:r>
              <a:rPr lang="en-US" altLang="en-US" sz="2400" smtClean="0"/>
              <a:t>Test area…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Model of Hydrographic Health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23825" y="2276475"/>
            <a:ext cx="8851900" cy="3362325"/>
          </a:xfrm>
        </p:spPr>
        <p:txBody>
          <a:bodyPr/>
          <a:lstStyle/>
          <a:p>
            <a:r>
              <a:rPr lang="en-US" altLang="en-US" sz="2400" smtClean="0"/>
              <a:t>Hydrographic Gap</a:t>
            </a:r>
          </a:p>
          <a:p>
            <a:pPr lvl="1"/>
            <a:r>
              <a:rPr lang="en-US" altLang="en-US" smtClean="0">
                <a:solidFill>
                  <a:schemeClr val="tx1"/>
                </a:solidFill>
              </a:rPr>
              <a:t>The difference between the desired and present survey score; the larger the gap, the worse the hydrographic health.</a:t>
            </a:r>
          </a:p>
          <a:p>
            <a:r>
              <a:rPr lang="en-US" altLang="en-US" sz="2400" smtClean="0"/>
              <a:t>Hydrographic Risk</a:t>
            </a:r>
          </a:p>
          <a:p>
            <a:pPr lvl="1"/>
            <a:r>
              <a:rPr lang="en-US" altLang="en-US" smtClean="0">
                <a:solidFill>
                  <a:schemeClr val="tx1"/>
                </a:solidFill>
              </a:rPr>
              <a:t>Modeled as the risk to surface navigation due to inaccurate depths or unknown hazards; the greater the risk, the worse the hydrographic health.</a:t>
            </a:r>
          </a:p>
          <a:p>
            <a:endParaRPr lang="en-US" altLang="en-US" sz="2400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" r="4391"/>
          <a:stretch>
            <a:fillRect/>
          </a:stretch>
        </p:blipFill>
        <p:spPr bwMode="auto">
          <a:xfrm>
            <a:off x="0" y="809625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2628900"/>
            <a:ext cx="4465637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67775" cy="1905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tabLst>
                <a:tab pos="1771650" algn="l"/>
              </a:tabLst>
              <a:defRPr/>
            </a:pPr>
            <a:r>
              <a:rPr lang="en-US" altLang="en-US" sz="2400" dirty="0" smtClean="0"/>
              <a:t>Under Keel Clearance:</a:t>
            </a:r>
          </a:p>
          <a:p>
            <a:pPr>
              <a:tabLst>
                <a:tab pos="1771650" algn="l"/>
              </a:tabLst>
              <a:defRPr/>
            </a:pPr>
            <a:r>
              <a:rPr lang="en-US" altLang="en-US" sz="2400" dirty="0" smtClean="0"/>
              <a:t>Join AIS records with AVIS database to query vessel draft.  </a:t>
            </a:r>
          </a:p>
          <a:p>
            <a:pPr>
              <a:tabLst>
                <a:tab pos="1771650" algn="l"/>
              </a:tabLst>
              <a:defRPr/>
            </a:pPr>
            <a:r>
              <a:rPr lang="en-US" altLang="en-US" sz="2400" dirty="0" smtClean="0"/>
              <a:t>Compare with local depth to estimate Under Keel Clearance.</a:t>
            </a:r>
          </a:p>
          <a:p>
            <a:pPr>
              <a:tabLst>
                <a:tab pos="1771650" algn="l"/>
              </a:tabLst>
              <a:defRPr/>
            </a:pPr>
            <a:r>
              <a:rPr lang="en-US" altLang="en-US" sz="2400" dirty="0" smtClean="0"/>
              <a:t>Define coverage requirement based on proximity to seafloor.</a:t>
            </a:r>
            <a:endParaRPr lang="en-US" alt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9763" y="30163"/>
            <a:ext cx="1323975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57475"/>
            <a:ext cx="4292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63" y="3867150"/>
            <a:ext cx="27003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2657475"/>
            <a:ext cx="4292600" cy="3333750"/>
            <a:chOff x="228600" y="2657475"/>
            <a:chExt cx="4293175" cy="3333750"/>
          </a:xfrm>
        </p:grpSpPr>
        <p:pic>
          <p:nvPicPr>
            <p:cNvPr id="13322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57475"/>
              <a:ext cx="4293175" cy="333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0" descr="C:\Users\MICHAE~1.GON\AppData\Local\Temp\1\SNAGHTML290f58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57475"/>
              <a:ext cx="1657629" cy="141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1414463"/>
            <a:ext cx="430212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67775" cy="609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tabLst>
                <a:tab pos="1771650" algn="l"/>
              </a:tabLst>
            </a:pPr>
            <a:r>
              <a:rPr lang="en-US" altLang="en-US" sz="2400" smtClean="0"/>
              <a:t>Desired Survey Score</a:t>
            </a:r>
            <a:endParaRPr lang="en-US" altLang="en-US" sz="2400" smtClean="0">
              <a:solidFill>
                <a:srgbClr val="FFFF00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9763" y="30163"/>
            <a:ext cx="1323975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414463"/>
            <a:ext cx="33528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5" y="3913188"/>
            <a:ext cx="33623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1676400"/>
            <a:ext cx="41735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67775" cy="1219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tabLst>
                <a:tab pos="1771650" algn="l"/>
              </a:tabLst>
            </a:pPr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FFFF00"/>
                </a:solidFill>
              </a:rPr>
              <a:t>Present Survey Score</a:t>
            </a:r>
            <a:r>
              <a:rPr lang="en-US" altLang="en-US" sz="2400" smtClean="0"/>
              <a:t> is combination of the </a:t>
            </a:r>
            <a:r>
              <a:rPr lang="en-US" altLang="en-US" sz="2400" smtClean="0">
                <a:solidFill>
                  <a:srgbClr val="FFFF00"/>
                </a:solidFill>
              </a:rPr>
              <a:t>Initial Survey Quality, </a:t>
            </a:r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FFFF00"/>
                </a:solidFill>
              </a:rPr>
              <a:t>Changeability</a:t>
            </a:r>
            <a:r>
              <a:rPr lang="en-US" altLang="en-US" sz="2400" smtClean="0"/>
              <a:t> of the area, and the </a:t>
            </a:r>
            <a:r>
              <a:rPr lang="en-US" altLang="en-US" sz="2400" smtClean="0">
                <a:solidFill>
                  <a:srgbClr val="FFFF00"/>
                </a:solidFill>
              </a:rPr>
              <a:t>Time Elapsed </a:t>
            </a:r>
            <a:r>
              <a:rPr lang="en-US" altLang="en-US" sz="2400" smtClean="0"/>
              <a:t>since the area was last surveyed.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543300" y="30163"/>
            <a:ext cx="1323975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055938"/>
            <a:ext cx="30480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Content Placeholder 2"/>
          <p:cNvSpPr txBox="1">
            <a:spLocks/>
          </p:cNvSpPr>
          <p:nvPr/>
        </p:nvSpPr>
        <p:spPr bwMode="auto">
          <a:xfrm>
            <a:off x="123825" y="2209800"/>
            <a:ext cx="4448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716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716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71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</a:rPr>
              <a:t>Initial Survey Quality </a:t>
            </a:r>
            <a:r>
              <a:rPr lang="en-US" altLang="en-US" sz="2400"/>
              <a:t>is strictly a function of CATZOC.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5"/>
          <p:cNvGrpSpPr>
            <a:grpSpLocks/>
          </p:cNvGrpSpPr>
          <p:nvPr/>
        </p:nvGrpSpPr>
        <p:grpSpPr bwMode="auto">
          <a:xfrm>
            <a:off x="4657725" y="1427163"/>
            <a:ext cx="4333875" cy="4514850"/>
            <a:chOff x="4648200" y="1428750"/>
            <a:chExt cx="4334050" cy="4514850"/>
          </a:xfrm>
        </p:grpSpPr>
        <p:grpSp>
          <p:nvGrpSpPr>
            <p:cNvPr id="17420" name="Group 18"/>
            <p:cNvGrpSpPr>
              <a:grpSpLocks/>
            </p:cNvGrpSpPr>
            <p:nvPr/>
          </p:nvGrpSpPr>
          <p:grpSpPr bwMode="auto">
            <a:xfrm>
              <a:off x="4648200" y="1428750"/>
              <a:ext cx="4334050" cy="4514850"/>
              <a:chOff x="4648200" y="1428750"/>
              <a:chExt cx="4334050" cy="4514850"/>
            </a:xfrm>
          </p:grpSpPr>
          <p:pic>
            <p:nvPicPr>
              <p:cNvPr id="17422" name="Picture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649" y="1428750"/>
                <a:ext cx="4294601" cy="451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3" name="Content Placeholder 2"/>
              <p:cNvSpPr txBox="1">
                <a:spLocks/>
              </p:cNvSpPr>
              <p:nvPr/>
            </p:nvSpPr>
            <p:spPr bwMode="auto">
              <a:xfrm>
                <a:off x="4648200" y="5486400"/>
                <a:ext cx="3289904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sz="2400">
                    <a:solidFill>
                      <a:schemeClr val="bg1"/>
                    </a:solidFill>
                  </a:rPr>
                  <a:t>Present Survey Score</a:t>
                </a:r>
              </a:p>
            </p:txBody>
          </p:sp>
        </p:grpSp>
        <p:pic>
          <p:nvPicPr>
            <p:cNvPr id="17421" name="Picture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442" y="1432689"/>
              <a:ext cx="915846" cy="12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Group 26"/>
          <p:cNvGrpSpPr>
            <a:grpSpLocks/>
          </p:cNvGrpSpPr>
          <p:nvPr/>
        </p:nvGrpSpPr>
        <p:grpSpPr bwMode="auto">
          <a:xfrm>
            <a:off x="152400" y="1419225"/>
            <a:ext cx="4327525" cy="4524375"/>
            <a:chOff x="4654130" y="1419958"/>
            <a:chExt cx="4328121" cy="4523642"/>
          </a:xfrm>
        </p:grpSpPr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4654130" y="1419958"/>
              <a:ext cx="4328121" cy="4523642"/>
              <a:chOff x="4654130" y="1419958"/>
              <a:chExt cx="4328121" cy="4523642"/>
            </a:xfrm>
          </p:grpSpPr>
          <p:pic>
            <p:nvPicPr>
              <p:cNvPr id="17418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650" y="1419958"/>
                <a:ext cx="4294601" cy="4521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9" name="Content Placeholder 2"/>
              <p:cNvSpPr txBox="1">
                <a:spLocks/>
              </p:cNvSpPr>
              <p:nvPr/>
            </p:nvSpPr>
            <p:spPr bwMode="auto">
              <a:xfrm>
                <a:off x="4654130" y="5486400"/>
                <a:ext cx="288967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sz="2400">
                    <a:solidFill>
                      <a:schemeClr val="bg1"/>
                    </a:solidFill>
                  </a:rPr>
                  <a:t>Initial Survey Score</a:t>
                </a:r>
              </a:p>
            </p:txBody>
          </p:sp>
        </p:grpSp>
        <p:pic>
          <p:nvPicPr>
            <p:cNvPr id="17417" name="Picture 3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578" y="1433293"/>
              <a:ext cx="915846" cy="12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51900" cy="533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/>
              <a:t>All Depreciation Terms:  Past to Present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543300" y="30163"/>
            <a:ext cx="1323975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1428750"/>
            <a:ext cx="4283075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888" y="1428750"/>
            <a:ext cx="4294187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4648200" y="5486400"/>
            <a:ext cx="328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Present Survey Score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Title</a:t>
            </a:r>
          </a:p>
        </p:txBody>
      </p:sp>
      <p:sp>
        <p:nvSpPr>
          <p:cNvPr id="19462" name="Content Placeholder 2"/>
          <p:cNvSpPr>
            <a:spLocks noGrp="1"/>
          </p:cNvSpPr>
          <p:nvPr>
            <p:ph idx="1"/>
          </p:nvPr>
        </p:nvSpPr>
        <p:spPr>
          <a:xfrm>
            <a:off x="123825" y="838200"/>
            <a:ext cx="8851900" cy="533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/>
              <a:t>Hydrographic Gap:  Desired – Present Survey Score</a:t>
            </a: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05000" y="30163"/>
            <a:ext cx="2962275" cy="6842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Content Placeholder 2"/>
          <p:cNvSpPr txBox="1">
            <a:spLocks/>
          </p:cNvSpPr>
          <p:nvPr/>
        </p:nvSpPr>
        <p:spPr bwMode="auto">
          <a:xfrm>
            <a:off x="211138" y="5495925"/>
            <a:ext cx="328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Desired Survey Score</a:t>
            </a:r>
          </a:p>
        </p:txBody>
      </p:sp>
      <p:pic>
        <p:nvPicPr>
          <p:cNvPr id="19466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825" y="1439863"/>
            <a:ext cx="9159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439863"/>
            <a:ext cx="914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070C0"/>
      </a:dk2>
      <a:lt2>
        <a:srgbClr val="00B0F0"/>
      </a:lt2>
      <a:accent1>
        <a:srgbClr val="0070C0"/>
      </a:accent1>
      <a:accent2>
        <a:srgbClr val="00B0F0"/>
      </a:accent2>
      <a:accent3>
        <a:srgbClr val="FFFF00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ast Survey">
      <a:majorFont>
        <a:latin typeface="Myria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EA4CBB0C9A942918B190808D1B5B4" ma:contentTypeVersion="3" ma:contentTypeDescription="Create a new document." ma:contentTypeScope="" ma:versionID="c39dd8204a3db091cb31bff57f0f49f7">
  <xsd:schema xmlns:xsd="http://www.w3.org/2001/XMLSchema" xmlns:xs="http://www.w3.org/2001/XMLSchema" xmlns:p="http://schemas.microsoft.com/office/2006/metadata/properties" xmlns:ns2="079dc23e-ed51-45b9-a961-71db7cb9d211" xmlns:ns3="c6f06ad9-f2d1-47d0-a8bd-f40742377792" targetNamespace="http://schemas.microsoft.com/office/2006/metadata/properties" ma:root="true" ma:fieldsID="f71156727f11584334abd09411686dfa" ns2:_="" ns3:_="">
    <xsd:import namespace="079dc23e-ed51-45b9-a961-71db7cb9d211"/>
    <xsd:import namespace="c6f06ad9-f2d1-47d0-a8bd-f40742377792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_dlc_DocId" minOccurs="0"/>
                <xsd:element ref="ns3:_dlc_DocIdUrl" minOccurs="0"/>
                <xsd:element ref="ns3:_dlc_DocIdPersistId" minOccurs="0"/>
                <xsd:element ref="ns2:Audienc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dc23e-ed51-45b9-a961-71db7cb9d211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" ma:internalName="Description0">
      <xsd:simpleType>
        <xsd:restriction base="dms:Note">
          <xsd:maxLength value="255"/>
        </xsd:restriction>
      </xsd:simpleType>
    </xsd:element>
    <xsd:element name="Audience" ma:index="12" ma:displayName="Audience" ma:format="Dropdown" ma:internalName="Audience">
      <xsd:simpleType>
        <xsd:restriction base="dms:Choice">
          <xsd:enumeration value="All-Hands"/>
          <xsd:enumeration value="Intragovernmental"/>
          <xsd:enumeration value="Publi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06ad9-f2d1-47d0-a8bd-f40742377792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079dc23e-ed51-45b9-a961-71db7cb9d211">Public</Audience>
    <Description0 xmlns="079dc23e-ed51-45b9-a961-71db7cb9d211">Use this PPT for general external audience presentations. Can also be used as a template</Description0>
  </documentManagement>
</p:properties>
</file>

<file path=customXml/itemProps1.xml><?xml version="1.0" encoding="utf-8"?>
<ds:datastoreItem xmlns:ds="http://schemas.openxmlformats.org/officeDocument/2006/customXml" ds:itemID="{212755C2-73D3-4E76-B7DB-F28249ACF49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DC614BA-AF0D-457F-897A-F091C25C1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dc23e-ed51-45b9-a961-71db7cb9d211"/>
    <ds:schemaRef ds:uri="c6f06ad9-f2d1-47d0-a8bd-f407423777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AD86A5-0A8E-4D60-8562-521A006C9FA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99942E-97E3-416A-93D5-B10E78368351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87C35074-3716-4C14-A419-F1412C05D912}">
  <ds:schemaRefs>
    <ds:schemaRef ds:uri="http://www.w3.org/XML/1998/namespace"/>
    <ds:schemaRef ds:uri="http://schemas.microsoft.com/office/2006/metadata/properties"/>
    <ds:schemaRef ds:uri="c6f06ad9-f2d1-47d0-a8bd-f40742377792"/>
    <ds:schemaRef ds:uri="http://purl.org/dc/dcmitype/"/>
    <ds:schemaRef ds:uri="079dc23e-ed51-45b9-a961-71db7cb9d211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18152</TotalTime>
  <Words>355</Words>
  <Application>Microsoft Office PowerPoint</Application>
  <PresentationFormat>On-screen Show (4:3)</PresentationFormat>
  <Paragraphs>69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HelveticaNeueLT Pro 45 Lt</vt:lpstr>
      <vt:lpstr>Myriad Pro</vt:lpstr>
      <vt:lpstr>Office Theme</vt:lpstr>
      <vt:lpstr>Establishing Survey Priorities through the Assessment of Hydrographic Health (Gap x Risk)  Katie Ries, NOAA December 2016  MACHC Meeting</vt:lpstr>
      <vt:lpstr>PowerPoint Presentation</vt:lpstr>
      <vt:lpstr>An Updated Approach</vt:lpstr>
      <vt:lpstr>A Model of Hydrographic Health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PowerPoint Presentation</vt:lpstr>
      <vt:lpstr>PowerPoint Presentation</vt:lpstr>
    </vt:vector>
  </TitlesOfParts>
  <Company>NOAA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Office of Coast Survey</dc:title>
  <dc:creator>Dawn.Forsythe@noaa.gov</dc:creator>
  <cp:lastModifiedBy>Alberto Costa Neves</cp:lastModifiedBy>
  <cp:revision>763</cp:revision>
  <dcterms:created xsi:type="dcterms:W3CDTF">2009-05-11T17:46:15Z</dcterms:created>
  <dcterms:modified xsi:type="dcterms:W3CDTF">2017-04-07T11:39:28Z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dlc_DocId">
    <vt:lpwstr>OCSNAV-236-53</vt:lpwstr>
  </property>
  <property fmtid="{D5CDD505-2E9C-101B-9397-08002B2CF9AE}" pid="4" name="_dlc_DocIdItemGuid">
    <vt:lpwstr>9e5bae83-1d4b-43c6-ae43-0300006eb271</vt:lpwstr>
  </property>
  <property fmtid="{D5CDD505-2E9C-101B-9397-08002B2CF9AE}" pid="5" name="_dlc_DocIdUrl">
    <vt:lpwstr>http://ocsnavigator.nos.noaa/Director/com/_layouts/15/DocIdRedir.aspx?ID=OCSNAV-236-53, OCSNAV-236-53</vt:lpwstr>
  </property>
</Properties>
</file>