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44" r:id="rId3"/>
    <p:sldId id="317" r:id="rId4"/>
    <p:sldId id="332" r:id="rId5"/>
    <p:sldId id="326" r:id="rId6"/>
    <p:sldId id="327" r:id="rId7"/>
    <p:sldId id="304" r:id="rId8"/>
    <p:sldId id="306" r:id="rId9"/>
    <p:sldId id="329" r:id="rId10"/>
    <p:sldId id="309" r:id="rId11"/>
    <p:sldId id="310" r:id="rId12"/>
    <p:sldId id="324" r:id="rId13"/>
    <p:sldId id="331" r:id="rId14"/>
    <p:sldId id="328" r:id="rId15"/>
    <p:sldId id="334" r:id="rId16"/>
    <p:sldId id="338" r:id="rId17"/>
    <p:sldId id="342" r:id="rId18"/>
    <p:sldId id="288" r:id="rId19"/>
    <p:sldId id="320" r:id="rId20"/>
    <p:sldId id="295" r:id="rId21"/>
    <p:sldId id="313" r:id="rId22"/>
    <p:sldId id="258" r:id="rId23"/>
    <p:sldId id="289" r:id="rId24"/>
    <p:sldId id="321" r:id="rId25"/>
    <p:sldId id="335" r:id="rId26"/>
    <p:sldId id="315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Seepersad" initials="DS" lastIdx="2" clrIdx="0">
    <p:extLst>
      <p:ext uri="{19B8F6BF-5375-455C-9EA6-DF929625EA0E}">
        <p15:presenceInfo xmlns:p15="http://schemas.microsoft.com/office/powerpoint/2012/main" userId="b6d0f0127d07f9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0000"/>
    <a:srgbClr val="E7E6E6"/>
    <a:srgbClr val="CF8787"/>
    <a:srgbClr val="FFECA0"/>
    <a:srgbClr val="FFF2CC"/>
    <a:srgbClr val="CFFFE7"/>
    <a:srgbClr val="E7FF9F"/>
    <a:srgbClr val="CFE8FE"/>
    <a:srgbClr val="C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5" autoAdjust="0"/>
    <p:restoredTop sz="92248" autoAdjust="0"/>
  </p:normalViewPr>
  <p:slideViewPr>
    <p:cSldViewPr snapToGrid="0">
      <p:cViewPr varScale="1">
        <p:scale>
          <a:sx n="61" d="100"/>
          <a:sy n="61" d="100"/>
        </p:scale>
        <p:origin x="5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51046-4243-4723-85CA-E456F0D217D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10E86-20B6-4588-8CF9-2E6FA304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6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94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9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0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8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8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8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0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3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9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0E86-20B6-4588-8CF9-2E6FA30495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885-C7D7-4918-89CE-117E20FA1B30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7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0B8E-11C0-4F1D-A0C0-ED9B27A03F78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1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A0B2-7C00-4377-8ECA-9C0180AEA62A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843-9956-4C6E-A96B-48C979BF798C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EA2F-66F9-450C-83A0-176240F7F5DA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9B2-FE74-4A67-8335-50EA1067621A}" type="datetime1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7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7158-7719-4057-BCDB-7A3068CEC32E}" type="datetime1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BF92-B1AD-44D9-BDA7-3DEFD1000BE2}" type="datetime1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6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A15C-DE8E-40E8-9770-BDDDD1A0ACFE}" type="datetime1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7D67-5185-494A-8525-E37A50551F7A}" type="datetime1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B8BA-C9A3-4F66-B95C-21ED2384189A}" type="datetime1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77EA-286B-4B81-BC25-111183CCCED0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AD4C-330D-4955-824A-1039C3A8E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889" y="0"/>
            <a:ext cx="12200889" cy="163068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Risk Assessment of Maritime Navigation across the Greater Caribbean Region (GCR)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645" y="4888228"/>
            <a:ext cx="7195819" cy="1434465"/>
          </a:xfrm>
          <a:noFill/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Dawn Seepersad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Student - PhD Geoinformatics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The University of the West </a:t>
            </a:r>
            <a:r>
              <a:rPr lang="en-US" sz="2800" b="1" dirty="0" smtClean="0">
                <a:solidFill>
                  <a:schemeClr val="bg1"/>
                </a:solidFill>
              </a:rPr>
              <a:t>Indies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17736" b="7365"/>
          <a:stretch/>
        </p:blipFill>
        <p:spPr>
          <a:xfrm>
            <a:off x="2909251" y="1817265"/>
            <a:ext cx="6364605" cy="2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4"/>
    </mc:Choice>
    <mc:Fallback xmlns="">
      <p:transition spd="slow" advTm="107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301440" y="1761517"/>
            <a:ext cx="7189520" cy="4387450"/>
            <a:chOff x="2965631" y="1828800"/>
            <a:chExt cx="8550728" cy="502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3270" t="36999" r="31956" b="10178"/>
            <a:stretch/>
          </p:blipFill>
          <p:spPr>
            <a:xfrm>
              <a:off x="2965631" y="1828800"/>
              <a:ext cx="8550728" cy="5029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853" y="2331020"/>
              <a:ext cx="1270460" cy="4233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Freeport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4950" y="3613804"/>
              <a:ext cx="1447700" cy="423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Kingston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06314" y="3292959"/>
              <a:ext cx="1378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Rio </a:t>
              </a:r>
              <a:r>
                <a:rPr lang="en-US" b="1" dirty="0" err="1"/>
                <a:t>Haina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7730" y="5197009"/>
              <a:ext cx="91856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Colon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8571" y="5526729"/>
              <a:ext cx="12745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Cartagena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14726" y="5576825"/>
              <a:ext cx="127451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Puerto Cabello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529631" y="4658731"/>
              <a:ext cx="127451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Port of Spain</a:t>
              </a:r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6033068" y="2760113"/>
              <a:ext cx="3466277" cy="2621561"/>
            </a:xfrm>
            <a:prstGeom prst="triangle">
              <a:avLst>
                <a:gd name="adj" fmla="val 14806"/>
              </a:avLst>
            </a:prstGeom>
            <a:noFill/>
            <a:ln w="825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6261065" y="2605948"/>
              <a:ext cx="533846" cy="522559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5917782" y="5192922"/>
              <a:ext cx="533846" cy="522559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8965499" y="4902778"/>
              <a:ext cx="533846" cy="522559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6193930" y="3704538"/>
              <a:ext cx="533846" cy="522559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7624893" y="3613803"/>
              <a:ext cx="533846" cy="522559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6990630" y="4972519"/>
              <a:ext cx="533846" cy="522559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8206793" y="5043782"/>
              <a:ext cx="533846" cy="522559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10" y="476258"/>
            <a:ext cx="11647079" cy="81812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FFFF00"/>
                </a:solidFill>
              </a:rPr>
              <a:t>3 - Advantages </a:t>
            </a:r>
            <a:r>
              <a:rPr lang="en-US" sz="4000" dirty="0">
                <a:solidFill>
                  <a:srgbClr val="FFFF00"/>
                </a:solidFill>
              </a:rPr>
              <a:t>of the </a:t>
            </a:r>
            <a:r>
              <a:rPr lang="en-US" sz="4000" dirty="0" smtClean="0">
                <a:solidFill>
                  <a:srgbClr val="FFFF00"/>
                </a:solidFill>
              </a:rPr>
              <a:t>Geopolitical Location </a:t>
            </a:r>
            <a:r>
              <a:rPr lang="en-US" sz="4000" dirty="0">
                <a:solidFill>
                  <a:srgbClr val="FFFF00"/>
                </a:solidFill>
              </a:rPr>
              <a:t>of the </a:t>
            </a:r>
            <a:r>
              <a:rPr lang="en-US" sz="4000" dirty="0" smtClean="0">
                <a:solidFill>
                  <a:srgbClr val="FFFF00"/>
                </a:solidFill>
              </a:rPr>
              <a:t>GCR would </a:t>
            </a:r>
            <a:r>
              <a:rPr lang="en-US" sz="4000" dirty="0">
                <a:solidFill>
                  <a:srgbClr val="FFFF00"/>
                </a:solidFill>
              </a:rPr>
              <a:t>not be R</a:t>
            </a:r>
            <a:r>
              <a:rPr lang="en-US" sz="4000" dirty="0" smtClean="0">
                <a:solidFill>
                  <a:srgbClr val="FFFF00"/>
                </a:solidFill>
              </a:rPr>
              <a:t>ecognized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9157113" y="62786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10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1610" y="1938541"/>
            <a:ext cx="368176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Transshipment triangle allows for hub and spoke as well as spillover opportunities.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Sanchez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dirty="0" err="1" smtClean="0">
                <a:solidFill>
                  <a:schemeClr val="bg1"/>
                </a:solidFill>
              </a:rPr>
              <a:t>Wilmsmeier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2009)</a:t>
            </a:r>
          </a:p>
        </p:txBody>
      </p:sp>
    </p:spTree>
    <p:extLst>
      <p:ext uri="{BB962C8B-B14F-4D97-AF65-F5344CB8AC3E}">
        <p14:creationId xmlns:p14="http://schemas.microsoft.com/office/powerpoint/2010/main" val="18899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75" t="31778" r="20250" b="5321"/>
          <a:stretch/>
        </p:blipFill>
        <p:spPr>
          <a:xfrm>
            <a:off x="792480" y="1261074"/>
            <a:ext cx="10747214" cy="526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24" y="380801"/>
            <a:ext cx="11167747" cy="7794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3 - Advantages of the Geopolitical Location of the GCR would not be Recognized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9238089" y="62628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11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85580" y="2113014"/>
            <a:ext cx="1518798" cy="1114616"/>
            <a:chOff x="9490715" y="1361105"/>
            <a:chExt cx="1518798" cy="1114615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9490715" y="1766607"/>
              <a:ext cx="435106" cy="709113"/>
            </a:xfrm>
            <a:prstGeom prst="straightConnector1">
              <a:avLst/>
            </a:prstGeom>
            <a:ln w="1333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89042" y="1361105"/>
              <a:ext cx="1220471" cy="461665"/>
            </a:xfrm>
            <a:prstGeom prst="rect">
              <a:avLst/>
            </a:prstGeom>
            <a:solidFill>
              <a:srgbClr val="CF878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China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822" y="1517248"/>
            <a:ext cx="2580627" cy="13662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58093" y="2765965"/>
            <a:ext cx="2356672" cy="461665"/>
            <a:chOff x="2145844" y="2428664"/>
            <a:chExt cx="2356673" cy="461666"/>
          </a:xfrm>
        </p:grpSpPr>
        <p:cxnSp>
          <p:nvCxnSpPr>
            <p:cNvPr id="13" name="Straight Arrow Connector 12"/>
            <p:cNvCxnSpPr>
              <a:stCxn id="14" idx="1"/>
            </p:cNvCxnSpPr>
            <p:nvPr/>
          </p:nvCxnSpPr>
          <p:spPr>
            <a:xfrm flipH="1">
              <a:off x="2145844" y="2659498"/>
              <a:ext cx="1136202" cy="92332"/>
            </a:xfrm>
            <a:prstGeom prst="straightConnector1">
              <a:avLst/>
            </a:prstGeom>
            <a:ln w="1333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82046" y="2428664"/>
              <a:ext cx="1220471" cy="461666"/>
            </a:xfrm>
            <a:prstGeom prst="rect">
              <a:avLst/>
            </a:prstGeom>
            <a:solidFill>
              <a:srgbClr val="CF878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USA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95867" y="1529554"/>
            <a:ext cx="2546028" cy="469945"/>
            <a:chOff x="1482076" y="1714148"/>
            <a:chExt cx="2546028" cy="469946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1482076" y="1714148"/>
              <a:ext cx="923140" cy="239112"/>
            </a:xfrm>
            <a:prstGeom prst="straightConnector1">
              <a:avLst/>
            </a:prstGeom>
            <a:ln w="1333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405216" y="1722428"/>
              <a:ext cx="1622888" cy="461666"/>
            </a:xfrm>
            <a:prstGeom prst="rect">
              <a:avLst/>
            </a:prstGeom>
            <a:solidFill>
              <a:srgbClr val="CF878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Alaska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14765" y="6201170"/>
            <a:ext cx="2157635" cy="37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arine Traffic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63" y="417294"/>
            <a:ext cx="11233877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4 – Increase of Freight Cost may Decrease International Competitiveness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63" y="2091998"/>
            <a:ext cx="10018396" cy="39569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Lower freight cost can come from:</a:t>
            </a:r>
          </a:p>
          <a:p>
            <a:pPr marL="514338" indent="-514338" algn="just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Increased traffic and volume </a:t>
            </a:r>
            <a:endParaRPr lang="en-US" sz="3200" strike="sngStrike" dirty="0" smtClean="0">
              <a:solidFill>
                <a:schemeClr val="bg1"/>
              </a:solidFill>
            </a:endParaRPr>
          </a:p>
          <a:p>
            <a:pPr marL="514338" indent="-514338" algn="just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Better transport technology </a:t>
            </a:r>
          </a:p>
          <a:p>
            <a:pPr marL="514338" indent="-514338" algn="just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Lower insurance costs, berthing fees and port handling charges</a:t>
            </a:r>
            <a:endParaRPr lang="en-US" sz="3200" strike="sngStrike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9083040" y="6215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12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09" y="405461"/>
            <a:ext cx="10515600" cy="7207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FFFF00"/>
                </a:solidFill>
              </a:rPr>
              <a:t>5 - Potential Increase </a:t>
            </a:r>
            <a:r>
              <a:rPr lang="en-US" sz="3600" dirty="0">
                <a:solidFill>
                  <a:srgbClr val="FFFF00"/>
                </a:solidFill>
              </a:rPr>
              <a:t>of </a:t>
            </a:r>
            <a:r>
              <a:rPr lang="en-US" sz="3600" dirty="0" smtClean="0">
                <a:solidFill>
                  <a:srgbClr val="FFFF00"/>
                </a:solidFill>
              </a:rPr>
              <a:t>Marine Incidences &amp; Salvage Challenges </a:t>
            </a:r>
            <a:r>
              <a:rPr lang="en-US" sz="3600" dirty="0">
                <a:solidFill>
                  <a:srgbClr val="FFFF00"/>
                </a:solidFill>
              </a:rPr>
              <a:t>for </a:t>
            </a:r>
            <a:r>
              <a:rPr lang="en-US" sz="3600" dirty="0" smtClean="0">
                <a:solidFill>
                  <a:srgbClr val="FFFF00"/>
                </a:solidFill>
              </a:rPr>
              <a:t>Mega-Ships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49" y="1371600"/>
            <a:ext cx="10963520" cy="51673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u="sng" dirty="0" smtClean="0">
                <a:solidFill>
                  <a:schemeClr val="bg1"/>
                </a:solidFill>
              </a:rPr>
              <a:t>Billion dollar shipping loss scenario: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19 000 container vessel  capsizes/sinks resulting in total loss of the vessel and subsequent removal of the wreck.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173787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13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0861"/>
              </p:ext>
            </p:extLst>
          </p:nvPr>
        </p:nvGraphicFramePr>
        <p:xfrm>
          <a:off x="507149" y="2843550"/>
          <a:ext cx="5126514" cy="3776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4091"/>
                <a:gridCol w="3332423"/>
              </a:tblGrid>
              <a:tr h="47636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Hull loss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7E6E6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$200m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7E6E6">
                        <a:alpha val="29020"/>
                      </a:srgbClr>
                    </a:solidFill>
                  </a:tcPr>
                </a:tc>
              </a:tr>
              <a:tr h="123854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Cargo loss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7E6E6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19,000 containers at $35,000 per container = $532m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7E6E6">
                        <a:alpha val="29020"/>
                      </a:srgbClr>
                    </a:solidFill>
                  </a:tcPr>
                </a:tc>
              </a:tr>
              <a:tr h="123854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Removal of wreck and liabilities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7E6E6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$300m</a:t>
                      </a:r>
                    </a:p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7E6E6">
                        <a:alpha val="29020"/>
                      </a:srgbClr>
                    </a:solidFill>
                  </a:tcPr>
                </a:tc>
              </a:tr>
              <a:tr h="55934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7E6E6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$1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long-term pollution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7E6E6">
                        <a:alpha val="2902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750" t="10222" r="31500" b="21778"/>
          <a:stretch/>
        </p:blipFill>
        <p:spPr>
          <a:xfrm>
            <a:off x="5750532" y="2869575"/>
            <a:ext cx="5720136" cy="34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541337"/>
            <a:ext cx="10180320" cy="82772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FFFF00"/>
                </a:solidFill>
              </a:rPr>
              <a:t>6 - Inability </a:t>
            </a:r>
            <a:r>
              <a:rPr lang="en-US" sz="4000" dirty="0">
                <a:solidFill>
                  <a:srgbClr val="FFFF00"/>
                </a:solidFill>
              </a:rPr>
              <a:t>to </a:t>
            </a:r>
            <a:r>
              <a:rPr lang="en-US" sz="4000" dirty="0" smtClean="0">
                <a:solidFill>
                  <a:srgbClr val="FFFF00"/>
                </a:solidFill>
              </a:rPr>
              <a:t>Fulfill </a:t>
            </a:r>
            <a:r>
              <a:rPr lang="en-US" dirty="0" smtClean="0">
                <a:solidFill>
                  <a:srgbClr val="FFFF00"/>
                </a:solidFill>
              </a:rPr>
              <a:t>International</a:t>
            </a:r>
            <a:r>
              <a:rPr lang="en-US" sz="4000" dirty="0" smtClean="0">
                <a:solidFill>
                  <a:srgbClr val="FFFF00"/>
                </a:solidFill>
              </a:rPr>
              <a:t> Obligations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59"/>
            <a:ext cx="10881360" cy="41300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300" dirty="0" smtClean="0">
                <a:solidFill>
                  <a:srgbClr val="FFC000"/>
                </a:solidFill>
              </a:rPr>
              <a:t>Safety </a:t>
            </a:r>
            <a:r>
              <a:rPr lang="en-US" sz="3300" dirty="0">
                <a:solidFill>
                  <a:srgbClr val="FFC000"/>
                </a:solidFill>
              </a:rPr>
              <a:t>of Life at Sea (SOLAS) Convention, </a:t>
            </a:r>
            <a:r>
              <a:rPr lang="en-US" sz="3300" dirty="0">
                <a:solidFill>
                  <a:schemeClr val="bg1"/>
                </a:solidFill>
              </a:rPr>
              <a:t>requires contracting governments to provide navigation safety </a:t>
            </a:r>
            <a:r>
              <a:rPr lang="en-US" sz="3300" dirty="0" smtClean="0">
                <a:solidFill>
                  <a:schemeClr val="bg1"/>
                </a:solidFill>
              </a:rPr>
              <a:t>services</a:t>
            </a:r>
          </a:p>
          <a:p>
            <a:pPr algn="just">
              <a:lnSpc>
                <a:spcPct val="150000"/>
              </a:lnSpc>
            </a:pPr>
            <a:r>
              <a:rPr lang="en-US" sz="3300" dirty="0" smtClean="0">
                <a:solidFill>
                  <a:srgbClr val="FFC000"/>
                </a:solidFill>
              </a:rPr>
              <a:t>MARPOL </a:t>
            </a:r>
            <a:r>
              <a:rPr lang="en-US" sz="3300" dirty="0">
                <a:solidFill>
                  <a:srgbClr val="FFC000"/>
                </a:solidFill>
              </a:rPr>
              <a:t>Convention </a:t>
            </a:r>
            <a:r>
              <a:rPr lang="en-US" sz="3300" dirty="0" smtClean="0">
                <a:solidFill>
                  <a:schemeClr val="bg1"/>
                </a:solidFill>
              </a:rPr>
              <a:t>- </a:t>
            </a:r>
            <a:r>
              <a:rPr lang="en-US" sz="3300" b="1" dirty="0" smtClean="0">
                <a:solidFill>
                  <a:schemeClr val="bg1"/>
                </a:solidFill>
              </a:rPr>
              <a:t>preventing </a:t>
            </a:r>
            <a:r>
              <a:rPr lang="en-US" sz="3300" b="1" dirty="0">
                <a:solidFill>
                  <a:schemeClr val="bg1"/>
                </a:solidFill>
              </a:rPr>
              <a:t>and minimizing pollution from ships </a:t>
            </a:r>
            <a:r>
              <a:rPr lang="en-US" sz="3300" dirty="0">
                <a:solidFill>
                  <a:schemeClr val="bg1"/>
                </a:solidFill>
              </a:rPr>
              <a:t>- both accidental pollution and that from routine operations </a:t>
            </a: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3960" y="6235699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Strategy for Risk Assessment of Maritime Navigation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Redefining LINZ Strategy to the Greater Caribbean Region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06840" y="6116640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08161"/>
            <a:ext cx="10515600" cy="865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Existing Strategies for </a:t>
            </a:r>
            <a:r>
              <a:rPr lang="en-US" dirty="0">
                <a:solidFill>
                  <a:srgbClr val="FFFF00"/>
                </a:solidFill>
              </a:rPr>
              <a:t>Risk Assessment &amp; Prioritization of </a:t>
            </a:r>
            <a:r>
              <a:rPr lang="en-US" dirty="0" smtClean="0">
                <a:solidFill>
                  <a:srgbClr val="FFFF00"/>
                </a:solidFill>
              </a:rPr>
              <a:t>Surveys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82762"/>
            <a:ext cx="10515600" cy="472741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Strategies for risk </a:t>
            </a: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ssessment &amp; prioritization of surveys have been developed maritime departments including:</a:t>
            </a:r>
          </a:p>
          <a:p>
            <a:pPr marL="971539" lvl="1" indent="-514350">
              <a:lnSpc>
                <a:spcPct val="120000"/>
              </a:lnSpc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Land Information New Zealand</a:t>
            </a:r>
          </a:p>
          <a:p>
            <a:pPr marL="971539" lvl="1" indent="-514350">
              <a:lnSpc>
                <a:spcPct val="120000"/>
              </a:lnSpc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Canadian Hydrographic Service</a:t>
            </a:r>
          </a:p>
          <a:p>
            <a:pPr marL="971539" lvl="1" indent="-514350">
              <a:lnSpc>
                <a:spcPct val="120000"/>
              </a:lnSpc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Arctic Region Hydrographic Commission</a:t>
            </a:r>
          </a:p>
          <a:p>
            <a:pPr marL="971539" lvl="1" indent="-514350">
              <a:lnSpc>
                <a:spcPct val="120000"/>
              </a:lnSpc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National Oceanic and Atmospheric </a:t>
            </a:r>
            <a:r>
              <a:rPr lang="en-US" sz="3200" dirty="0" smtClean="0">
                <a:solidFill>
                  <a:schemeClr val="bg1"/>
                </a:solidFill>
              </a:rPr>
              <a:t>Administration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91600" y="6084094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16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64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Use of LINZ Risk Assessment Strategy in the GCR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355"/>
            <a:ext cx="10515600" cy="4351338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It is </a:t>
            </a:r>
            <a:r>
              <a:rPr lang="en-US" sz="2400" b="1" dirty="0" smtClean="0">
                <a:solidFill>
                  <a:schemeClr val="bg1"/>
                </a:solidFill>
              </a:rPr>
              <a:t>risk </a:t>
            </a:r>
            <a:r>
              <a:rPr lang="en-US" sz="2400" b="1" dirty="0">
                <a:solidFill>
                  <a:schemeClr val="bg1"/>
                </a:solidFill>
              </a:rPr>
              <a:t>based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transparent</a:t>
            </a:r>
            <a:r>
              <a:rPr lang="en-US" sz="2400" dirty="0">
                <a:solidFill>
                  <a:schemeClr val="bg1"/>
                </a:solidFill>
              </a:rPr>
              <a:t> against a detailed set of </a:t>
            </a:r>
            <a:r>
              <a:rPr lang="en-US" sz="2400" b="1" dirty="0">
                <a:solidFill>
                  <a:schemeClr val="bg1"/>
                </a:solidFill>
              </a:rPr>
              <a:t>criteria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S-AIS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vessel position information are used for the </a:t>
            </a:r>
            <a:r>
              <a:rPr lang="en-US" sz="2400" b="1" dirty="0">
                <a:solidFill>
                  <a:schemeClr val="bg1"/>
                </a:solidFill>
              </a:rPr>
              <a:t>identification</a:t>
            </a:r>
            <a:r>
              <a:rPr lang="en-US" sz="2400" dirty="0">
                <a:solidFill>
                  <a:schemeClr val="bg1"/>
                </a:solidFill>
              </a:rPr>
              <a:t> of </a:t>
            </a:r>
            <a:r>
              <a:rPr lang="en-US" sz="2400" b="1" dirty="0">
                <a:solidFill>
                  <a:schemeClr val="bg1"/>
                </a:solidFill>
              </a:rPr>
              <a:t>shipping routes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weighted overlay </a:t>
            </a:r>
            <a:r>
              <a:rPr lang="en-US" sz="2400" dirty="0" smtClean="0">
                <a:solidFill>
                  <a:schemeClr val="bg1"/>
                </a:solidFill>
              </a:rPr>
              <a:t>method is used therefore improving the </a:t>
            </a:r>
            <a:r>
              <a:rPr lang="en-US" sz="2400" b="1" dirty="0" smtClean="0">
                <a:solidFill>
                  <a:schemeClr val="bg1"/>
                </a:solidFill>
              </a:rPr>
              <a:t>accuracy</a:t>
            </a:r>
            <a:r>
              <a:rPr lang="en-US" sz="2400" dirty="0" smtClean="0">
                <a:solidFill>
                  <a:schemeClr val="bg1"/>
                </a:solidFill>
              </a:rPr>
              <a:t> of the results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It geographically identifies the </a:t>
            </a:r>
            <a:r>
              <a:rPr lang="en-US" sz="2400" b="1" dirty="0" smtClean="0">
                <a:solidFill>
                  <a:schemeClr val="bg1"/>
                </a:solidFill>
              </a:rPr>
              <a:t>cost or benefit </a:t>
            </a:r>
            <a:r>
              <a:rPr lang="en-US" sz="2400" dirty="0" smtClean="0">
                <a:solidFill>
                  <a:schemeClr val="bg1"/>
                </a:solidFill>
              </a:rPr>
              <a:t>of hydrographic surveying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strategy was developed for a </a:t>
            </a:r>
            <a:r>
              <a:rPr lang="en-US" sz="2400" b="1" dirty="0" smtClean="0">
                <a:solidFill>
                  <a:schemeClr val="bg1"/>
                </a:solidFill>
              </a:rPr>
              <a:t>marine environment </a:t>
            </a:r>
            <a:r>
              <a:rPr lang="en-US" sz="2400" dirty="0" smtClean="0">
                <a:solidFill>
                  <a:schemeClr val="bg1"/>
                </a:solidFill>
              </a:rPr>
              <a:t>which is similar in many instances to the GCR’s.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040" y="6164263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17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6820" y="1513224"/>
            <a:ext cx="10760293" cy="4297740"/>
          </a:xfrm>
          <a:prstGeom prst="rect">
            <a:avLst/>
          </a:prstGeom>
          <a:solidFill>
            <a:schemeClr val="bg2">
              <a:lumMod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22474" y="1586037"/>
            <a:ext cx="7166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7A104"/>
                </a:solidFill>
              </a:rPr>
              <a:t>Weighted </a:t>
            </a:r>
            <a:r>
              <a:rPr lang="en-US" sz="4000" dirty="0">
                <a:solidFill>
                  <a:srgbClr val="E7A104"/>
                </a:solidFill>
              </a:rPr>
              <a:t>Overlay Method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94030" y="2363448"/>
            <a:ext cx="102230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3 Criteria:</a:t>
            </a:r>
          </a:p>
          <a:p>
            <a:pPr marL="800080" indent="-622284" algn="just">
              <a:buFont typeface="+mj-lt"/>
              <a:buAutoNum type="romanLcPeriod"/>
            </a:pPr>
            <a:r>
              <a:rPr lang="en-US" sz="2800" dirty="0">
                <a:solidFill>
                  <a:schemeClr val="bg1"/>
                </a:solidFill>
              </a:rPr>
              <a:t>Vessel Traffic  – potential loss of life &amp; potential pollution</a:t>
            </a:r>
          </a:p>
          <a:p>
            <a:pPr marL="800080" indent="-622284" algn="just">
              <a:buFont typeface="+mj-lt"/>
              <a:buAutoNum type="romanLcPeriod"/>
            </a:pPr>
            <a:r>
              <a:rPr lang="en-US" sz="2800" dirty="0">
                <a:solidFill>
                  <a:schemeClr val="bg1"/>
                </a:solidFill>
              </a:rPr>
              <a:t>Likelihood – factors likely to </a:t>
            </a:r>
            <a:r>
              <a:rPr lang="en-US" sz="2800" u="sng" dirty="0">
                <a:solidFill>
                  <a:schemeClr val="bg1"/>
                </a:solidFill>
              </a:rPr>
              <a:t>cause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smtClean="0">
                <a:solidFill>
                  <a:schemeClr val="bg1"/>
                </a:solidFill>
              </a:rPr>
              <a:t>marine incident</a:t>
            </a:r>
            <a:endParaRPr lang="en-US" sz="2800" dirty="0">
              <a:solidFill>
                <a:schemeClr val="bg1"/>
              </a:solidFill>
            </a:endParaRPr>
          </a:p>
          <a:p>
            <a:pPr marL="800080" indent="-622284" algn="just">
              <a:buFont typeface="+mj-lt"/>
              <a:buAutoNum type="romanLcPeriod"/>
            </a:pPr>
            <a:r>
              <a:rPr lang="en-US" sz="2800" dirty="0">
                <a:solidFill>
                  <a:schemeClr val="bg1"/>
                </a:solidFill>
              </a:rPr>
              <a:t>Consequence – factors likely to be </a:t>
            </a:r>
            <a:r>
              <a:rPr lang="en-US" sz="2800" u="sng" dirty="0">
                <a:solidFill>
                  <a:schemeClr val="bg1"/>
                </a:solidFill>
              </a:rPr>
              <a:t>affected</a:t>
            </a:r>
            <a:r>
              <a:rPr lang="en-US" sz="2800" dirty="0">
                <a:solidFill>
                  <a:schemeClr val="bg1"/>
                </a:solidFill>
              </a:rPr>
              <a:t> by a </a:t>
            </a:r>
            <a:r>
              <a:rPr lang="en-US" sz="2800" dirty="0" smtClean="0">
                <a:solidFill>
                  <a:schemeClr val="bg1"/>
                </a:solidFill>
              </a:rPr>
              <a:t>marine incident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9660" y="4741165"/>
            <a:ext cx="1110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Hydrographic </a:t>
            </a:r>
            <a:r>
              <a:rPr lang="en-US" sz="3600" dirty="0">
                <a:solidFill>
                  <a:srgbClr val="92D050"/>
                </a:solidFill>
              </a:rPr>
              <a:t>Risk = Traffic * Likelihood * Consequence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05156" y="416738"/>
            <a:ext cx="82617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LINZ Hydrographic Risk Assessment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7631" y="6234431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2910"/>
            <a:ext cx="10515600" cy="7626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Key Datasets Required for the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06840" y="6203952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9034"/>
              </p:ext>
            </p:extLst>
          </p:nvPr>
        </p:nvGraphicFramePr>
        <p:xfrm>
          <a:off x="662940" y="1619795"/>
          <a:ext cx="10858500" cy="402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64031"/>
                <a:gridCol w="3918858"/>
                <a:gridCol w="4075611"/>
              </a:tblGrid>
              <a:tr h="8261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Vessel Traffic Criteria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Likelihood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Criteria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Consequence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Criteria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00705">
                <a:tc>
                  <a:txBody>
                    <a:bodyPr/>
                    <a:lstStyle/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Satellite automatic identification system (S-AIS)</a:t>
                      </a:r>
                    </a:p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Met-ocean conditions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Navigational complexity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Aids to navigation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Bathymetry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Navigational hazards</a:t>
                      </a:r>
                    </a:p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Environmentally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sensitive areas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Culturally sensitive areas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Economically sensitive areas</a:t>
                      </a:r>
                    </a:p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Introduction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720"/>
            <a:ext cx="10515600" cy="46072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This study will conduct a risk assessment of maritime navigation across the GCR.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In this presentation a case is made </a:t>
            </a:r>
            <a:r>
              <a:rPr lang="en-US" dirty="0" smtClean="0">
                <a:solidFill>
                  <a:schemeClr val="bg1"/>
                </a:solidFill>
              </a:rPr>
              <a:t>for conducting a </a:t>
            </a:r>
            <a:r>
              <a:rPr lang="en-US" dirty="0" smtClean="0">
                <a:solidFill>
                  <a:schemeClr val="bg1"/>
                </a:solidFill>
              </a:rPr>
              <a:t>risk assessment across the GCR.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5900" y="6176963"/>
            <a:ext cx="2743200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3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2"/>
    </mc:Choice>
    <mc:Fallback xmlns="">
      <p:transition spd="slow" advTm="1276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06" y="320289"/>
            <a:ext cx="11278236" cy="95730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Weighted Overlay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92" y="1277592"/>
            <a:ext cx="52070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46038"/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chemeClr val="bg1"/>
                </a:solidFill>
              </a:rPr>
              <a:t>study area is </a:t>
            </a:r>
            <a:r>
              <a:rPr lang="en-US" sz="3600" dirty="0">
                <a:solidFill>
                  <a:srgbClr val="E7A104"/>
                </a:solidFill>
              </a:rPr>
              <a:t>divided </a:t>
            </a:r>
            <a:r>
              <a:rPr lang="en-US" sz="3600" dirty="0" smtClean="0">
                <a:solidFill>
                  <a:srgbClr val="E7A104"/>
                </a:solidFill>
              </a:rPr>
              <a:t>into grid </a:t>
            </a:r>
            <a:r>
              <a:rPr lang="en-US" sz="3600" dirty="0">
                <a:solidFill>
                  <a:srgbClr val="E7A104"/>
                </a:solidFill>
              </a:rPr>
              <a:t>cells.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marL="396875" indent="-46038"/>
            <a:endParaRPr lang="en-US" sz="3600" dirty="0">
              <a:solidFill>
                <a:schemeClr val="bg1"/>
              </a:solidFill>
            </a:endParaRPr>
          </a:p>
          <a:p>
            <a:pPr marL="396875" indent="-46038"/>
            <a:r>
              <a:rPr lang="en-US" sz="3600" dirty="0">
                <a:solidFill>
                  <a:schemeClr val="bg1"/>
                </a:solidFill>
              </a:rPr>
              <a:t>The cell size determined </a:t>
            </a:r>
            <a:r>
              <a:rPr lang="en-US" sz="3600" dirty="0" smtClean="0">
                <a:solidFill>
                  <a:schemeClr val="bg1"/>
                </a:solidFill>
              </a:rPr>
              <a:t>by the </a:t>
            </a:r>
            <a:r>
              <a:rPr lang="en-US" sz="3600" dirty="0">
                <a:solidFill>
                  <a:srgbClr val="E7A104"/>
                </a:solidFill>
              </a:rPr>
              <a:t>granularity </a:t>
            </a:r>
            <a:r>
              <a:rPr lang="en-US" sz="3600" dirty="0">
                <a:solidFill>
                  <a:schemeClr val="bg1"/>
                </a:solidFill>
              </a:rPr>
              <a:t>of the data.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2776" t="42424" r="49469" b="17950"/>
          <a:stretch/>
        </p:blipFill>
        <p:spPr bwMode="auto">
          <a:xfrm>
            <a:off x="5857242" y="1432560"/>
            <a:ext cx="5816598" cy="4862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8039" y="4713664"/>
            <a:ext cx="373252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Beyond 12nm – 2km</a:t>
            </a:r>
          </a:p>
          <a:p>
            <a:r>
              <a:rPr lang="en-US" sz="3200" b="1" dirty="0">
                <a:solidFill>
                  <a:srgbClr val="92D050"/>
                </a:solidFill>
              </a:rPr>
              <a:t>Inside 12 nm – 1km</a:t>
            </a:r>
          </a:p>
          <a:p>
            <a:r>
              <a:rPr lang="en-US" sz="3200" b="1" dirty="0">
                <a:solidFill>
                  <a:srgbClr val="EE3716"/>
                </a:solidFill>
              </a:rPr>
              <a:t>Harbor limits – 500m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79331" y="2810961"/>
            <a:ext cx="161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Zealand North Island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4881454"/>
            <a:ext cx="161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Zealand South Island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12911" y="6283324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3" y="1277592"/>
            <a:ext cx="70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2965" y="467341"/>
            <a:ext cx="59896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Weighted </a:t>
            </a:r>
            <a:r>
              <a:rPr lang="en-US" sz="4000" dirty="0" smtClean="0">
                <a:solidFill>
                  <a:srgbClr val="FFFF00"/>
                </a:solidFill>
              </a:rPr>
              <a:t>Overlay</a:t>
            </a:r>
            <a:endParaRPr lang="en-US" sz="40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57" y="1452226"/>
            <a:ext cx="1080516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  <a:tabLst>
                <a:tab pos="634984" algn="l"/>
              </a:tabLst>
            </a:pPr>
            <a:r>
              <a:rPr lang="en-US" sz="3600" dirty="0">
                <a:solidFill>
                  <a:schemeClr val="bg1"/>
                </a:solidFill>
              </a:rPr>
              <a:t>Each cell value for each input is multiplied by the input’s weight of </a:t>
            </a:r>
            <a:r>
              <a:rPr lang="en-US" sz="3600" dirty="0" smtClean="0">
                <a:solidFill>
                  <a:schemeClr val="bg1"/>
                </a:solidFill>
              </a:rPr>
              <a:t>importance.</a:t>
            </a:r>
          </a:p>
          <a:p>
            <a:pPr marL="742950" indent="-742950" algn="just">
              <a:buFont typeface="+mj-lt"/>
              <a:buAutoNum type="arabicPeriod" startAt="2"/>
              <a:tabLst>
                <a:tab pos="634984" algn="l"/>
              </a:tabLst>
            </a:pPr>
            <a:endParaRPr lang="en-US" sz="3600" dirty="0">
              <a:solidFill>
                <a:schemeClr val="bg1"/>
              </a:solidFill>
            </a:endParaRPr>
          </a:p>
          <a:p>
            <a:pPr marL="742950" indent="-742950" algn="just">
              <a:buFont typeface="+mj-lt"/>
              <a:buAutoNum type="arabicPeriod" startAt="2"/>
              <a:tabLst>
                <a:tab pos="634984" algn="l"/>
              </a:tabLst>
            </a:pPr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chemeClr val="bg1"/>
                </a:solidFill>
              </a:rPr>
              <a:t>resulting cell values are added for each criteria (vessel traffic, likelihood and consequence</a:t>
            </a:r>
            <a:r>
              <a:rPr lang="en-US" sz="3600" dirty="0" smtClean="0">
                <a:solidFill>
                  <a:schemeClr val="bg1"/>
                </a:solidFill>
              </a:rPr>
              <a:t>).</a:t>
            </a:r>
          </a:p>
          <a:p>
            <a:pPr marL="742950" indent="-742950" algn="just">
              <a:buFont typeface="+mj-lt"/>
              <a:buAutoNum type="arabicPeriod" startAt="2"/>
              <a:tabLst>
                <a:tab pos="634984" algn="l"/>
              </a:tabLst>
            </a:pPr>
            <a:endParaRPr lang="en-US" sz="3600" dirty="0">
              <a:solidFill>
                <a:schemeClr val="bg1"/>
              </a:solidFill>
            </a:endParaRPr>
          </a:p>
          <a:p>
            <a:pPr marL="742950" indent="-742950" algn="just">
              <a:buFont typeface="+mj-lt"/>
              <a:buAutoNum type="arabicPeriod" startAt="2"/>
              <a:tabLst>
                <a:tab pos="634984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Hydrographic Risk = Traffic * Likelihood * Consequence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3351" y="6163310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777" y="1135697"/>
            <a:ext cx="5166815" cy="52631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Establish relative level of risk </a:t>
            </a:r>
          </a:p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Use ‘heat’-map to show risk levels at different locations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Assist policymakers in prioritizing chart improvements &amp; other safety mitigations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grpSp>
        <p:nvGrpSpPr>
          <p:cNvPr id="9" name="Group 8"/>
          <p:cNvGrpSpPr/>
          <p:nvPr/>
        </p:nvGrpSpPr>
        <p:grpSpPr>
          <a:xfrm>
            <a:off x="8580120" y="1135697"/>
            <a:ext cx="3187913" cy="5041899"/>
            <a:chOff x="8694075" y="1031250"/>
            <a:chExt cx="3497923" cy="58548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1067" t="16826" r="38096" b="14875"/>
            <a:stretch/>
          </p:blipFill>
          <p:spPr>
            <a:xfrm>
              <a:off x="8694075" y="1031250"/>
              <a:ext cx="3497923" cy="585485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94075" y="4158504"/>
              <a:ext cx="987995" cy="2727601"/>
            </a:xfrm>
            <a:prstGeom prst="rect">
              <a:avLst/>
            </a:prstGeom>
            <a:solidFill>
              <a:srgbClr val="016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09718"/>
              </p:ext>
            </p:extLst>
          </p:nvPr>
        </p:nvGraphicFramePr>
        <p:xfrm>
          <a:off x="5777974" y="2016121"/>
          <a:ext cx="2802146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2642"/>
                <a:gridCol w="1589504"/>
              </a:tblGrid>
              <a:tr h="3973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bg1"/>
                          </a:solidFill>
                        </a:rPr>
                        <a:t>Level of</a:t>
                      </a:r>
                      <a:r>
                        <a:rPr lang="en-US" sz="2200" b="1" u="sng" baseline="0" dirty="0" smtClean="0">
                          <a:solidFill>
                            <a:schemeClr val="bg1"/>
                          </a:solidFill>
                        </a:rPr>
                        <a:t> Risk</a:t>
                      </a:r>
                      <a:endParaRPr lang="en-US" sz="22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732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Nil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32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60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Insignificant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32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A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32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F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Moderate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32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1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Heightened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32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71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Significant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0336" y="6283111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" y="345652"/>
            <a:ext cx="10515600" cy="68453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Results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08" y="-158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LINZ Cost Benefit Analysis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3080" y="936717"/>
            <a:ext cx="10688320" cy="4334375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chemeClr val="bg1"/>
                </a:solidFill>
              </a:rPr>
              <a:t>Parameters of </a:t>
            </a:r>
            <a:r>
              <a:rPr lang="en-US" sz="2500" dirty="0" smtClean="0">
                <a:solidFill>
                  <a:schemeClr val="bg1"/>
                </a:solidFill>
              </a:rPr>
              <a:t>Cost Benefit Analysis include:</a:t>
            </a:r>
            <a:endParaRPr lang="en-US" sz="2500" dirty="0">
              <a:solidFill>
                <a:schemeClr val="bg1"/>
              </a:solidFill>
            </a:endParaRPr>
          </a:p>
          <a:p>
            <a:pPr marL="971526" lvl="1" indent="-514338">
              <a:lnSpc>
                <a:spcPct val="150000"/>
              </a:lnSpc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Cost of surveying</a:t>
            </a:r>
          </a:p>
          <a:p>
            <a:pPr marL="971526" lvl="1" indent="-514338">
              <a:lnSpc>
                <a:spcPct val="150000"/>
              </a:lnSpc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Loss of life reduction benefit/</a:t>
            </a:r>
            <a:r>
              <a:rPr lang="en-US" sz="2500" dirty="0" err="1">
                <a:solidFill>
                  <a:schemeClr val="bg1"/>
                </a:solidFill>
              </a:rPr>
              <a:t>yr</a:t>
            </a:r>
            <a:endParaRPr lang="en-US" sz="2500" dirty="0">
              <a:solidFill>
                <a:schemeClr val="bg1"/>
              </a:solidFill>
            </a:endParaRPr>
          </a:p>
          <a:p>
            <a:pPr marL="971526" lvl="1" indent="-514338">
              <a:lnSpc>
                <a:spcPct val="150000"/>
              </a:lnSpc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Pollution reduction benefit/</a:t>
            </a:r>
            <a:r>
              <a:rPr lang="en-US" sz="2500" dirty="0" err="1">
                <a:solidFill>
                  <a:schemeClr val="bg1"/>
                </a:solidFill>
              </a:rPr>
              <a:t>yr</a:t>
            </a:r>
            <a:endParaRPr lang="en-US" sz="2500" dirty="0">
              <a:solidFill>
                <a:schemeClr val="bg1"/>
              </a:solidFill>
            </a:endParaRPr>
          </a:p>
          <a:p>
            <a:pPr marL="971526" lvl="1" indent="-514338">
              <a:lnSpc>
                <a:spcPct val="150000"/>
              </a:lnSpc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Economic development benefit/</a:t>
            </a:r>
            <a:r>
              <a:rPr lang="en-US" sz="2500" dirty="0" err="1">
                <a:solidFill>
                  <a:schemeClr val="bg1"/>
                </a:solidFill>
              </a:rPr>
              <a:t>yr</a:t>
            </a:r>
            <a:endParaRPr lang="en-US" sz="2500" dirty="0">
              <a:solidFill>
                <a:schemeClr val="bg1"/>
              </a:solidFill>
            </a:endParaRPr>
          </a:p>
          <a:p>
            <a:pPr marL="971526" lvl="1" indent="-514338">
              <a:lnSpc>
                <a:spcPct val="150000"/>
              </a:lnSpc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2% interest </a:t>
            </a:r>
            <a:r>
              <a:rPr lang="en-US" sz="2500" dirty="0" smtClean="0">
                <a:solidFill>
                  <a:schemeClr val="bg1"/>
                </a:solidFill>
              </a:rPr>
              <a:t>rate</a:t>
            </a:r>
            <a:endParaRPr lang="en-US" sz="2500" dirty="0">
              <a:solidFill>
                <a:schemeClr val="bg1"/>
              </a:solidFill>
            </a:endParaRPr>
          </a:p>
          <a:p>
            <a:pPr marL="971526" lvl="1" indent="-514338">
              <a:lnSpc>
                <a:spcPct val="150000"/>
              </a:lnSpc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Sum of benefits</a:t>
            </a:r>
          </a:p>
          <a:p>
            <a:pPr marL="971526" lvl="1" indent="-514338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38" indent="-514338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3080" y="5134612"/>
            <a:ext cx="11617961" cy="12112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chemeClr val="bg1"/>
                </a:solidFill>
              </a:rPr>
              <a:t>A 10 year forecast is made where the benefits are realized once the surveying is completed (i.e. year two).</a:t>
            </a:r>
          </a:p>
          <a:p>
            <a:endParaRPr lang="en-US" sz="24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7320" y="6209394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383"/>
            <a:ext cx="10515600" cy="830263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Proposed Research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1122139"/>
            <a:ext cx="10728960" cy="49281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There are limitations to directly implementing the LINZ strategy within the GCR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C000"/>
                </a:solidFill>
              </a:rPr>
              <a:t>General Objective: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To conduct a risk assessment of maritime navigation across the GCR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C000"/>
                </a:solidFill>
              </a:rPr>
              <a:t>Specific Objectives: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Mapping of: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Areas of risk </a:t>
            </a:r>
            <a:r>
              <a:rPr lang="en-US" sz="2800" dirty="0" smtClean="0">
                <a:solidFill>
                  <a:schemeClr val="bg1"/>
                </a:solidFill>
              </a:rPr>
              <a:t>within </a:t>
            </a:r>
            <a:r>
              <a:rPr lang="en-US" sz="2800" dirty="0">
                <a:solidFill>
                  <a:schemeClr val="bg1"/>
                </a:solidFill>
              </a:rPr>
              <a:t>the maritime navigation areas across the </a:t>
            </a:r>
            <a:r>
              <a:rPr lang="en-US" sz="2800" dirty="0" smtClean="0">
                <a:solidFill>
                  <a:schemeClr val="bg1"/>
                </a:solidFill>
              </a:rPr>
              <a:t>GCR</a:t>
            </a:r>
            <a:endParaRPr lang="en-US" dirty="0">
              <a:solidFill>
                <a:schemeClr val="bg1"/>
              </a:solidFill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The economic feasibility of risk management and mitigation plans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7631" y="6075774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0546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Proposed Strategy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588"/>
            <a:ext cx="10515600" cy="49063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To conduct a risk assessment of maritime navigation across the GCR: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To adopt the LINZ strategy as a foundation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Better define the risk criteria components to fit the GCR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Conduct the cost benefit analysis using direct costs and contingent valuation methods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61120" y="6176963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25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575"/>
            <a:ext cx="10515600" cy="7905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Stakeholder Support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935480"/>
            <a:ext cx="11004552" cy="4241484"/>
          </a:xfrm>
          <a:noFill/>
        </p:spPr>
        <p:txBody>
          <a:bodyPr>
            <a:normAutofit fontScale="92500" lnSpcReduction="20000"/>
          </a:bodyPr>
          <a:lstStyle/>
          <a:p>
            <a:pPr marL="514338" indent="-514338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Support from experts to construct the weighted overlay</a:t>
            </a:r>
          </a:p>
          <a:p>
            <a:pPr marL="514338" indent="-514338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Evidence </a:t>
            </a:r>
            <a:r>
              <a:rPr lang="en-US" sz="3200" dirty="0" smtClean="0">
                <a:solidFill>
                  <a:schemeClr val="bg1"/>
                </a:solidFill>
              </a:rPr>
              <a:t>of the </a:t>
            </a:r>
            <a:r>
              <a:rPr lang="en-US" sz="3200" dirty="0">
                <a:solidFill>
                  <a:schemeClr val="bg1"/>
                </a:solidFill>
              </a:rPr>
              <a:t>compliance with </a:t>
            </a:r>
            <a:r>
              <a:rPr lang="en-US" sz="3200" dirty="0" smtClean="0">
                <a:solidFill>
                  <a:schemeClr val="bg1"/>
                </a:solidFill>
              </a:rPr>
              <a:t>SOLAS and MARPOL regulations for </a:t>
            </a:r>
            <a:r>
              <a:rPr lang="en-US" sz="3200" dirty="0">
                <a:solidFill>
                  <a:schemeClr val="bg1"/>
                </a:solidFill>
              </a:rPr>
              <a:t>your region, for example is there a VTS?</a:t>
            </a:r>
          </a:p>
          <a:p>
            <a:pPr marL="514338" indent="-514338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Information regarding: </a:t>
            </a:r>
          </a:p>
          <a:p>
            <a:pPr marL="2628834" indent="-279393">
              <a:lnSpc>
                <a:spcPct val="150000"/>
              </a:lnSpc>
              <a:buFont typeface="+mj-lt"/>
              <a:buAutoNum type="romanLcPeriod"/>
            </a:pPr>
            <a:r>
              <a:rPr lang="en-US" sz="3200" dirty="0">
                <a:solidFill>
                  <a:schemeClr val="bg1"/>
                </a:solidFill>
              </a:rPr>
              <a:t>	Shipping</a:t>
            </a:r>
          </a:p>
          <a:p>
            <a:pPr marL="2628834" indent="-279393">
              <a:lnSpc>
                <a:spcPct val="150000"/>
              </a:lnSpc>
              <a:buFont typeface="+mj-lt"/>
              <a:buAutoNum type="romanLcPeriod"/>
            </a:pPr>
            <a:r>
              <a:rPr lang="en-US" sz="3200" dirty="0">
                <a:solidFill>
                  <a:schemeClr val="bg1"/>
                </a:solidFill>
              </a:rPr>
              <a:t> Navigational practices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92871" y="6176964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19" y="1104483"/>
            <a:ext cx="5500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Requirements to move forward:</a:t>
            </a:r>
          </a:p>
        </p:txBody>
      </p:sp>
    </p:spTree>
    <p:extLst>
      <p:ext uri="{BB962C8B-B14F-4D97-AF65-F5344CB8AC3E}">
        <p14:creationId xmlns:p14="http://schemas.microsoft.com/office/powerpoint/2010/main" val="33187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5219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53797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The risk assessment of maritime navigation across the GCR for the prioritization of hydrographic surveys is necessary for the: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S</a:t>
            </a:r>
            <a:r>
              <a:rPr lang="en-US" sz="2900" dirty="0" smtClean="0">
                <a:solidFill>
                  <a:schemeClr val="bg1"/>
                </a:solidFill>
              </a:rPr>
              <a:t>afe and efficient navigation of vessels.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Protection of environmental and cultural resources within the maritime environment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Potential economic expansion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To prepare the GCR for future demands in the maritime transport system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300" dirty="0" smtClean="0">
                <a:solidFill>
                  <a:srgbClr val="FFC000"/>
                </a:solidFill>
              </a:rPr>
              <a:t>As a regional project support is required from stakeholders.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2580" y="6159500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27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318866"/>
            <a:ext cx="10515600" cy="69978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About the Presenter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96" y="1260378"/>
            <a:ext cx="9319624" cy="45745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The University of the West Indies: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Student </a:t>
            </a:r>
            <a:r>
              <a:rPr lang="en-US" sz="2400" dirty="0">
                <a:solidFill>
                  <a:schemeClr val="bg1"/>
                </a:solidFill>
              </a:rPr>
              <a:t>- PhD. Geoinformatics </a:t>
            </a:r>
            <a:r>
              <a:rPr lang="en-US" sz="2400" dirty="0" err="1" smtClean="0">
                <a:solidFill>
                  <a:schemeClr val="bg1"/>
                </a:solidFill>
              </a:rPr>
              <a:t>Programme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MSc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Geoinformatics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BSc. </a:t>
            </a:r>
            <a:r>
              <a:rPr lang="en-US" sz="2400" dirty="0">
                <a:solidFill>
                  <a:schemeClr val="bg1"/>
                </a:solidFill>
              </a:rPr>
              <a:t>Geomatics Engineering and Land Management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GIS </a:t>
            </a:r>
            <a:r>
              <a:rPr lang="en-US" sz="2400" b="1" dirty="0">
                <a:solidFill>
                  <a:schemeClr val="bg1"/>
                </a:solidFill>
              </a:rPr>
              <a:t>Assistant – Niue Hydrographic Risk </a:t>
            </a:r>
            <a:r>
              <a:rPr lang="en-US" sz="2400" b="1" dirty="0" smtClean="0">
                <a:solidFill>
                  <a:schemeClr val="bg1"/>
                </a:solidFill>
              </a:rPr>
              <a:t>Assessment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Land </a:t>
            </a:r>
            <a:r>
              <a:rPr lang="en-US" sz="2400" dirty="0">
                <a:solidFill>
                  <a:schemeClr val="bg1"/>
                </a:solidFill>
              </a:rPr>
              <a:t>Information New Zealand (LINZ), </a:t>
            </a:r>
            <a:r>
              <a:rPr lang="en-US" sz="2400" dirty="0" smtClean="0">
                <a:solidFill>
                  <a:schemeClr val="bg1"/>
                </a:solidFill>
              </a:rPr>
              <a:t>Wellington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GIS Intern </a:t>
            </a:r>
            <a:r>
              <a:rPr lang="en-US" sz="2400" b="1" dirty="0">
                <a:solidFill>
                  <a:schemeClr val="bg1"/>
                </a:solidFill>
              </a:rPr>
              <a:t>– Flood Risk Assessment of the Greater Toronto </a:t>
            </a:r>
            <a:r>
              <a:rPr lang="en-US" sz="2400" b="1" dirty="0" smtClean="0">
                <a:solidFill>
                  <a:schemeClr val="bg1"/>
                </a:solidFill>
              </a:rPr>
              <a:t>Area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York </a:t>
            </a:r>
            <a:r>
              <a:rPr lang="en-US" sz="2400" dirty="0">
                <a:solidFill>
                  <a:schemeClr val="bg1"/>
                </a:solidFill>
              </a:rPr>
              <a:t>University, Canada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60511" y="6245714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475" t="23135" r="42714" b="33487"/>
          <a:stretch/>
        </p:blipFill>
        <p:spPr>
          <a:xfrm>
            <a:off x="7497102" y="2067733"/>
            <a:ext cx="4406609" cy="25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01"/>
    </mc:Choice>
    <mc:Fallback xmlns="">
      <p:transition spd="slow" advTm="3730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0" y="382430"/>
            <a:ext cx="10515600" cy="76263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Problem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53441"/>
            <a:ext cx="10660380" cy="532352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 availability and quality of hydrographic data and support for navigational </a:t>
            </a:r>
            <a:r>
              <a:rPr lang="en-US" sz="3200" dirty="0" smtClean="0">
                <a:solidFill>
                  <a:schemeClr val="bg1"/>
                </a:solidFill>
              </a:rPr>
              <a:t>practices </a:t>
            </a:r>
            <a:r>
              <a:rPr lang="en-US" sz="3200" dirty="0" smtClean="0">
                <a:solidFill>
                  <a:schemeClr val="bg1"/>
                </a:solidFill>
              </a:rPr>
              <a:t>across </a:t>
            </a: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GCR might be improved to: 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upport </a:t>
            </a:r>
            <a:r>
              <a:rPr lang="en-US" sz="3200" dirty="0">
                <a:solidFill>
                  <a:schemeClr val="bg1"/>
                </a:solidFill>
              </a:rPr>
              <a:t>safety of life at </a:t>
            </a:r>
            <a:r>
              <a:rPr lang="en-US" sz="3200" dirty="0" smtClean="0">
                <a:solidFill>
                  <a:schemeClr val="bg1"/>
                </a:solidFill>
              </a:rPr>
              <a:t>sea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Reduce the risk of marine pollution 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upport the expansion of economic development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06840" y="6176964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626"/>
            <a:ext cx="10515600" cy="7715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Factors Affected by the Problem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075702"/>
            <a:ext cx="10881360" cy="5307329"/>
          </a:xfrm>
        </p:spPr>
        <p:txBody>
          <a:bodyPr>
            <a:noAutofit/>
          </a:bodyPr>
          <a:lstStyle/>
          <a:p>
            <a:pPr marL="514338" indent="-514338" algn="just">
              <a:lnSpc>
                <a:spcPct val="150000"/>
              </a:lnSpc>
              <a:buAutoNum type="arabicPeriod"/>
            </a:pPr>
            <a:r>
              <a:rPr lang="en-US" sz="2900" b="1" dirty="0" smtClean="0">
                <a:solidFill>
                  <a:schemeClr val="bg1"/>
                </a:solidFill>
              </a:rPr>
              <a:t>Trade </a:t>
            </a:r>
            <a:r>
              <a:rPr lang="en-US" sz="2900" b="1" dirty="0">
                <a:solidFill>
                  <a:schemeClr val="bg1"/>
                </a:solidFill>
              </a:rPr>
              <a:t>and marine </a:t>
            </a:r>
            <a:r>
              <a:rPr lang="en-US" sz="2900" b="1" dirty="0" smtClean="0">
                <a:solidFill>
                  <a:schemeClr val="bg1"/>
                </a:solidFill>
              </a:rPr>
              <a:t>traffic </a:t>
            </a:r>
          </a:p>
          <a:p>
            <a:pPr marL="514338" indent="-514338" algn="just">
              <a:lnSpc>
                <a:spcPct val="150000"/>
              </a:lnSpc>
              <a:buAutoNum type="arabicPeriod"/>
            </a:pPr>
            <a:r>
              <a:rPr lang="en-US" sz="2900" b="1" dirty="0" smtClean="0">
                <a:solidFill>
                  <a:schemeClr val="bg1"/>
                </a:solidFill>
              </a:rPr>
              <a:t>Economic expansion </a:t>
            </a:r>
            <a:endParaRPr lang="en-US" sz="2900" dirty="0" smtClean="0">
              <a:solidFill>
                <a:schemeClr val="bg1"/>
              </a:solidFill>
            </a:endParaRPr>
          </a:p>
          <a:p>
            <a:pPr marL="514338" indent="-514338" algn="just">
              <a:lnSpc>
                <a:spcPct val="150000"/>
              </a:lnSpc>
              <a:buAutoNum type="arabicPeriod"/>
            </a:pPr>
            <a:r>
              <a:rPr lang="en-US" sz="2900" b="1" dirty="0" smtClean="0">
                <a:solidFill>
                  <a:schemeClr val="bg1"/>
                </a:solidFill>
              </a:rPr>
              <a:t>Advantages of our geopolitical location </a:t>
            </a:r>
          </a:p>
          <a:p>
            <a:pPr marL="514338" indent="-514338" algn="just">
              <a:lnSpc>
                <a:spcPct val="150000"/>
              </a:lnSpc>
              <a:buAutoNum type="arabicPeriod"/>
            </a:pPr>
            <a:r>
              <a:rPr lang="en-US" sz="2900" b="1" dirty="0" smtClean="0">
                <a:solidFill>
                  <a:schemeClr val="bg1"/>
                </a:solidFill>
              </a:rPr>
              <a:t>Freight cost </a:t>
            </a:r>
            <a:r>
              <a:rPr lang="en-US" sz="2900" dirty="0" smtClean="0">
                <a:solidFill>
                  <a:schemeClr val="bg1"/>
                </a:solidFill>
              </a:rPr>
              <a:t>and i</a:t>
            </a:r>
            <a:r>
              <a:rPr lang="en-US" sz="2900" b="1" dirty="0" smtClean="0">
                <a:solidFill>
                  <a:schemeClr val="bg1"/>
                </a:solidFill>
              </a:rPr>
              <a:t>nternational competitiveness</a:t>
            </a:r>
          </a:p>
          <a:p>
            <a:pPr marL="514338" indent="-514338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Salvage challenges </a:t>
            </a:r>
            <a:r>
              <a:rPr lang="en-US" sz="2900" dirty="0">
                <a:solidFill>
                  <a:schemeClr val="bg1"/>
                </a:solidFill>
              </a:rPr>
              <a:t>for </a:t>
            </a:r>
            <a:r>
              <a:rPr lang="en-US" sz="2900" b="1" dirty="0" smtClean="0">
                <a:solidFill>
                  <a:schemeClr val="bg1"/>
                </a:solidFill>
              </a:rPr>
              <a:t>mega-ships</a:t>
            </a:r>
            <a:endParaRPr lang="en-US" sz="2900" b="1" dirty="0">
              <a:solidFill>
                <a:schemeClr val="bg1"/>
              </a:solidFill>
            </a:endParaRPr>
          </a:p>
          <a:p>
            <a:pPr marL="514338" indent="-514338" algn="just">
              <a:lnSpc>
                <a:spcPct val="150000"/>
              </a:lnSpc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Obligations under </a:t>
            </a:r>
            <a:r>
              <a:rPr lang="en-US" sz="2900" b="1" dirty="0" smtClean="0">
                <a:solidFill>
                  <a:schemeClr val="bg1"/>
                </a:solidFill>
              </a:rPr>
              <a:t>SOLAS </a:t>
            </a:r>
            <a:r>
              <a:rPr lang="en-US" sz="2900" b="1" dirty="0">
                <a:solidFill>
                  <a:schemeClr val="bg1"/>
                </a:solidFill>
              </a:rPr>
              <a:t>&amp; </a:t>
            </a:r>
            <a:r>
              <a:rPr lang="en-US" sz="2900" b="1" dirty="0" smtClean="0">
                <a:solidFill>
                  <a:schemeClr val="bg1"/>
                </a:solidFill>
              </a:rPr>
              <a:t>MARPOL</a:t>
            </a:r>
            <a:endParaRPr lang="en-US" sz="29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9230" y="6200468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9654" y="5432345"/>
            <a:ext cx="1120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Volume of </a:t>
            </a:r>
            <a:r>
              <a:rPr lang="en-US" sz="2400" dirty="0" smtClean="0">
                <a:solidFill>
                  <a:schemeClr val="bg1"/>
                </a:solidFill>
              </a:rPr>
              <a:t>Exports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Developed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Developing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Transitioning Economies</a:t>
            </a:r>
            <a:r>
              <a:rPr lang="en-US" sz="2400" dirty="0">
                <a:solidFill>
                  <a:schemeClr val="bg1"/>
                </a:solidFill>
              </a:rPr>
              <a:t>: 1990 – 2009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Index: 2000 = 100.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Source</a:t>
            </a:r>
            <a:r>
              <a:rPr lang="en-US" sz="2000" dirty="0">
                <a:solidFill>
                  <a:schemeClr val="bg1"/>
                </a:solidFill>
              </a:rPr>
              <a:t>: WTO Secretariat </a:t>
            </a:r>
            <a:r>
              <a:rPr lang="en-US" sz="2000" dirty="0" smtClean="0">
                <a:solidFill>
                  <a:schemeClr val="bg1"/>
                </a:solidFill>
              </a:rPr>
              <a:t>Estimates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59548"/>
            <a:ext cx="12039600" cy="1733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FFFF00"/>
                </a:solidFill>
              </a:rPr>
              <a:t>1 </a:t>
            </a:r>
            <a:r>
              <a:rPr lang="en-US" sz="4900" dirty="0" smtClean="0">
                <a:solidFill>
                  <a:srgbClr val="FFFF00"/>
                </a:solidFill>
              </a:rPr>
              <a:t>– Hindrance to the Rate </a:t>
            </a:r>
            <a:r>
              <a:rPr lang="en-US" sz="4900" dirty="0">
                <a:solidFill>
                  <a:srgbClr val="FFFF00"/>
                </a:solidFill>
              </a:rPr>
              <a:t>of </a:t>
            </a:r>
            <a:r>
              <a:rPr lang="en-US" sz="4900" dirty="0" smtClean="0">
                <a:solidFill>
                  <a:srgbClr val="FFFF00"/>
                </a:solidFill>
              </a:rPr>
              <a:t>Increase </a:t>
            </a:r>
            <a:r>
              <a:rPr lang="en-US" sz="4900" dirty="0">
                <a:solidFill>
                  <a:srgbClr val="FFFF00"/>
                </a:solidFill>
              </a:rPr>
              <a:t>in </a:t>
            </a:r>
            <a:r>
              <a:rPr lang="en-US" sz="4900" dirty="0" smtClean="0">
                <a:solidFill>
                  <a:srgbClr val="FFFF00"/>
                </a:solidFill>
              </a:rPr>
              <a:t>Trade &amp; Marine Traffic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87" t="26840" r="30959" b="46477"/>
          <a:stretch/>
        </p:blipFill>
        <p:spPr>
          <a:xfrm>
            <a:off x="1203959" y="1632872"/>
            <a:ext cx="10232791" cy="381856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36367" y="3349031"/>
            <a:ext cx="2165731" cy="1979231"/>
            <a:chOff x="3999349" y="3137599"/>
            <a:chExt cx="2165730" cy="1979231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999349" y="3137599"/>
              <a:ext cx="0" cy="1979231"/>
            </a:xfrm>
            <a:prstGeom prst="line">
              <a:avLst/>
            </a:prstGeom>
            <a:ln w="762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07680" y="4014742"/>
              <a:ext cx="2057399" cy="646331"/>
            </a:xfrm>
            <a:prstGeom prst="rect">
              <a:avLst/>
            </a:prstGeom>
            <a:solidFill>
              <a:schemeClr val="accent5">
                <a:lumMod val="50000"/>
                <a:alpha val="20000"/>
              </a:schemeClr>
            </a:solidFill>
            <a:ln>
              <a:solidFill>
                <a:srgbClr val="00206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WTO Agreement Implemented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12935" y="1777193"/>
            <a:ext cx="3267627" cy="387807"/>
            <a:chOff x="8389814" y="1543770"/>
            <a:chExt cx="2881614" cy="579201"/>
          </a:xfrm>
        </p:grpSpPr>
        <p:cxnSp>
          <p:nvCxnSpPr>
            <p:cNvPr id="16" name="Straight Arrow Connector 15"/>
            <p:cNvCxnSpPr>
              <a:stCxn id="18" idx="3"/>
            </p:cNvCxnSpPr>
            <p:nvPr/>
          </p:nvCxnSpPr>
          <p:spPr>
            <a:xfrm>
              <a:off x="10609139" y="1819574"/>
              <a:ext cx="662289" cy="303397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389814" y="1543770"/>
              <a:ext cx="2219325" cy="551608"/>
            </a:xfrm>
            <a:prstGeom prst="rect">
              <a:avLst/>
            </a:prstGeom>
            <a:solidFill>
              <a:srgbClr val="203864">
                <a:alpha val="18039"/>
              </a:srgb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Developing economies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19867" y="2980983"/>
            <a:ext cx="2729672" cy="1144958"/>
            <a:chOff x="6674716" y="2306744"/>
            <a:chExt cx="2729672" cy="1144957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8837624" y="2306744"/>
              <a:ext cx="566764" cy="794101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674716" y="3082369"/>
              <a:ext cx="2538412" cy="369332"/>
            </a:xfrm>
            <a:prstGeom prst="rect">
              <a:avLst/>
            </a:prstGeom>
            <a:solidFill>
              <a:srgbClr val="203864">
                <a:alpha val="18039"/>
              </a:srgb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Developed economies</a:t>
              </a:r>
            </a:p>
          </p:txBody>
        </p:sp>
      </p:grp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7939" y="6227064"/>
            <a:ext cx="27432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6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54" y="227982"/>
            <a:ext cx="10515600" cy="74521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 – </a:t>
            </a:r>
            <a:r>
              <a:rPr lang="en-US" sz="4000" dirty="0" smtClean="0">
                <a:solidFill>
                  <a:srgbClr val="FFFF00"/>
                </a:solidFill>
              </a:rPr>
              <a:t>Limit to Economic Expansion </a:t>
            </a:r>
            <a:r>
              <a:rPr lang="en-US" sz="4000" dirty="0">
                <a:solidFill>
                  <a:srgbClr val="FFFF00"/>
                </a:solidFill>
              </a:rPr>
              <a:t>in the </a:t>
            </a:r>
            <a:r>
              <a:rPr lang="en-US" sz="4000" dirty="0" smtClean="0">
                <a:solidFill>
                  <a:srgbClr val="FFFF00"/>
                </a:solidFill>
              </a:rPr>
              <a:t>GCR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" y="1006047"/>
            <a:ext cx="110337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Most trade takes place in the ocean space because of competitive transportation costs and economies of scale.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12150"/>
              </p:ext>
            </p:extLst>
          </p:nvPr>
        </p:nvGraphicFramePr>
        <p:xfrm>
          <a:off x="9627474" y="3011864"/>
          <a:ext cx="2094014" cy="1140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07"/>
                <a:gridCol w="1047007"/>
              </a:tblGrid>
              <a:tr h="38012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Maritime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012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Air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012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7A1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24001" y="1934207"/>
            <a:ext cx="8488680" cy="3703321"/>
            <a:chOff x="1372288" y="1469024"/>
            <a:chExt cx="8698831" cy="4639249"/>
          </a:xfrm>
        </p:grpSpPr>
        <p:grpSp>
          <p:nvGrpSpPr>
            <p:cNvPr id="91" name="Group 90"/>
            <p:cNvGrpSpPr/>
            <p:nvPr/>
          </p:nvGrpSpPr>
          <p:grpSpPr>
            <a:xfrm>
              <a:off x="1372288" y="1469024"/>
              <a:ext cx="8698831" cy="4639249"/>
              <a:chOff x="2268008" y="2065088"/>
              <a:chExt cx="7947856" cy="4639249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8961496" y="5943194"/>
                <a:ext cx="12543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Other manufactured articles</a:t>
                </a: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2268008" y="2065088"/>
                <a:ext cx="7587191" cy="4639249"/>
                <a:chOff x="2268008" y="2065088"/>
                <a:chExt cx="7587191" cy="463924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887133" y="2235200"/>
                  <a:ext cx="721481" cy="3615264"/>
                  <a:chOff x="2887133" y="2235200"/>
                  <a:chExt cx="721481" cy="3615264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2887133" y="2235200"/>
                    <a:ext cx="711200" cy="3615264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887133" y="5780315"/>
                    <a:ext cx="721481" cy="5442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2268008" y="2065088"/>
                  <a:ext cx="7587191" cy="4639249"/>
                  <a:chOff x="2268008" y="2065088"/>
                  <a:chExt cx="7587191" cy="4639249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2268008" y="2065088"/>
                    <a:ext cx="7587191" cy="4639249"/>
                    <a:chOff x="2268008" y="2065088"/>
                    <a:chExt cx="7587191" cy="4639249"/>
                  </a:xfrm>
                </p:grpSpPr>
                <p:cxnSp>
                  <p:nvCxnSpPr>
                    <p:cNvPr id="9" name="Straight Connector 8"/>
                    <p:cNvCxnSpPr/>
                    <p:nvPr/>
                  </p:nvCxnSpPr>
                  <p:spPr>
                    <a:xfrm flipV="1">
                      <a:off x="2785532" y="5875865"/>
                      <a:ext cx="7069667" cy="16934"/>
                    </a:xfrm>
                    <a:prstGeom prst="line">
                      <a:avLst/>
                    </a:prstGeom>
                    <a:ln w="762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4639737" y="2235198"/>
                      <a:ext cx="736596" cy="3615266"/>
                    </a:xfrm>
                    <a:prstGeom prst="rect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5527069" y="2252130"/>
                      <a:ext cx="711200" cy="3581400"/>
                    </a:xfrm>
                    <a:prstGeom prst="rect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3755571" y="2235200"/>
                      <a:ext cx="731762" cy="3615264"/>
                      <a:chOff x="3755571" y="2235200"/>
                      <a:chExt cx="731762" cy="3615264"/>
                    </a:xfrm>
                    <a:solidFill>
                      <a:schemeClr val="accent5">
                        <a:lumMod val="50000"/>
                      </a:schemeClr>
                    </a:solidFill>
                  </p:grpSpPr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3755571" y="2235200"/>
                        <a:ext cx="731762" cy="3615264"/>
                      </a:xfrm>
                      <a:prstGeom prst="rect">
                        <a:avLst/>
                      </a:prstGeom>
                      <a:grpFill/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3755571" y="5780315"/>
                        <a:ext cx="731762" cy="0"/>
                      </a:xfrm>
                      <a:prstGeom prst="lin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6407976" y="2226732"/>
                      <a:ext cx="720964" cy="3623731"/>
                      <a:chOff x="6407976" y="2226732"/>
                      <a:chExt cx="720964" cy="3623731"/>
                    </a:xfrm>
                    <a:solidFill>
                      <a:schemeClr val="accent5">
                        <a:lumMod val="50000"/>
                      </a:schemeClr>
                    </a:solidFill>
                  </p:grpSpPr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6409273" y="2226732"/>
                        <a:ext cx="719667" cy="3623731"/>
                      </a:xfrm>
                      <a:prstGeom prst="rect">
                        <a:avLst/>
                      </a:prstGeom>
                      <a:grpFill/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>
                        <a:off x="6407976" y="5186082"/>
                        <a:ext cx="720964" cy="0"/>
                      </a:xfrm>
                      <a:prstGeom prst="lin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7296602" y="2226732"/>
                      <a:ext cx="746734" cy="3606797"/>
                      <a:chOff x="7296602" y="2226732"/>
                      <a:chExt cx="746734" cy="3606797"/>
                    </a:xfrm>
                    <a:solidFill>
                      <a:schemeClr val="accent5">
                        <a:lumMod val="50000"/>
                      </a:schemeClr>
                    </a:solidFill>
                  </p:grpSpPr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7296602" y="2226732"/>
                        <a:ext cx="746734" cy="3606797"/>
                      </a:xfrm>
                      <a:prstGeom prst="rect">
                        <a:avLst/>
                      </a:prstGeom>
                      <a:grpFill/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cxnSp>
                    <p:nvCxnSpPr>
                      <p:cNvPr id="36" name="Straight Connector 35"/>
                      <p:cNvCxnSpPr/>
                      <p:nvPr/>
                    </p:nvCxnSpPr>
                    <p:spPr>
                      <a:xfrm>
                        <a:off x="7296602" y="5643282"/>
                        <a:ext cx="746734" cy="4483"/>
                      </a:xfrm>
                      <a:prstGeom prst="lin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9084747" y="2226733"/>
                      <a:ext cx="711200" cy="3623729"/>
                      <a:chOff x="9084747" y="2226733"/>
                      <a:chExt cx="711200" cy="3623729"/>
                    </a:xfrm>
                    <a:solidFill>
                      <a:schemeClr val="accent5">
                        <a:lumMod val="50000"/>
                      </a:schemeClr>
                    </a:solidFill>
                  </p:grpSpPr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9084747" y="2226733"/>
                        <a:ext cx="711200" cy="3623729"/>
                      </a:xfrm>
                      <a:prstGeom prst="rect">
                        <a:avLst/>
                      </a:prstGeom>
                      <a:grpFill/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cxnSp>
                    <p:nvCxnSpPr>
                      <p:cNvPr id="43" name="Straight Connector 42"/>
                      <p:cNvCxnSpPr/>
                      <p:nvPr/>
                    </p:nvCxnSpPr>
                    <p:spPr>
                      <a:xfrm>
                        <a:off x="9084747" y="4778188"/>
                        <a:ext cx="711200" cy="0"/>
                      </a:xfrm>
                      <a:prstGeom prst="lin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>
                      <a:off x="8187273" y="2226731"/>
                      <a:ext cx="753537" cy="3623732"/>
                      <a:chOff x="8187273" y="2226731"/>
                      <a:chExt cx="753537" cy="3623732"/>
                    </a:xfrm>
                    <a:solidFill>
                      <a:schemeClr val="accent5">
                        <a:lumMod val="50000"/>
                      </a:schemeClr>
                    </a:solidFill>
                  </p:grpSpPr>
                  <p:grpSp>
                    <p:nvGrpSpPr>
                      <p:cNvPr id="41" name="Group 40"/>
                      <p:cNvGrpSpPr/>
                      <p:nvPr/>
                    </p:nvGrpSpPr>
                    <p:grpSpPr>
                      <a:xfrm>
                        <a:off x="8187273" y="2226731"/>
                        <a:ext cx="753537" cy="3623732"/>
                        <a:chOff x="8187273" y="2226731"/>
                        <a:chExt cx="753537" cy="3623732"/>
                      </a:xfrm>
                      <a:grpFill/>
                    </p:grpSpPr>
                    <p:sp>
                      <p:nvSpPr>
                        <p:cNvPr id="19" name="Rectangle 18"/>
                        <p:cNvSpPr/>
                        <p:nvPr/>
                      </p:nvSpPr>
                      <p:spPr>
                        <a:xfrm>
                          <a:off x="8187273" y="2226731"/>
                          <a:ext cx="753537" cy="3623732"/>
                        </a:xfrm>
                        <a:prstGeom prst="rect">
                          <a:avLst/>
                        </a:prstGeom>
                        <a:grpFill/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/>
                        </a:p>
                      </p:txBody>
                    </p:sp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8187273" y="5298141"/>
                          <a:ext cx="753537" cy="0"/>
                        </a:xfrm>
                        <a:prstGeom prst="lin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8187273" y="2573867"/>
                        <a:ext cx="753537" cy="0"/>
                      </a:xfrm>
                      <a:prstGeom prst="lin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9084747" y="2252130"/>
                      <a:ext cx="7112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2268008" y="2065088"/>
                      <a:ext cx="727459" cy="3885284"/>
                      <a:chOff x="2268008" y="2065088"/>
                      <a:chExt cx="727459" cy="3885284"/>
                    </a:xfrm>
                  </p:grpSpPr>
                  <p:grpSp>
                    <p:nvGrpSpPr>
                      <p:cNvPr id="59" name="Group 58"/>
                      <p:cNvGrpSpPr/>
                      <p:nvPr/>
                    </p:nvGrpSpPr>
                    <p:grpSpPr>
                      <a:xfrm>
                        <a:off x="2268008" y="2065088"/>
                        <a:ext cx="619125" cy="3853112"/>
                        <a:chOff x="2268008" y="2065088"/>
                        <a:chExt cx="619125" cy="3853112"/>
                      </a:xfrm>
                    </p:grpSpPr>
                    <p:grpSp>
                      <p:nvGrpSpPr>
                        <p:cNvPr id="57" name="Group 56"/>
                        <p:cNvGrpSpPr/>
                        <p:nvPr/>
                      </p:nvGrpSpPr>
                      <p:grpSpPr>
                        <a:xfrm>
                          <a:off x="2268008" y="2065088"/>
                          <a:ext cx="619125" cy="3853112"/>
                          <a:chOff x="2268008" y="2065088"/>
                          <a:chExt cx="619125" cy="3853112"/>
                        </a:xfrm>
                      </p:grpSpPr>
                      <p:grpSp>
                        <p:nvGrpSpPr>
                          <p:cNvPr id="55" name="Group 54"/>
                          <p:cNvGrpSpPr/>
                          <p:nvPr/>
                        </p:nvGrpSpPr>
                        <p:grpSpPr>
                          <a:xfrm>
                            <a:off x="2268008" y="2065088"/>
                            <a:ext cx="581025" cy="3853112"/>
                            <a:chOff x="2268008" y="2065088"/>
                            <a:chExt cx="581025" cy="3853112"/>
                          </a:xfrm>
                        </p:grpSpPr>
                        <p:grpSp>
                          <p:nvGrpSpPr>
                            <p:cNvPr id="53" name="Group 52"/>
                            <p:cNvGrpSpPr/>
                            <p:nvPr/>
                          </p:nvGrpSpPr>
                          <p:grpSpPr>
                            <a:xfrm>
                              <a:off x="2268008" y="2065088"/>
                              <a:ext cx="581025" cy="3853112"/>
                              <a:chOff x="2268008" y="2065088"/>
                              <a:chExt cx="581025" cy="3853112"/>
                            </a:xfrm>
                          </p:grpSpPr>
                          <p:cxnSp>
                            <p:nvCxnSpPr>
                              <p:cNvPr id="6" name="Straight Connector 5"/>
                              <p:cNvCxnSpPr/>
                              <p:nvPr/>
                            </p:nvCxnSpPr>
                            <p:spPr>
                              <a:xfrm>
                                <a:off x="2785532" y="2226733"/>
                                <a:ext cx="25402" cy="3691467"/>
                              </a:xfrm>
                              <a:prstGeom prst="line">
                                <a:avLst/>
                              </a:prstGeom>
                              <a:ln w="76200"/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51" name="TextBox 50"/>
                              <p:cNvSpPr txBox="1"/>
                              <p:nvPr/>
                            </p:nvSpPr>
                            <p:spPr>
                              <a:xfrm>
                                <a:off x="2268008" y="2065088"/>
                                <a:ext cx="581025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400" dirty="0">
                                    <a:solidFill>
                                      <a:schemeClr val="bg1"/>
                                    </a:solidFill>
                                  </a:rPr>
                                  <a:t>100</a:t>
                                </a:r>
                              </a:p>
                            </p:txBody>
                          </p:sp>
                          <p:sp>
                            <p:nvSpPr>
                              <p:cNvPr id="52" name="TextBox 51"/>
                              <p:cNvSpPr txBox="1"/>
                              <p:nvPr/>
                            </p:nvSpPr>
                            <p:spPr>
                              <a:xfrm>
                                <a:off x="2317890" y="2767167"/>
                                <a:ext cx="531143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400" dirty="0">
                                    <a:solidFill>
                                      <a:schemeClr val="bg1"/>
                                    </a:solidFill>
                                  </a:rPr>
                                  <a:t>80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4" name="TextBox 53"/>
                            <p:cNvSpPr txBox="1"/>
                            <p:nvPr/>
                          </p:nvSpPr>
                          <p:spPr>
                            <a:xfrm>
                              <a:off x="2317890" y="3529556"/>
                              <a:ext cx="531143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1400" dirty="0">
                                  <a:solidFill>
                                    <a:schemeClr val="bg1"/>
                                  </a:solidFill>
                                </a:rPr>
                                <a:t>60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TextBox 55"/>
                          <p:cNvSpPr txBox="1"/>
                          <p:nvPr/>
                        </p:nvSpPr>
                        <p:spPr>
                          <a:xfrm>
                            <a:off x="2355990" y="4275484"/>
                            <a:ext cx="531143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40</a:t>
                            </a:r>
                          </a:p>
                        </p:txBody>
                      </p:sp>
                    </p:grpSp>
                    <p:sp>
                      <p:nvSpPr>
                        <p:cNvPr id="58" name="TextBox 57"/>
                        <p:cNvSpPr txBox="1"/>
                        <p:nvPr/>
                      </p:nvSpPr>
                      <p:spPr>
                        <a:xfrm>
                          <a:off x="2355990" y="4967741"/>
                          <a:ext cx="531143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20</a:t>
                          </a:r>
                        </a:p>
                      </p:txBody>
                    </p:sp>
                  </p:grpSp>
                  <p:sp>
                    <p:nvSpPr>
                      <p:cNvPr id="60" name="TextBox 59"/>
                      <p:cNvSpPr txBox="1"/>
                      <p:nvPr/>
                    </p:nvSpPr>
                    <p:spPr>
                      <a:xfrm>
                        <a:off x="2464323" y="5642595"/>
                        <a:ext cx="53114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p:txBody>
                  </p:sp>
                </p:grp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2746939" y="5965673"/>
                      <a:ext cx="868438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Food &amp; Line Animals</a:t>
                      </a:r>
                    </a:p>
                  </p:txBody>
                </p: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3685678" y="5942861"/>
                      <a:ext cx="9254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Beverages &amp; Tobacco</a:t>
                      </a:r>
                    </a:p>
                  </p:txBody>
                </p: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4487333" y="5935134"/>
                      <a:ext cx="99543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Animal &amp; Vegetable Oils</a:t>
                      </a:r>
                    </a:p>
                  </p:txBody>
                </p: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5486597" y="5942859"/>
                      <a:ext cx="938735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Animal &amp; Vegetable Oils etc.</a:t>
                      </a:r>
                    </a:p>
                  </p:txBody>
                </p:sp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6316846" y="5935134"/>
                      <a:ext cx="86843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Chemical products</a:t>
                      </a:r>
                    </a:p>
                  </p:txBody>
                </p:sp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7039090" y="5961380"/>
                      <a:ext cx="1215688" cy="5080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351" dirty="0">
                          <a:solidFill>
                            <a:schemeClr val="bg1"/>
                          </a:solidFill>
                        </a:rPr>
                        <a:t>Classified Manufacturers</a:t>
                      </a:r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8086420" y="5935134"/>
                      <a:ext cx="1014341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Machinery &amp; transport equip</a:t>
                      </a:r>
                    </a:p>
                  </p:txBody>
                </p:sp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2887134" y="5780315"/>
                      <a:ext cx="717702" cy="70146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3763434" y="5793015"/>
                      <a:ext cx="717702" cy="70146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4639659" y="5805714"/>
                      <a:ext cx="736673" cy="55029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6411238" y="5186083"/>
                      <a:ext cx="717702" cy="669356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7299944" y="5642595"/>
                      <a:ext cx="741432" cy="203638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8184573" y="5311563"/>
                      <a:ext cx="753648" cy="54737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9079457" y="4799305"/>
                      <a:ext cx="716489" cy="1059623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8190170" y="2225029"/>
                      <a:ext cx="753648" cy="344608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sp>
                <p:nvSpPr>
                  <p:cNvPr id="82" name="Rectangle 81"/>
                  <p:cNvSpPr/>
                  <p:nvPr/>
                </p:nvSpPr>
                <p:spPr>
                  <a:xfrm>
                    <a:off x="9086707" y="2225029"/>
                    <a:ext cx="711920" cy="5058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</p:grpSp>
        <p:sp>
          <p:nvSpPr>
            <p:cNvPr id="76" name="Rectangle 75"/>
            <p:cNvSpPr/>
            <p:nvPr/>
          </p:nvSpPr>
          <p:spPr>
            <a:xfrm>
              <a:off x="4949623" y="5206927"/>
              <a:ext cx="787561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92" name="TextBox 91"/>
          <p:cNvSpPr txBox="1"/>
          <p:nvPr/>
        </p:nvSpPr>
        <p:spPr>
          <a:xfrm rot="16200000">
            <a:off x="404702" y="3113458"/>
            <a:ext cx="169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Percentage</a:t>
            </a:r>
          </a:p>
        </p:txBody>
      </p:sp>
      <p:sp>
        <p:nvSpPr>
          <p:cNvPr id="9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06840" y="6270008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994" y="5742638"/>
            <a:ext cx="11064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and Regional Trade of Goods that occur across the Greater Caribbean Region, </a:t>
            </a:r>
            <a:r>
              <a:rPr lang="en-NZ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2003.  </a:t>
            </a:r>
            <a:r>
              <a:rPr lang="en-NZ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(Sanchez  and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Wilmsmeier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01" y="323495"/>
            <a:ext cx="10988040" cy="66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 – </a:t>
            </a:r>
            <a:r>
              <a:rPr lang="en-US" sz="4000" dirty="0" smtClean="0">
                <a:solidFill>
                  <a:srgbClr val="FFFF00"/>
                </a:solidFill>
              </a:rPr>
              <a:t>Limit to Economic </a:t>
            </a:r>
            <a:r>
              <a:rPr lang="en-US" sz="4000" dirty="0">
                <a:solidFill>
                  <a:srgbClr val="FFFF00"/>
                </a:solidFill>
              </a:rPr>
              <a:t>Expansion in the GCR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801" y="1001706"/>
            <a:ext cx="1065876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Potential for positive growth of export across CARICOM </a:t>
            </a: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Trinidad’s exported value for 2015:  12 </a:t>
            </a:r>
            <a:r>
              <a:rPr lang="en-US" sz="2400" dirty="0" err="1" smtClean="0"/>
              <a:t>bn</a:t>
            </a:r>
            <a:r>
              <a:rPr lang="en-US" sz="2400" dirty="0" smtClean="0"/>
              <a:t> USD</a:t>
            </a:r>
            <a:endParaRPr lang="en-US" sz="240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4641" y="6330235"/>
            <a:ext cx="2743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13612" y="3837444"/>
            <a:ext cx="359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Annual export growth between 2014 – 2015, %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528848" y="2373909"/>
            <a:ext cx="7845653" cy="3700791"/>
            <a:chOff x="2375853" y="2819598"/>
            <a:chExt cx="7809547" cy="36496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4605" t="25027" r="20365" b="30223"/>
            <a:stretch/>
          </p:blipFill>
          <p:spPr>
            <a:xfrm>
              <a:off x="2956293" y="2966299"/>
              <a:ext cx="6934200" cy="3171825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375853" y="2819598"/>
              <a:ext cx="7809547" cy="3649642"/>
              <a:chOff x="4344352" y="1282049"/>
              <a:chExt cx="7809547" cy="364964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867274" y="1428750"/>
                <a:ext cx="6972300" cy="3150673"/>
                <a:chOff x="4867274" y="1428750"/>
                <a:chExt cx="6972300" cy="3150673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4895850" y="1428750"/>
                  <a:ext cx="9525" cy="3114675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867274" y="4579423"/>
                  <a:ext cx="69723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4486275" y="1282049"/>
                <a:ext cx="504825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40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07047" y="2035885"/>
                <a:ext cx="504825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14862" y="2809795"/>
                <a:ext cx="504825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4352" y="3578302"/>
                <a:ext cx="638175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- 20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7214" y="4373316"/>
                <a:ext cx="552450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- 40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89823" y="4582272"/>
                <a:ext cx="639469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- 15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35579" y="4598347"/>
                <a:ext cx="622301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- 10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00178" y="4579423"/>
                <a:ext cx="504825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- 5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906040" y="4559925"/>
                <a:ext cx="504825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311903" y="4573635"/>
                <a:ext cx="504825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649074" y="4561229"/>
                <a:ext cx="504825" cy="33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518341" y="5925919"/>
            <a:ext cx="6067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Annual export growth between 2011 – 2015, </a:t>
            </a:r>
            <a:r>
              <a:rPr lang="en-US" sz="2400" dirty="0" smtClean="0">
                <a:solidFill>
                  <a:schemeClr val="bg1"/>
                </a:solidFill>
              </a:rPr>
              <a:t>%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Source: </a:t>
            </a:r>
            <a:r>
              <a:rPr lang="en-US" sz="2000" dirty="0">
                <a:solidFill>
                  <a:schemeClr val="bg1"/>
                </a:solidFill>
              </a:rPr>
              <a:t>International Trade Centre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4843" y="2061024"/>
            <a:ext cx="870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Export Growth of All Products – CARICOM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71009" y="4309120"/>
            <a:ext cx="277542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The bubble size is proportional to the exported value in 2015 of countries</a:t>
            </a:r>
          </a:p>
        </p:txBody>
      </p:sp>
    </p:spTree>
    <p:extLst>
      <p:ext uri="{BB962C8B-B14F-4D97-AF65-F5344CB8AC3E}">
        <p14:creationId xmlns:p14="http://schemas.microsoft.com/office/powerpoint/2010/main" val="29091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5556"/>
            <a:ext cx="10515600" cy="99695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2 – </a:t>
            </a:r>
            <a:r>
              <a:rPr lang="en-US" dirty="0" smtClean="0">
                <a:solidFill>
                  <a:srgbClr val="FFFF00"/>
                </a:solidFill>
              </a:rPr>
              <a:t>Limit to Economic </a:t>
            </a:r>
            <a:r>
              <a:rPr lang="en-US" dirty="0">
                <a:solidFill>
                  <a:srgbClr val="FFFF00"/>
                </a:solidFill>
              </a:rPr>
              <a:t>Expansion in the GCR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940"/>
            <a:ext cx="10515600" cy="50100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Caribbean is the number once cruise line destination in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23020" y="6236990"/>
            <a:ext cx="2743200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875" t="33778" r="25250" b="28556"/>
          <a:stretch/>
        </p:blipFill>
        <p:spPr>
          <a:xfrm>
            <a:off x="2110738" y="1767690"/>
            <a:ext cx="7970521" cy="3455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3987" y="5340618"/>
            <a:ext cx="9344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Cruise Line Destinations</a:t>
            </a:r>
          </a:p>
          <a:p>
            <a:pPr algn="ctr"/>
            <a:r>
              <a:rPr lang="en-NZ" sz="2400" dirty="0">
                <a:solidFill>
                  <a:schemeClr val="bg1"/>
                </a:solidFill>
              </a:rPr>
              <a:t>Source: Cruise Lines International Association (CLIA) (2016)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51177</TotalTime>
  <Words>1241</Words>
  <Application>Microsoft Office PowerPoint</Application>
  <PresentationFormat>Widescreen</PresentationFormat>
  <Paragraphs>260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Risk Assessment of Maritime Navigation across the Greater Caribbean Region (GCR)</vt:lpstr>
      <vt:lpstr>Introduction</vt:lpstr>
      <vt:lpstr>About the Presenter</vt:lpstr>
      <vt:lpstr>Problem</vt:lpstr>
      <vt:lpstr>Factors Affected by the Problem</vt:lpstr>
      <vt:lpstr>1 – Hindrance to the Rate of Increase in Trade &amp; Marine Traffic   </vt:lpstr>
      <vt:lpstr>2 – Limit to Economic Expansion in the GCR</vt:lpstr>
      <vt:lpstr>2 – Limit to Economic Expansion in the GCR</vt:lpstr>
      <vt:lpstr>2 – Limit to Economic Expansion in the GCR</vt:lpstr>
      <vt:lpstr>3 - Advantages of the Geopolitical Location of the GCR would not be Recognized</vt:lpstr>
      <vt:lpstr>3 - Advantages of the Geopolitical Location of the GCR would not be Recognized</vt:lpstr>
      <vt:lpstr>4 – Increase of Freight Cost may Decrease International Competitiveness</vt:lpstr>
      <vt:lpstr>5 - Potential Increase of Marine Incidences &amp; Salvage Challenges for Mega-Ships</vt:lpstr>
      <vt:lpstr>6 - Inability to Fulfill International Obligations</vt:lpstr>
      <vt:lpstr>Strategy for Risk Assessment of Maritime Navigation</vt:lpstr>
      <vt:lpstr>Existing Strategies for Risk Assessment &amp; Prioritization of Surveys </vt:lpstr>
      <vt:lpstr>Use of LINZ Risk Assessment Strategy in the GCR</vt:lpstr>
      <vt:lpstr>PowerPoint Presentation</vt:lpstr>
      <vt:lpstr>Key Datasets Required for the Model</vt:lpstr>
      <vt:lpstr>Weighted Overlay</vt:lpstr>
      <vt:lpstr>PowerPoint Presentation</vt:lpstr>
      <vt:lpstr>Results</vt:lpstr>
      <vt:lpstr>LINZ Cost Benefit Analysis</vt:lpstr>
      <vt:lpstr>Proposed Research</vt:lpstr>
      <vt:lpstr>Proposed Strategy</vt:lpstr>
      <vt:lpstr>Stakeholder Support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Seepersad</dc:creator>
  <cp:lastModifiedBy>Dawn Seepersad</cp:lastModifiedBy>
  <cp:revision>426</cp:revision>
  <dcterms:created xsi:type="dcterms:W3CDTF">2016-10-25T19:17:58Z</dcterms:created>
  <dcterms:modified xsi:type="dcterms:W3CDTF">2016-12-14T00:04:34Z</dcterms:modified>
</cp:coreProperties>
</file>