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737" r:id="rId2"/>
    <p:sldMasterId id="2147483750" r:id="rId3"/>
    <p:sldMasterId id="2147483763" r:id="rId4"/>
    <p:sldMasterId id="2147483775" r:id="rId5"/>
  </p:sldMasterIdLst>
  <p:notesMasterIdLst>
    <p:notesMasterId r:id="rId32"/>
  </p:notesMasterIdLst>
  <p:handoutMasterIdLst>
    <p:handoutMasterId r:id="rId33"/>
  </p:handoutMasterIdLst>
  <p:sldIdLst>
    <p:sldId id="543" r:id="rId6"/>
    <p:sldId id="609" r:id="rId7"/>
    <p:sldId id="610" r:id="rId8"/>
    <p:sldId id="612" r:id="rId9"/>
    <p:sldId id="613" r:id="rId10"/>
    <p:sldId id="614" r:id="rId11"/>
    <p:sldId id="620" r:id="rId12"/>
    <p:sldId id="616" r:id="rId13"/>
    <p:sldId id="617" r:id="rId14"/>
    <p:sldId id="618" r:id="rId15"/>
    <p:sldId id="630" r:id="rId16"/>
    <p:sldId id="580" r:id="rId17"/>
    <p:sldId id="621" r:id="rId18"/>
    <p:sldId id="622" r:id="rId19"/>
    <p:sldId id="626" r:id="rId20"/>
    <p:sldId id="627" r:id="rId21"/>
    <p:sldId id="628" r:id="rId22"/>
    <p:sldId id="629" r:id="rId23"/>
    <p:sldId id="624" r:id="rId24"/>
    <p:sldId id="625" r:id="rId25"/>
    <p:sldId id="606" r:id="rId26"/>
    <p:sldId id="607" r:id="rId27"/>
    <p:sldId id="599" r:id="rId28"/>
    <p:sldId id="601" r:id="rId29"/>
    <p:sldId id="602" r:id="rId30"/>
    <p:sldId id="560" r:id="rId31"/>
  </p:sldIdLst>
  <p:sldSz cx="9144000" cy="6858000" type="screen4x3"/>
  <p:notesSz cx="7099300" cy="102346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99"/>
    <a:srgbClr val="BE4800"/>
    <a:srgbClr val="FF6201"/>
    <a:srgbClr val="FFFFFF"/>
    <a:srgbClr val="0066CC"/>
    <a:srgbClr val="00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5668" autoAdjust="0"/>
  </p:normalViewPr>
  <p:slideViewPr>
    <p:cSldViewPr snapToGrid="0">
      <p:cViewPr varScale="1">
        <p:scale>
          <a:sx n="114" d="100"/>
          <a:sy n="114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-1878"/>
    </p:cViewPr>
  </p:sorterViewPr>
  <p:notesViewPr>
    <p:cSldViewPr snapToGrid="0">
      <p:cViewPr>
        <p:scale>
          <a:sx n="100" d="100"/>
          <a:sy n="100" d="100"/>
        </p:scale>
        <p:origin x="-1552" y="816"/>
      </p:cViewPr>
      <p:guideLst>
        <p:guide orient="horz" pos="3224"/>
        <p:guide pos="2236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B9C4A-9E71-664F-9227-454D5F4392D4}" type="doc">
      <dgm:prSet loTypeId="urn:microsoft.com/office/officeart/2005/8/layout/matrix2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4444F5-3C8A-1049-93D0-334291BC28E5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dirty="0" smtClean="0"/>
            <a:t>Policy &amp; Governance</a:t>
          </a:r>
        </a:p>
        <a:p>
          <a:r>
            <a:rPr lang="en-US" dirty="0" smtClean="0"/>
            <a:t>(People)</a:t>
          </a:r>
          <a:endParaRPr lang="en-US" dirty="0"/>
        </a:p>
      </dgm:t>
    </dgm:pt>
    <dgm:pt modelId="{B89BAD5F-1028-7D4B-8059-1A11393E3834}" type="parTrans" cxnId="{2147CC56-1F98-3344-B6E9-4D92B7B5F194}">
      <dgm:prSet/>
      <dgm:spPr/>
      <dgm:t>
        <a:bodyPr/>
        <a:lstStyle/>
        <a:p>
          <a:endParaRPr lang="en-US"/>
        </a:p>
      </dgm:t>
    </dgm:pt>
    <dgm:pt modelId="{6FDB86B7-FBE1-FA4E-9050-F3262DC0E3E1}" type="sibTrans" cxnId="{2147CC56-1F98-3344-B6E9-4D92B7B5F194}">
      <dgm:prSet/>
      <dgm:spPr/>
      <dgm:t>
        <a:bodyPr/>
        <a:lstStyle/>
        <a:p>
          <a:endParaRPr lang="en-US"/>
        </a:p>
      </dgm:t>
    </dgm:pt>
    <dgm:pt modelId="{4B10F53D-D9C5-984D-9E5E-397C8CDCF00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Technical Standards</a:t>
          </a:r>
        </a:p>
        <a:p>
          <a:r>
            <a:rPr lang="en-US" dirty="0" smtClean="0"/>
            <a:t>(Standards)</a:t>
          </a:r>
          <a:endParaRPr lang="en-US" dirty="0"/>
        </a:p>
      </dgm:t>
    </dgm:pt>
    <dgm:pt modelId="{1B0A0ECB-8462-CA4D-9FB1-FF87167595C1}" type="parTrans" cxnId="{81413B7C-6F34-674C-943D-4CF7658DAA7E}">
      <dgm:prSet/>
      <dgm:spPr/>
      <dgm:t>
        <a:bodyPr/>
        <a:lstStyle/>
        <a:p>
          <a:endParaRPr lang="en-US"/>
        </a:p>
      </dgm:t>
    </dgm:pt>
    <dgm:pt modelId="{FADEEF32-3214-D043-83C7-AB421AF647B5}" type="sibTrans" cxnId="{81413B7C-6F34-674C-943D-4CF7658DAA7E}">
      <dgm:prSet/>
      <dgm:spPr/>
      <dgm:t>
        <a:bodyPr/>
        <a:lstStyle/>
        <a:p>
          <a:endParaRPr lang="en-US"/>
        </a:p>
      </dgm:t>
    </dgm:pt>
    <dgm:pt modelId="{B69EC3BF-5B1C-6E4A-BCFC-ECF00C3FB916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Information Systems</a:t>
          </a:r>
        </a:p>
        <a:p>
          <a:r>
            <a:rPr lang="en-US" dirty="0" smtClean="0"/>
            <a:t>(ICT)</a:t>
          </a:r>
          <a:endParaRPr lang="en-US" dirty="0"/>
        </a:p>
      </dgm:t>
    </dgm:pt>
    <dgm:pt modelId="{59FB7F78-CAA9-3B4A-81A7-0509EC8B876C}" type="parTrans" cxnId="{29D72BE7-FC80-E54D-A0EB-C9D3A2EBC0FD}">
      <dgm:prSet/>
      <dgm:spPr/>
      <dgm:t>
        <a:bodyPr/>
        <a:lstStyle/>
        <a:p>
          <a:endParaRPr lang="en-US"/>
        </a:p>
      </dgm:t>
    </dgm:pt>
    <dgm:pt modelId="{92A110DB-EB75-AD4D-BAB6-EFDAC8BA672F}" type="sibTrans" cxnId="{29D72BE7-FC80-E54D-A0EB-C9D3A2EBC0FD}">
      <dgm:prSet/>
      <dgm:spPr/>
      <dgm:t>
        <a:bodyPr/>
        <a:lstStyle/>
        <a:p>
          <a:endParaRPr lang="en-US"/>
        </a:p>
      </dgm:t>
    </dgm:pt>
    <dgm:pt modelId="{746DEBC7-44F6-5246-BB3E-7852BEE94DE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Geographic Content</a:t>
          </a:r>
        </a:p>
        <a:p>
          <a:r>
            <a:rPr lang="en-US" dirty="0" smtClean="0"/>
            <a:t>(Data)</a:t>
          </a:r>
          <a:endParaRPr lang="en-US" dirty="0"/>
        </a:p>
      </dgm:t>
    </dgm:pt>
    <dgm:pt modelId="{8D7D8C1B-8CAC-6C4B-A0D1-1B97BE5DF514}" type="parTrans" cxnId="{C3799C3F-4B13-574C-AFA3-F05BF87B87D4}">
      <dgm:prSet/>
      <dgm:spPr/>
      <dgm:t>
        <a:bodyPr/>
        <a:lstStyle/>
        <a:p>
          <a:endParaRPr lang="en-US"/>
        </a:p>
      </dgm:t>
    </dgm:pt>
    <dgm:pt modelId="{087B7E2B-E420-7746-83E7-7D1049DA58AA}" type="sibTrans" cxnId="{C3799C3F-4B13-574C-AFA3-F05BF87B87D4}">
      <dgm:prSet/>
      <dgm:spPr/>
      <dgm:t>
        <a:bodyPr/>
        <a:lstStyle/>
        <a:p>
          <a:endParaRPr lang="en-US"/>
        </a:p>
      </dgm:t>
    </dgm:pt>
    <dgm:pt modelId="{ABC0C6E4-B576-424F-AEB5-E9EE07D2B789}" type="pres">
      <dgm:prSet presAssocID="{27EB9C4A-9E71-664F-9227-454D5F4392D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B65BCD-CA7D-7140-A4A6-BD50730B14BD}" type="pres">
      <dgm:prSet presAssocID="{27EB9C4A-9E71-664F-9227-454D5F4392D4}" presName="axisShape" presStyleLbl="bgShp" presStyleIdx="0" presStyleCnt="1"/>
      <dgm:spPr/>
    </dgm:pt>
    <dgm:pt modelId="{173026CE-4DDC-764F-889F-ACCBEA408443}" type="pres">
      <dgm:prSet presAssocID="{27EB9C4A-9E71-664F-9227-454D5F4392D4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F49F1-FA0F-9749-9AD9-975CB0E1108D}" type="pres">
      <dgm:prSet presAssocID="{27EB9C4A-9E71-664F-9227-454D5F4392D4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7E717-D009-F44D-A196-A9593FE3E298}" type="pres">
      <dgm:prSet presAssocID="{27EB9C4A-9E71-664F-9227-454D5F4392D4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C6DA1-8764-FB44-B12E-04B909FEB167}" type="pres">
      <dgm:prSet presAssocID="{27EB9C4A-9E71-664F-9227-454D5F4392D4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799C3F-4B13-574C-AFA3-F05BF87B87D4}" srcId="{27EB9C4A-9E71-664F-9227-454D5F4392D4}" destId="{746DEBC7-44F6-5246-BB3E-7852BEE94DE0}" srcOrd="3" destOrd="0" parTransId="{8D7D8C1B-8CAC-6C4B-A0D1-1B97BE5DF514}" sibTransId="{087B7E2B-E420-7746-83E7-7D1049DA58AA}"/>
    <dgm:cxn modelId="{81413B7C-6F34-674C-943D-4CF7658DAA7E}" srcId="{27EB9C4A-9E71-664F-9227-454D5F4392D4}" destId="{4B10F53D-D9C5-984D-9E5E-397C8CDCF005}" srcOrd="1" destOrd="0" parTransId="{1B0A0ECB-8462-CA4D-9FB1-FF87167595C1}" sibTransId="{FADEEF32-3214-D043-83C7-AB421AF647B5}"/>
    <dgm:cxn modelId="{3AD3A68E-515D-43C0-A497-E03EBD768D00}" type="presOf" srcId="{B69EC3BF-5B1C-6E4A-BCFC-ECF00C3FB916}" destId="{1C57E717-D009-F44D-A196-A9593FE3E298}" srcOrd="0" destOrd="0" presId="urn:microsoft.com/office/officeart/2005/8/layout/matrix2"/>
    <dgm:cxn modelId="{29D72BE7-FC80-E54D-A0EB-C9D3A2EBC0FD}" srcId="{27EB9C4A-9E71-664F-9227-454D5F4392D4}" destId="{B69EC3BF-5B1C-6E4A-BCFC-ECF00C3FB916}" srcOrd="2" destOrd="0" parTransId="{59FB7F78-CAA9-3B4A-81A7-0509EC8B876C}" sibTransId="{92A110DB-EB75-AD4D-BAB6-EFDAC8BA672F}"/>
    <dgm:cxn modelId="{DC8F0BD3-AC60-4457-A55F-0367294381A0}" type="presOf" srcId="{27EB9C4A-9E71-664F-9227-454D5F4392D4}" destId="{ABC0C6E4-B576-424F-AEB5-E9EE07D2B789}" srcOrd="0" destOrd="0" presId="urn:microsoft.com/office/officeart/2005/8/layout/matrix2"/>
    <dgm:cxn modelId="{2418A800-634B-4EDF-8057-F86BD504029D}" type="presOf" srcId="{1B4444F5-3C8A-1049-93D0-334291BC28E5}" destId="{173026CE-4DDC-764F-889F-ACCBEA408443}" srcOrd="0" destOrd="0" presId="urn:microsoft.com/office/officeart/2005/8/layout/matrix2"/>
    <dgm:cxn modelId="{2147CC56-1F98-3344-B6E9-4D92B7B5F194}" srcId="{27EB9C4A-9E71-664F-9227-454D5F4392D4}" destId="{1B4444F5-3C8A-1049-93D0-334291BC28E5}" srcOrd="0" destOrd="0" parTransId="{B89BAD5F-1028-7D4B-8059-1A11393E3834}" sibTransId="{6FDB86B7-FBE1-FA4E-9050-F3262DC0E3E1}"/>
    <dgm:cxn modelId="{475B1B3E-E204-44A3-AF77-FC53F6BB223F}" type="presOf" srcId="{4B10F53D-D9C5-984D-9E5E-397C8CDCF005}" destId="{EE7F49F1-FA0F-9749-9AD9-975CB0E1108D}" srcOrd="0" destOrd="0" presId="urn:microsoft.com/office/officeart/2005/8/layout/matrix2"/>
    <dgm:cxn modelId="{AF383D65-B594-46D3-8115-804D8C66F940}" type="presOf" srcId="{746DEBC7-44F6-5246-BB3E-7852BEE94DE0}" destId="{B80C6DA1-8764-FB44-B12E-04B909FEB167}" srcOrd="0" destOrd="0" presId="urn:microsoft.com/office/officeart/2005/8/layout/matrix2"/>
    <dgm:cxn modelId="{E0896225-D32E-4EB4-901E-AA18566A51E1}" type="presParOf" srcId="{ABC0C6E4-B576-424F-AEB5-E9EE07D2B789}" destId="{1DB65BCD-CA7D-7140-A4A6-BD50730B14BD}" srcOrd="0" destOrd="0" presId="urn:microsoft.com/office/officeart/2005/8/layout/matrix2"/>
    <dgm:cxn modelId="{A8409538-D73B-41F9-AB0A-D6CF780D76AA}" type="presParOf" srcId="{ABC0C6E4-B576-424F-AEB5-E9EE07D2B789}" destId="{173026CE-4DDC-764F-889F-ACCBEA408443}" srcOrd="1" destOrd="0" presId="urn:microsoft.com/office/officeart/2005/8/layout/matrix2"/>
    <dgm:cxn modelId="{9C0E6491-0D27-458F-B832-7F49C6F2324E}" type="presParOf" srcId="{ABC0C6E4-B576-424F-AEB5-E9EE07D2B789}" destId="{EE7F49F1-FA0F-9749-9AD9-975CB0E1108D}" srcOrd="2" destOrd="0" presId="urn:microsoft.com/office/officeart/2005/8/layout/matrix2"/>
    <dgm:cxn modelId="{5D32EEE7-A355-486C-A94A-6089095410D0}" type="presParOf" srcId="{ABC0C6E4-B576-424F-AEB5-E9EE07D2B789}" destId="{1C57E717-D009-F44D-A196-A9593FE3E298}" srcOrd="3" destOrd="0" presId="urn:microsoft.com/office/officeart/2005/8/layout/matrix2"/>
    <dgm:cxn modelId="{C8DEA12F-7572-41A2-A6B9-7BB75F1A1BA7}" type="presParOf" srcId="{ABC0C6E4-B576-424F-AEB5-E9EE07D2B789}" destId="{B80C6DA1-8764-FB44-B12E-04B909FEB16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EE458BA-0981-4851-97BA-B4C2EE3013B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2223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D6F555D5-D679-430A-B88C-E756265B377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8033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2F0F22-7A73-4D05-AE3A-AC0B6FB093F9}" type="slidenum">
              <a:rPr lang="en-AU" smtClean="0"/>
              <a:pPr/>
              <a:t>1</a:t>
            </a:fld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301058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966" indent="-228966"/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1868778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F555D5-D679-430A-B88C-E756265B3774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8293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3F770-27A9-46A9-96D0-1920FAC1670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787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mtClean="0"/>
              <a:t>Gilles Bessero: Stay tuned for follow up actions!</a:t>
            </a:r>
          </a:p>
          <a:p>
            <a:r>
              <a:rPr lang="en-GB" smtClean="0"/>
              <a:t>Hydrographers do not risk to  run out of survey s to be done! </a:t>
            </a:r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843F70-C9C5-484F-ACE5-FD373BE521BD}" type="slidenum">
              <a:rPr lang="en-AU" smtClean="0"/>
              <a:pPr/>
              <a:t>26</a:t>
            </a:fld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00212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0" y="20638"/>
            <a:ext cx="9148763" cy="6851650"/>
            <a:chOff x="1" y="0"/>
            <a:chExt cx="5763" cy="4316"/>
          </a:xfrm>
        </p:grpSpPr>
        <p:sp>
          <p:nvSpPr>
            <p:cNvPr id="4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</p:grpSp>
        <p:sp>
          <p:nvSpPr>
            <p:cNvPr id="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0" name="Picture 78" descr="IHO Colour-transparent-small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850" y="415925"/>
            <a:ext cx="812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2381250" y="1490663"/>
            <a:ext cx="40195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International Hydrographic Organization</a:t>
            </a:r>
            <a:endParaRPr lang="en-A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5946" y="2564904"/>
            <a:ext cx="6400800" cy="3163958"/>
          </a:xfrm>
        </p:spPr>
        <p:txBody>
          <a:bodyPr/>
          <a:lstStyle>
            <a:lvl1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sz="2400"/>
            </a:lvl1pPr>
          </a:lstStyle>
          <a:p>
            <a:r>
              <a:rPr lang="fr-FR" smtClean="0"/>
              <a:t>Cliquez pour modifier le style des sous-titres du masque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04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F83-04E5-4190-A26F-937E027388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661-E232-4BAF-838B-8E3C6EDC13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F83-04E5-4190-A26F-937E027388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661-E232-4BAF-838B-8E3C6EDC13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5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F83-04E5-4190-A26F-937E027388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661-E232-4BAF-838B-8E3C6EDC13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3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F83-04E5-4190-A26F-937E027388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661-E232-4BAF-838B-8E3C6EDC13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9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F83-04E5-4190-A26F-937E027388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661-E232-4BAF-838B-8E3C6EDC13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F83-04E5-4190-A26F-937E027388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661-E232-4BAF-838B-8E3C6EDC13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F83-04E5-4190-A26F-937E027388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661-E232-4BAF-838B-8E3C6EDC13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763" y="635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1" name="Picture 43" descr="IHO Colour-transparent-small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6173788"/>
            <a:ext cx="438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3"/>
          <p:cNvSpPr>
            <a:spLocks noChangeArrowheads="1"/>
          </p:cNvSpPr>
          <p:nvPr userDrawn="1"/>
        </p:nvSpPr>
        <p:spPr bwMode="auto">
          <a:xfrm>
            <a:off x="7848600" y="6524625"/>
            <a:ext cx="1206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/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42" y="277813"/>
            <a:ext cx="7429500" cy="1139825"/>
          </a:xfrm>
        </p:spPr>
        <p:txBody>
          <a:bodyPr/>
          <a:lstStyle>
            <a:lvl1pPr algn="l" defTabSz="720000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1600200"/>
            <a:ext cx="7488237" cy="4530725"/>
          </a:xfrm>
        </p:spPr>
        <p:txBody>
          <a:bodyPr/>
          <a:lstStyle>
            <a:lvl1pPr marL="363538" indent="-363538">
              <a:defRPr/>
            </a:lvl1pPr>
            <a:lvl2pPr marL="538163" indent="-174625">
              <a:defRPr/>
            </a:lvl2pPr>
            <a:lvl3pPr marL="901700" indent="-185738">
              <a:defRPr/>
            </a:lvl3pPr>
            <a:lvl4pPr marL="1077913" indent="-176213">
              <a:defRPr/>
            </a:lvl4pPr>
            <a:lvl5pPr marL="1252538" indent="-174625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F83-04E5-4190-A26F-937E027388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661-E232-4BAF-838B-8E3C6EDC13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1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F83-04E5-4190-A26F-937E027388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661-E232-4BAF-838B-8E3C6EDC13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F83-04E5-4190-A26F-937E027388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661-E232-4BAF-838B-8E3C6EDC13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F83-04E5-4190-A26F-937E027388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661-E232-4BAF-838B-8E3C6EDC13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2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" y="20638"/>
            <a:ext cx="9148763" cy="6851650"/>
            <a:chOff x="1" y="0"/>
            <a:chExt cx="5763" cy="4316"/>
          </a:xfrm>
        </p:grpSpPr>
        <p:sp>
          <p:nvSpPr>
            <p:cNvPr id="4" name="Freeform 42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" name="Freeform 43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" name="Freeform 44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sp>
          <p:nvSpPr>
            <p:cNvPr id="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sp>
          <p:nvSpPr>
            <p:cNvPr id="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pic>
        <p:nvPicPr>
          <p:cNvPr id="40" name="Picture 78" descr="IHO Colour-transparent-small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851" y="415925"/>
            <a:ext cx="812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5946" y="2564904"/>
            <a:ext cx="6400800" cy="3163958"/>
          </a:xfrm>
        </p:spPr>
        <p:txBody>
          <a:bodyPr/>
          <a:lstStyle>
            <a:lvl1pPr marL="0" indent="0" algn="ctr">
              <a:spcBef>
                <a:spcPts val="900"/>
              </a:spcBef>
              <a:spcAft>
                <a:spcPts val="450"/>
              </a:spcAft>
              <a:buFont typeface="Wingdings" pitchFamily="2" charset="2"/>
              <a:buNone/>
              <a:defRPr sz="1800"/>
            </a:lvl1pPr>
          </a:lstStyle>
          <a:p>
            <a:r>
              <a:rPr lang="fr-FR" smtClean="0"/>
              <a:t>Cliquez pour modifier le style des sous-titres du masque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002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F83-04E5-4190-A26F-937E027388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661-E232-4BAF-838B-8E3C6EDC13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0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F83-04E5-4190-A26F-937E027388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661-E232-4BAF-838B-8E3C6EDC13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F83-04E5-4190-A26F-937E027388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661-E232-4BAF-838B-8E3C6EDC13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1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F83-04E5-4190-A26F-937E027388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661-E232-4BAF-838B-8E3C6EDC13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0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F83-04E5-4190-A26F-937E027388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661-E232-4BAF-838B-8E3C6EDC13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F83-04E5-4190-A26F-937E027388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661-E232-4BAF-838B-8E3C6EDC13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9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F83-04E5-4190-A26F-937E027388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661-E232-4BAF-838B-8E3C6EDC13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6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F83-04E5-4190-A26F-937E027388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661-E232-4BAF-838B-8E3C6EDC13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4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F83-04E5-4190-A26F-937E027388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661-E232-4BAF-838B-8E3C6EDC13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7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F83-04E5-4190-A26F-937E027388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661-E232-4BAF-838B-8E3C6EDC13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8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F83-04E5-4190-A26F-937E027388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661-E232-4BAF-838B-8E3C6EDC13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" y="20638"/>
            <a:ext cx="9148763" cy="6851650"/>
            <a:chOff x="1" y="0"/>
            <a:chExt cx="5763" cy="4316"/>
          </a:xfrm>
        </p:grpSpPr>
        <p:sp>
          <p:nvSpPr>
            <p:cNvPr id="4" name="Freeform 42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" name="Freeform 43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" name="Freeform 44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sp>
          <p:nvSpPr>
            <p:cNvPr id="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sp>
          <p:nvSpPr>
            <p:cNvPr id="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pic>
        <p:nvPicPr>
          <p:cNvPr id="40" name="Picture 78" descr="IHO Colour-transparent-small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851" y="415925"/>
            <a:ext cx="812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5946" y="2564904"/>
            <a:ext cx="6400800" cy="3163958"/>
          </a:xfrm>
        </p:spPr>
        <p:txBody>
          <a:bodyPr/>
          <a:lstStyle>
            <a:lvl1pPr marL="0" indent="0" algn="ctr">
              <a:spcBef>
                <a:spcPts val="900"/>
              </a:spcBef>
              <a:spcAft>
                <a:spcPts val="450"/>
              </a:spcAft>
              <a:buFont typeface="Wingdings" pitchFamily="2" charset="2"/>
              <a:buNone/>
              <a:defRPr sz="1800"/>
            </a:lvl1pPr>
          </a:lstStyle>
          <a:p>
            <a:r>
              <a:rPr lang="fr-FR" smtClean="0"/>
              <a:t>Cliquez pour modifier le style des sous-titres du masque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234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732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9599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8A79F-868F-4357-BCC6-129EFDD8EAE6}" type="datetimeFigureOut">
              <a:rPr lang="da-DK" sz="2800" smtClean="0">
                <a:solidFill>
                  <a:prstClr val="black"/>
                </a:solidFill>
                <a:ea typeface="ＭＳ Ｐゴシック" charset="-128"/>
                <a:cs typeface="+mn-cs"/>
              </a:rPr>
              <a:pPr/>
              <a:t>07-04-2017</a:t>
            </a:fld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B4F685-F7CD-458A-ADD3-E4BAA561F44B}" type="slidenum">
              <a:rPr lang="da-DK" sz="2800" smtClean="0">
                <a:solidFill>
                  <a:prstClr val="black"/>
                </a:solidFill>
                <a:ea typeface="ＭＳ Ｐゴシック" charset="-128"/>
                <a:cs typeface="+mn-cs"/>
              </a:rPr>
              <a:pPr/>
              <a:t>‹#›</a:t>
            </a:fld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35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4763" y="0"/>
            <a:ext cx="9148763" cy="6851650"/>
            <a:chOff x="1" y="0"/>
            <a:chExt cx="5763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9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0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1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2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3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4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5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6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7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8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9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40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41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</p:grpSp>
        <p:sp>
          <p:nvSpPr>
            <p:cNvPr id="1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2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2" name="Picture 43" descr="IHO Colour-transparent-small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6173788"/>
            <a:ext cx="438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5"/>
          <p:cNvSpPr>
            <a:spLocks noChangeArrowheads="1"/>
          </p:cNvSpPr>
          <p:nvPr userDrawn="1"/>
        </p:nvSpPr>
        <p:spPr bwMode="auto">
          <a:xfrm>
            <a:off x="7848600" y="6524625"/>
            <a:ext cx="1206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/>
            <a:fld id="{C7645F8B-5B1A-4F81-8048-00C0DFD3F04D}" type="slidenum">
              <a:rPr lang="en-GB" sz="1400">
                <a:solidFill>
                  <a:srgbClr val="FFFF00"/>
                </a:solidFill>
              </a:rPr>
              <a:pPr algn="r" eaLnBrk="0" hangingPunct="0"/>
              <a:t>‹#›</a:t>
            </a:fld>
            <a:r>
              <a:rPr lang="en-GB" sz="1400">
                <a:solidFill>
                  <a:srgbClr val="FFFF00"/>
                </a:solidFill>
              </a:rPr>
              <a:t> / 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44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8A79F-868F-4357-BCC6-129EFDD8EAE6}" type="datetimeFigureOut">
              <a:rPr lang="da-DK" sz="2800" smtClean="0">
                <a:solidFill>
                  <a:prstClr val="black"/>
                </a:solidFill>
                <a:ea typeface="ＭＳ Ｐゴシック" charset="-128"/>
                <a:cs typeface="+mn-cs"/>
              </a:rPr>
              <a:pPr/>
              <a:t>07-04-2017</a:t>
            </a:fld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B4F685-F7CD-458A-ADD3-E4BAA561F44B}" type="slidenum">
              <a:rPr lang="da-DK" sz="2800" smtClean="0">
                <a:solidFill>
                  <a:prstClr val="black"/>
                </a:solidFill>
                <a:ea typeface="ＭＳ Ｐゴシック" charset="-128"/>
                <a:cs typeface="+mn-cs"/>
              </a:rPr>
              <a:pPr/>
              <a:t>‹#›</a:t>
            </a:fld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6084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8A79F-868F-4357-BCC6-129EFDD8EAE6}" type="datetimeFigureOut">
              <a:rPr lang="da-DK" sz="2800" smtClean="0">
                <a:solidFill>
                  <a:prstClr val="black"/>
                </a:solidFill>
                <a:ea typeface="ＭＳ Ｐゴシック" charset="-128"/>
                <a:cs typeface="+mn-cs"/>
              </a:rPr>
              <a:pPr/>
              <a:t>07-04-2017</a:t>
            </a:fld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B4F685-F7CD-458A-ADD3-E4BAA561F44B}" type="slidenum">
              <a:rPr lang="da-DK" sz="2800" smtClean="0">
                <a:solidFill>
                  <a:prstClr val="black"/>
                </a:solidFill>
                <a:ea typeface="ＭＳ Ｐゴシック" charset="-128"/>
                <a:cs typeface="+mn-cs"/>
              </a:rPr>
              <a:pPr/>
              <a:t>‹#›</a:t>
            </a:fld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613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8A79F-868F-4357-BCC6-129EFDD8EAE6}" type="datetimeFigureOut">
              <a:rPr lang="da-DK" sz="2800" smtClean="0">
                <a:solidFill>
                  <a:prstClr val="black"/>
                </a:solidFill>
                <a:ea typeface="ＭＳ Ｐゴシック" charset="-128"/>
                <a:cs typeface="+mn-cs"/>
              </a:rPr>
              <a:pPr/>
              <a:t>07-04-2017</a:t>
            </a:fld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B4F685-F7CD-458A-ADD3-E4BAA561F44B}" type="slidenum">
              <a:rPr lang="da-DK" sz="2800" smtClean="0">
                <a:solidFill>
                  <a:prstClr val="black"/>
                </a:solidFill>
                <a:ea typeface="ＭＳ Ｐゴシック" charset="-128"/>
                <a:cs typeface="+mn-cs"/>
              </a:rPr>
              <a:pPr/>
              <a:t>‹#›</a:t>
            </a:fld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2298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B4F685-F7CD-458A-ADD3-E4BAA561F44B}" type="slidenum">
              <a:rPr lang="da-DK" sz="2800" smtClean="0">
                <a:solidFill>
                  <a:prstClr val="black"/>
                </a:solidFill>
                <a:ea typeface="ＭＳ Ｐゴシック" charset="-128"/>
                <a:cs typeface="+mn-cs"/>
              </a:rPr>
              <a:pPr/>
              <a:t>‹#›</a:t>
            </a:fld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8234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8A79F-868F-4357-BCC6-129EFDD8EAE6}" type="datetimeFigureOut">
              <a:rPr lang="da-DK" sz="2800" smtClean="0">
                <a:solidFill>
                  <a:prstClr val="black"/>
                </a:solidFill>
                <a:ea typeface="ＭＳ Ｐゴシック" charset="-128"/>
                <a:cs typeface="+mn-cs"/>
              </a:rPr>
              <a:pPr/>
              <a:t>07-04-2017</a:t>
            </a:fld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B4F685-F7CD-458A-ADD3-E4BAA561F44B}" type="slidenum">
              <a:rPr lang="da-DK" sz="2800" smtClean="0">
                <a:solidFill>
                  <a:prstClr val="black"/>
                </a:solidFill>
                <a:ea typeface="ＭＳ Ｐゴシック" charset="-128"/>
                <a:cs typeface="+mn-cs"/>
              </a:rPr>
              <a:pPr/>
              <a:t>‹#›</a:t>
            </a:fld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1966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8A79F-868F-4357-BCC6-129EFDD8EAE6}" type="datetimeFigureOut">
              <a:rPr lang="da-DK" sz="2800" smtClean="0">
                <a:solidFill>
                  <a:prstClr val="black"/>
                </a:solidFill>
                <a:ea typeface="ＭＳ Ｐゴシック" charset="-128"/>
                <a:cs typeface="+mn-cs"/>
              </a:rPr>
              <a:pPr/>
              <a:t>07-04-2017</a:t>
            </a:fld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B4F685-F7CD-458A-ADD3-E4BAA561F44B}" type="slidenum">
              <a:rPr lang="da-DK" sz="2800" smtClean="0">
                <a:solidFill>
                  <a:prstClr val="black"/>
                </a:solidFill>
                <a:ea typeface="ＭＳ Ｐゴシック" charset="-128"/>
                <a:cs typeface="+mn-cs"/>
              </a:rPr>
              <a:pPr/>
              <a:t>‹#›</a:t>
            </a:fld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886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8A79F-868F-4357-BCC6-129EFDD8EAE6}" type="datetimeFigureOut">
              <a:rPr lang="da-DK" sz="2800" smtClean="0">
                <a:solidFill>
                  <a:prstClr val="black"/>
                </a:solidFill>
                <a:ea typeface="ＭＳ Ｐゴシック" charset="-128"/>
                <a:cs typeface="+mn-cs"/>
              </a:rPr>
              <a:pPr/>
              <a:t>07-04-2017</a:t>
            </a:fld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B4F685-F7CD-458A-ADD3-E4BAA561F44B}" type="slidenum">
              <a:rPr lang="da-DK" sz="2800" smtClean="0">
                <a:solidFill>
                  <a:prstClr val="black"/>
                </a:solidFill>
                <a:ea typeface="ＭＳ Ｐゴシック" charset="-128"/>
                <a:cs typeface="+mn-cs"/>
              </a:rPr>
              <a:pPr/>
              <a:t>‹#›</a:t>
            </a:fld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0672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8A79F-868F-4357-BCC6-129EFDD8EAE6}" type="datetimeFigureOut">
              <a:rPr lang="da-DK" sz="2800" smtClean="0">
                <a:solidFill>
                  <a:prstClr val="black"/>
                </a:solidFill>
                <a:ea typeface="ＭＳ Ｐゴシック" charset="-128"/>
                <a:cs typeface="+mn-cs"/>
              </a:rPr>
              <a:pPr/>
              <a:t>07-04-2017</a:t>
            </a:fld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B4F685-F7CD-458A-ADD3-E4BAA561F44B}" type="slidenum">
              <a:rPr lang="da-DK" sz="2800" smtClean="0">
                <a:solidFill>
                  <a:prstClr val="black"/>
                </a:solidFill>
                <a:ea typeface="ＭＳ Ｐゴシック" charset="-128"/>
                <a:cs typeface="+mn-cs"/>
              </a:rPr>
              <a:pPr/>
              <a:t>‹#›</a:t>
            </a:fld>
            <a:endParaRPr lang="da-DK" sz="2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0376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0" y="20638"/>
            <a:ext cx="9148763" cy="6851650"/>
            <a:chOff x="1" y="0"/>
            <a:chExt cx="5763" cy="4316"/>
          </a:xfrm>
        </p:grpSpPr>
        <p:sp>
          <p:nvSpPr>
            <p:cNvPr id="4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</p:grpSp>
      <p:pic>
        <p:nvPicPr>
          <p:cNvPr id="40" name="Picture 78" descr="IHO Colour-transparent-small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850" y="415925"/>
            <a:ext cx="812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2381250" y="1490663"/>
            <a:ext cx="40195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International Hydrographic Organization</a:t>
            </a:r>
            <a:endParaRPr lang="en-A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</a:endParaRPr>
          </a:p>
        </p:txBody>
      </p: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5946" y="2564904"/>
            <a:ext cx="6400800" cy="3163958"/>
          </a:xfrm>
        </p:spPr>
        <p:txBody>
          <a:bodyPr/>
          <a:lstStyle>
            <a:lvl1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sz="2400"/>
            </a:lvl1pPr>
          </a:lstStyle>
          <a:p>
            <a:r>
              <a:rPr lang="fr-FR" smtClean="0"/>
              <a:t>Cliquez pour modifier le style des sous-titres du masque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669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763" y="635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</p:grpSp>
      <p:pic>
        <p:nvPicPr>
          <p:cNvPr id="41" name="Picture 43" descr="IHO Colour-transparent-small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6173788"/>
            <a:ext cx="438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3"/>
          <p:cNvSpPr>
            <a:spLocks noChangeArrowheads="1"/>
          </p:cNvSpPr>
          <p:nvPr userDrawn="1"/>
        </p:nvSpPr>
        <p:spPr bwMode="auto">
          <a:xfrm>
            <a:off x="7848600" y="6524625"/>
            <a:ext cx="1206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/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42" y="277813"/>
            <a:ext cx="7429500" cy="1139825"/>
          </a:xfrm>
        </p:spPr>
        <p:txBody>
          <a:bodyPr/>
          <a:lstStyle>
            <a:lvl1pPr algn="l" defTabSz="720000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1600200"/>
            <a:ext cx="7488237" cy="4530725"/>
          </a:xfrm>
        </p:spPr>
        <p:txBody>
          <a:bodyPr/>
          <a:lstStyle>
            <a:lvl1pPr marL="363538" indent="-363538">
              <a:defRPr/>
            </a:lvl1pPr>
            <a:lvl2pPr marL="538163" indent="-174625">
              <a:defRPr/>
            </a:lvl2pPr>
            <a:lvl3pPr marL="901700" indent="-185738">
              <a:defRPr/>
            </a:lvl3pPr>
            <a:lvl4pPr marL="1077913" indent="-176213">
              <a:defRPr/>
            </a:lvl4pPr>
            <a:lvl5pPr marL="1252538" indent="-174625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90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2237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4763" y="0"/>
            <a:ext cx="9148763" cy="6851650"/>
            <a:chOff x="1" y="0"/>
            <a:chExt cx="5763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9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2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</p:grpSp>
      <p:pic>
        <p:nvPicPr>
          <p:cNvPr id="42" name="Picture 43" descr="IHO Colour-transparent-small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6173788"/>
            <a:ext cx="438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5"/>
          <p:cNvSpPr>
            <a:spLocks noChangeArrowheads="1"/>
          </p:cNvSpPr>
          <p:nvPr userDrawn="1"/>
        </p:nvSpPr>
        <p:spPr bwMode="auto">
          <a:xfrm>
            <a:off x="7848600" y="6524625"/>
            <a:ext cx="1206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/>
            <a:fld id="{C7645F8B-5B1A-4F81-8048-00C0DFD3F04D}" type="slidenum">
              <a:rPr lang="en-GB" sz="1400">
                <a:solidFill>
                  <a:srgbClr val="FFFF00"/>
                </a:solidFill>
              </a:rPr>
              <a:pPr algn="r" eaLnBrk="0" hangingPunct="0"/>
              <a:t>‹#›</a:t>
            </a:fld>
            <a:r>
              <a:rPr lang="en-GB" sz="1400">
                <a:solidFill>
                  <a:srgbClr val="FFFF00"/>
                </a:solidFill>
              </a:rPr>
              <a:t> / 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44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5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5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0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776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5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599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831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63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77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file:///C:\Users\B004145\AppData\Roaming\Microsoft\Signatures\EFKM-SDFE.png" TargetMode="Externa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763" y="0"/>
            <a:ext cx="9148763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038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9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041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2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3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46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49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0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1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2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3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4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AU" dirty="0" smtClean="0"/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 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dirty="0" smtClean="0"/>
          </a:p>
        </p:txBody>
      </p:sp>
      <p:pic>
        <p:nvPicPr>
          <p:cNvPr id="1029" name="Picture 43" descr="IHO Colour-transparent-small.gif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6173788"/>
            <a:ext cx="438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43"/>
          <p:cNvSpPr>
            <a:spLocks noChangeArrowheads="1"/>
          </p:cNvSpPr>
          <p:nvPr/>
        </p:nvSpPr>
        <p:spPr bwMode="auto">
          <a:xfrm>
            <a:off x="7848600" y="6524625"/>
            <a:ext cx="1206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/>
            <a:fld id="{46A41D49-0B11-40EA-A25C-4B731E2A9D90}" type="slidenum">
              <a:rPr lang="en-GB" sz="1400" smtClean="0">
                <a:solidFill>
                  <a:srgbClr val="FFFF00"/>
                </a:solidFill>
              </a:rPr>
              <a:pPr algn="r" eaLnBrk="0" hangingPunct="0"/>
              <a:t>‹#›</a:t>
            </a:fld>
            <a:r>
              <a:rPr lang="en-GB" sz="1400" dirty="0" smtClean="0">
                <a:solidFill>
                  <a:srgbClr val="FFFF00"/>
                </a:solidFill>
              </a:rPr>
              <a:t> / 14</a:t>
            </a:r>
            <a:endParaRPr lang="en-GB" sz="1400" dirty="0">
              <a:solidFill>
                <a:srgbClr val="FFFF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25" r:id="rId3"/>
    <p:sldLayoutId id="214748373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450850" indent="-4508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Wingdings" pitchFamily="2" charset="2"/>
        <a:buChar char="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22300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01700" indent="-185738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66813" indent="-185738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338263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83FF83-04E5-4190-A26F-937E0273883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07/04/2017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EF0661-E232-4BAF-838B-8E3C6EDC130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69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83FF83-04E5-4190-A26F-937E0273883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07/04/2017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EF0661-E232-4BAF-838B-8E3C6EDC130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48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nergi-, Forsynings- og Klimaministeriet"/>
          <p:cNvPicPr/>
          <p:nvPr userDrawn="1"/>
        </p:nvPicPr>
        <p:blipFill>
          <a:blip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093296"/>
            <a:ext cx="576064" cy="4971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ktangel 3"/>
          <p:cNvSpPr/>
          <p:nvPr userDrawn="1"/>
        </p:nvSpPr>
        <p:spPr>
          <a:xfrm>
            <a:off x="107504" y="658100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Danish Geodata Agency</a:t>
            </a:r>
          </a:p>
        </p:txBody>
      </p:sp>
    </p:spTree>
    <p:extLst>
      <p:ext uri="{BB962C8B-B14F-4D97-AF65-F5344CB8AC3E}">
        <p14:creationId xmlns:p14="http://schemas.microsoft.com/office/powerpoint/2010/main" val="77687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763" y="0"/>
            <a:ext cx="9148763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038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9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041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42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43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44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45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1046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49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4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AU" dirty="0" smtClean="0"/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 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dirty="0" smtClean="0"/>
          </a:p>
        </p:txBody>
      </p:sp>
      <p:pic>
        <p:nvPicPr>
          <p:cNvPr id="1029" name="Picture 43" descr="IHO Colour-transparent-small.gif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6173788"/>
            <a:ext cx="438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43"/>
          <p:cNvSpPr>
            <a:spLocks noChangeArrowheads="1"/>
          </p:cNvSpPr>
          <p:nvPr/>
        </p:nvSpPr>
        <p:spPr bwMode="auto">
          <a:xfrm>
            <a:off x="7848600" y="6524625"/>
            <a:ext cx="1206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/>
            <a:fld id="{46A41D49-0B11-40EA-A25C-4B731E2A9D90}" type="slidenum">
              <a:rPr lang="en-GB" sz="1400" smtClean="0">
                <a:solidFill>
                  <a:srgbClr val="FFFF00"/>
                </a:solidFill>
              </a:rPr>
              <a:pPr algn="r" eaLnBrk="0" hangingPunct="0"/>
              <a:t>‹#›</a:t>
            </a:fld>
            <a:r>
              <a:rPr lang="en-GB" sz="1400" dirty="0" smtClean="0">
                <a:solidFill>
                  <a:srgbClr val="FFFF00"/>
                </a:solidFill>
              </a:rPr>
              <a:t> / 14</a:t>
            </a:r>
            <a:endParaRPr lang="en-GB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953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450850" indent="-4508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Wingdings" pitchFamily="2" charset="2"/>
        <a:buChar char="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22300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01700" indent="-185738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66813" indent="-185738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338263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5stardata.info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o.int/mtg_docs/com_wg/MSDIWG/MSDIWG8/MSDIWG8-01.4a-WorkPlan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90525" y="2082800"/>
            <a:ext cx="8239125" cy="41417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17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 err="1" smtClean="0"/>
              <a:t>Meso</a:t>
            </a:r>
            <a:r>
              <a:rPr lang="en-US" sz="2800" dirty="0" smtClean="0"/>
              <a:t>-American &amp; Caribbean Regional Hydrographic Commission Meeting </a:t>
            </a:r>
          </a:p>
          <a:p>
            <a:pPr eaLnBrk="1" hangingPunct="1">
              <a:defRPr/>
            </a:pPr>
            <a:r>
              <a:rPr lang="en-US" sz="2800" dirty="0" smtClean="0"/>
              <a:t>14-17 December 2016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3000" b="1" dirty="0" smtClean="0"/>
              <a:t>Data Management and MSDI – Successes and Challenges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dirty="0" smtClean="0"/>
              <a:t>John Pepper </a:t>
            </a:r>
          </a:p>
          <a:p>
            <a:pPr eaLnBrk="1" hangingPunct="1">
              <a:defRPr/>
            </a:pPr>
            <a:r>
              <a:rPr lang="en-US" dirty="0" smtClean="0"/>
              <a:t>Secretary  - IHO MSDIWG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395536" y="404664"/>
            <a:ext cx="8229600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altLang="en-US" b="1" dirty="0" smtClean="0">
                <a:latin typeface="Arial Narrow" panose="020B0606020202030204" pitchFamily="34" charset="0"/>
              </a:rPr>
              <a:t>Geographic Content (Data)</a:t>
            </a:r>
            <a:r>
              <a:rPr lang="en-US" altLang="en-US" b="1" dirty="0" smtClean="0">
                <a:latin typeface="Arial Narrow" panose="020B0606020202030204" pitchFamily="34" charset="0"/>
              </a:rPr>
              <a:t/>
            </a:r>
            <a:br>
              <a:rPr lang="en-US" altLang="en-US" b="1" dirty="0" smtClean="0">
                <a:latin typeface="Arial Narrow" panose="020B0606020202030204" pitchFamily="34" charset="0"/>
              </a:rPr>
            </a:br>
            <a:r>
              <a:rPr lang="en-US" altLang="en-US" b="1" dirty="0" smtClean="0">
                <a:latin typeface="Arial Narrow" panose="020B0606020202030204" pitchFamily="34" charset="0"/>
              </a:rPr>
              <a:t/>
            </a:r>
            <a:br>
              <a:rPr lang="en-US" altLang="en-US" b="1" dirty="0" smtClean="0">
                <a:latin typeface="Arial Narrow" panose="020B0606020202030204" pitchFamily="34" charset="0"/>
              </a:rPr>
            </a:br>
            <a:endParaRPr lang="en-US" altLang="en-US" sz="3600" b="1" dirty="0" smtClean="0">
              <a:latin typeface="Arial Narrow" panose="020B0606020202030204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107504" y="1227207"/>
            <a:ext cx="8856984" cy="45365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60363" indent="-360363" eaLnBrk="1" hangingPunct="1">
              <a:spcBef>
                <a:spcPts val="1800"/>
              </a:spcBef>
            </a:pPr>
            <a:r>
              <a:rPr lang="en-US" altLang="en-US" sz="2800" dirty="0" smtClean="0">
                <a:latin typeface="Arial Narrow" panose="020B0606020202030204" pitchFamily="34" charset="0"/>
                <a:cs typeface="Arial" charset="0"/>
              </a:rPr>
              <a:t>Reference Data  (e.g. Bathymetry, Structures, Borders)</a:t>
            </a:r>
          </a:p>
          <a:p>
            <a:pPr marL="360363" indent="-360363" eaLnBrk="1" hangingPunct="1">
              <a:spcBef>
                <a:spcPts val="1800"/>
              </a:spcBef>
            </a:pPr>
            <a:r>
              <a:rPr lang="en-US" altLang="en-US" sz="2800" dirty="0" smtClean="0">
                <a:latin typeface="Arial Narrow" panose="020B0606020202030204" pitchFamily="34" charset="0"/>
                <a:cs typeface="Arial" charset="0"/>
              </a:rPr>
              <a:t>Application Data (e.g. Caution Areas, Natural Resources)</a:t>
            </a:r>
          </a:p>
          <a:p>
            <a:pPr marL="360363" indent="-360363" eaLnBrk="1" hangingPunct="1">
              <a:spcBef>
                <a:spcPts val="1800"/>
              </a:spcBef>
            </a:pPr>
            <a:r>
              <a:rPr lang="en-US" altLang="en-US" sz="2800" dirty="0" smtClean="0">
                <a:latin typeface="Arial Narrow" panose="020B0606020202030204" pitchFamily="34" charset="0"/>
                <a:cs typeface="Arial" charset="0"/>
              </a:rPr>
              <a:t>Business Data (e.g. Environmental Statistics)</a:t>
            </a:r>
          </a:p>
          <a:p>
            <a:pPr marL="360363" indent="-360363" eaLnBrk="1" hangingPunct="1">
              <a:spcBef>
                <a:spcPts val="1800"/>
              </a:spcBef>
            </a:pPr>
            <a:r>
              <a:rPr lang="en-US" altLang="en-US" sz="2800" dirty="0" smtClean="0">
                <a:latin typeface="Arial Narrow" panose="020B0606020202030204" pitchFamily="34" charset="0"/>
                <a:cs typeface="Arial" charset="0"/>
              </a:rPr>
              <a:t>Personal Data (e.g. Supplier Contact Details)</a:t>
            </a:r>
          </a:p>
          <a:p>
            <a:pPr marL="360363" indent="-360363" eaLnBrk="1" hangingPunct="1">
              <a:spcBef>
                <a:spcPts val="1800"/>
              </a:spcBef>
            </a:pPr>
            <a:r>
              <a:rPr lang="en-US" altLang="en-US" sz="2800" dirty="0" smtClean="0">
                <a:latin typeface="Arial Narrow" panose="020B0606020202030204" pitchFamily="34" charset="0"/>
                <a:cs typeface="Arial" charset="0"/>
              </a:rPr>
              <a:t>Internal or Working Data </a:t>
            </a:r>
            <a:br>
              <a:rPr lang="en-US" altLang="en-US" sz="2800" dirty="0" smtClean="0">
                <a:latin typeface="Arial Narrow" panose="020B0606020202030204" pitchFamily="34" charset="0"/>
                <a:cs typeface="Arial" charset="0"/>
              </a:rPr>
            </a:br>
            <a:r>
              <a:rPr lang="en-US" altLang="en-US" sz="2800" dirty="0" smtClean="0">
                <a:latin typeface="Arial Narrow" panose="020B0606020202030204" pitchFamily="34" charset="0"/>
                <a:cs typeface="Arial" charset="0"/>
              </a:rPr>
              <a:t>(e.g. Product Schemes)</a:t>
            </a:r>
          </a:p>
          <a:p>
            <a:pPr marL="360363" indent="-360363" eaLnBrk="1" hangingPunct="1">
              <a:spcBef>
                <a:spcPts val="1800"/>
              </a:spcBef>
            </a:pPr>
            <a:r>
              <a:rPr lang="en-US" altLang="en-US" sz="2800" dirty="0" smtClean="0">
                <a:latin typeface="Arial Narrow" panose="020B0606020202030204" pitchFamily="34" charset="0"/>
                <a:cs typeface="Arial" charset="0"/>
              </a:rPr>
              <a:t>Publications and Services </a:t>
            </a:r>
            <a:br>
              <a:rPr lang="en-US" altLang="en-US" sz="2800" dirty="0" smtClean="0">
                <a:latin typeface="Arial Narrow" panose="020B0606020202030204" pitchFamily="34" charset="0"/>
                <a:cs typeface="Arial" charset="0"/>
              </a:rPr>
            </a:br>
            <a:r>
              <a:rPr lang="en-US" altLang="en-US" sz="2800" dirty="0" smtClean="0">
                <a:latin typeface="Arial Narrow" panose="020B0606020202030204" pitchFamily="34" charset="0"/>
                <a:cs typeface="Arial" charset="0"/>
              </a:rPr>
              <a:t>(e.g. Thematic Chart)</a:t>
            </a:r>
          </a:p>
        </p:txBody>
      </p:sp>
      <p:pic>
        <p:nvPicPr>
          <p:cNvPr id="4" name="Picture 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6035" y="4520231"/>
            <a:ext cx="2184244" cy="151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2299" y="4509120"/>
            <a:ext cx="2102189" cy="1512168"/>
          </a:xfrm>
          <a:prstGeom prst="rect">
            <a:avLst/>
          </a:prstGeom>
          <a:noFill/>
          <a:ln w="3175">
            <a:solidFill>
              <a:srgbClr val="00B0F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20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Bad to Good to Best Data Management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745" y="1411873"/>
            <a:ext cx="7633766" cy="472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86318" y="5949280"/>
            <a:ext cx="2171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http://5stardata.info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60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396682"/>
              </p:ext>
            </p:extLst>
          </p:nvPr>
        </p:nvGraphicFramePr>
        <p:xfrm>
          <a:off x="1457325" y="981075"/>
          <a:ext cx="5410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19943" y="5829838"/>
            <a:ext cx="27998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© OceanWise, 2011</a:t>
            </a:r>
            <a:endParaRPr lang="en-GB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523875" y="1200150"/>
            <a:ext cx="140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Our greatest challenges are here!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90550" y="2486025"/>
            <a:ext cx="1009650" cy="295275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9813" y="195737"/>
            <a:ext cx="3443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MSDI 4 Pillar Model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56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we 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042" y="1316864"/>
            <a:ext cx="7488237" cy="4530725"/>
          </a:xfrm>
        </p:spPr>
        <p:txBody>
          <a:bodyPr/>
          <a:lstStyle/>
          <a:p>
            <a:r>
              <a:rPr lang="en-GB" dirty="0" smtClean="0"/>
              <a:t>An increase in understanding and appreciation of the value and benefit of Data Management “best practise” and MSDI.</a:t>
            </a:r>
          </a:p>
          <a:p>
            <a:r>
              <a:rPr lang="en-GB" dirty="0" smtClean="0"/>
              <a:t>Governance at the organisational and / or data level  still remains a challenge.</a:t>
            </a:r>
          </a:p>
          <a:p>
            <a:r>
              <a:rPr lang="en-GB" dirty="0"/>
              <a:t>No coherent strategy or funding for MSDI related activities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Decision makers do not understand MSDI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3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042" y="1327486"/>
            <a:ext cx="7488237" cy="4530725"/>
          </a:xfrm>
        </p:spPr>
        <p:txBody>
          <a:bodyPr/>
          <a:lstStyle/>
          <a:p>
            <a:r>
              <a:rPr lang="en-GB" dirty="0"/>
              <a:t>Lack of a data policy/strategy</a:t>
            </a:r>
          </a:p>
          <a:p>
            <a:r>
              <a:rPr lang="en-GB" dirty="0"/>
              <a:t>Legacy datasets and work practices do not support SDI</a:t>
            </a:r>
            <a:r>
              <a:rPr lang="en-GB" dirty="0" smtClean="0"/>
              <a:t>.</a:t>
            </a:r>
          </a:p>
          <a:p>
            <a:r>
              <a:rPr lang="en-GB" dirty="0" smtClean="0"/>
              <a:t>Communicating with other departments not yet routinely happening</a:t>
            </a:r>
          </a:p>
          <a:p>
            <a:r>
              <a:rPr lang="en-GB" dirty="0"/>
              <a:t>Lack of investment per se and specifically in people skills. </a:t>
            </a:r>
            <a:endParaRPr lang="en-GB" dirty="0" smtClean="0"/>
          </a:p>
          <a:p>
            <a:r>
              <a:rPr lang="en-GB" dirty="0" smtClean="0"/>
              <a:t>HO’s still do not like sharing their data…</a:t>
            </a:r>
          </a:p>
          <a:p>
            <a:pPr marL="0" indent="0" algn="r">
              <a:buNone/>
            </a:pPr>
            <a:r>
              <a:rPr lang="en-GB" dirty="0" smtClean="0"/>
              <a:t>…BUT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48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stories are starting to appear…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7042" y="1265349"/>
            <a:ext cx="7488237" cy="46331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North Sea/Baltic Sea MSDIWG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Arctic SDI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Danish MSDI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Malaysian NSDI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NGIA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NOAA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France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872" y="2283049"/>
            <a:ext cx="4699246" cy="653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907" y="3581936"/>
            <a:ext cx="2790417" cy="187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6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ladsholder til indhold 6" descr="mallemuk.jpg"/>
          <p:cNvPicPr>
            <a:picLocks noGrp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581525"/>
            <a:ext cx="3060700" cy="2303463"/>
          </a:xfrm>
          <a:prstGeom prst="rect">
            <a:avLst/>
          </a:prstGeom>
        </p:spPr>
      </p:pic>
      <p:pic>
        <p:nvPicPr>
          <p:cNvPr id="164867" name="Pladsholder til indhold 5" descr="Fredericia - Lillebæltsbro.JP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2276475"/>
            <a:ext cx="30607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8" name="Pladsholder til indhold 5" descr="porpoise1.jpg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300" y="4554538"/>
            <a:ext cx="30607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9" name="Pladsholder til indhold 4" descr="ads2-618-220.jpg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188" y="0"/>
            <a:ext cx="30607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0" name="Pladsholder til indhold 4" descr="fodring.jpg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300" y="2276475"/>
            <a:ext cx="30607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2" name="Pladsholder til indhold 5" descr="rekruttering 016.jpg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607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3" name="Rectangle 3"/>
          <p:cNvSpPr txBox="1">
            <a:spLocks noChangeArrowheads="1"/>
          </p:cNvSpPr>
          <p:nvPr/>
        </p:nvSpPr>
        <p:spPr bwMode="auto">
          <a:xfrm>
            <a:off x="403225" y="4076700"/>
            <a:ext cx="6400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da-DK" altLang="da-DK" sz="2400">
              <a:solidFill>
                <a:prstClr val="white"/>
              </a:solidFill>
              <a:latin typeface="Tahoma" charset="0"/>
              <a:ea typeface="ＭＳ Ｐゴシック" charset="-128"/>
              <a:cs typeface="Tahoma" charset="0"/>
            </a:endParaRPr>
          </a:p>
        </p:txBody>
      </p:sp>
      <p:sp>
        <p:nvSpPr>
          <p:cNvPr id="164874" name="Tekstboks 22"/>
          <p:cNvSpPr txBox="1">
            <a:spLocks noChangeArrowheads="1"/>
          </p:cNvSpPr>
          <p:nvPr/>
        </p:nvSpPr>
        <p:spPr bwMode="auto">
          <a:xfrm>
            <a:off x="3105150" y="6137275"/>
            <a:ext cx="31670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da-DK" altLang="da-DK" sz="2000">
              <a:solidFill>
                <a:prstClr val="white"/>
              </a:solidFill>
              <a:latin typeface="Tahoma" charset="0"/>
              <a:ea typeface="ＭＳ Ｐゴシック" charset="-128"/>
              <a:cs typeface="Tahoma" charset="0"/>
            </a:endParaRPr>
          </a:p>
        </p:txBody>
      </p:sp>
      <p:pic>
        <p:nvPicPr>
          <p:cNvPr id="164875" name="Picture 4" descr="http://www.earthtimes.org/newsimage/seaweed_farm_20112.jpg"/>
          <p:cNvPicPr>
            <a:picLocks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30591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6" name="Picture 11" descr="G:\Afdelinger\Myndighed\Kyst, Havn og Sø\MSP billeder\Billeder - forside\COLOURBOX2255046.jpg"/>
          <p:cNvPicPr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4581525"/>
            <a:ext cx="30257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7" name="Picture 13" descr="234346_16_9_large_348"/>
          <p:cNvPicPr>
            <a:picLocks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3065463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8" name="Picture 14" descr="Havfishfarm_Wikipedia"/>
          <p:cNvPicPr>
            <a:picLocks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2276475"/>
            <a:ext cx="3055937" cy="23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Et_af_verdens_st_rs_248525f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3301" y="0"/>
            <a:ext cx="3060699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044698" y="1903869"/>
            <a:ext cx="3060700" cy="249299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sz="2200" b="1" dirty="0" smtClean="0">
                <a:solidFill>
                  <a:srgbClr val="FFFF00"/>
                </a:solidFill>
                <a:cs typeface="+mn-cs"/>
              </a:rPr>
              <a:t>MSDI from a regional approach</a:t>
            </a:r>
          </a:p>
          <a:p>
            <a:pPr algn="ctr"/>
            <a:r>
              <a:rPr lang="en-US" sz="2200" b="1" dirty="0" smtClean="0">
                <a:solidFill>
                  <a:srgbClr val="FFFF00"/>
                </a:solidFill>
                <a:cs typeface="+mn-cs"/>
              </a:rPr>
              <a:t>BS-NSMSDIWG</a:t>
            </a:r>
          </a:p>
          <a:p>
            <a:pPr algn="ctr"/>
            <a:endParaRPr lang="en-US" sz="2200" b="1" dirty="0">
              <a:solidFill>
                <a:srgbClr val="000066"/>
              </a:solidFill>
              <a:cs typeface="+mn-cs"/>
            </a:endParaRPr>
          </a:p>
          <a:p>
            <a:pPr algn="ctr"/>
            <a:endParaRPr lang="en-US" sz="2200" b="1" dirty="0" smtClean="0">
              <a:solidFill>
                <a:srgbClr val="000066"/>
              </a:solidFill>
              <a:cs typeface="+mn-cs"/>
            </a:endParaRPr>
          </a:p>
          <a:p>
            <a:pPr algn="ctr"/>
            <a:endParaRPr lang="en-US" sz="2000" dirty="0">
              <a:solidFill>
                <a:srgbClr val="000066"/>
              </a:solidFill>
              <a:cs typeface="+mn-cs"/>
            </a:endParaRPr>
          </a:p>
          <a:p>
            <a:pPr algn="ctr"/>
            <a:endParaRPr lang="en-US" sz="1400" b="1" dirty="0" smtClean="0">
              <a:solidFill>
                <a:srgbClr val="000066"/>
              </a:solidFill>
              <a:cs typeface="+mn-cs"/>
            </a:endParaRPr>
          </a:p>
          <a:p>
            <a:pPr algn="ctr"/>
            <a:endParaRPr lang="en-US" sz="1200" b="1" dirty="0" smtClean="0">
              <a:solidFill>
                <a:srgbClr val="00006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2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550" y="116632"/>
            <a:ext cx="865358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77788" y="4937290"/>
            <a:ext cx="838842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da-DK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The IHO - MARINE SPATIAL DATA  INFRASTRUCTURE value chain</a:t>
            </a:r>
            <a:br>
              <a:rPr lang="en-US" altLang="da-DK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</a:br>
            <a:r>
              <a:rPr lang="en-US" altLang="da-DK" sz="6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/>
            </a:r>
            <a:br>
              <a:rPr lang="en-US" altLang="da-DK" sz="6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</a:br>
            <a:r>
              <a:rPr lang="en-US" altLang="da-DK" sz="2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IHO      IRCC       MSDIWG</a:t>
            </a:r>
            <a:r>
              <a:rPr lang="en-US" altLang="da-DK" sz="24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/>
            </a:r>
            <a:br>
              <a:rPr lang="en-US" altLang="da-DK" sz="24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</a:br>
            <a:r>
              <a:rPr lang="en-US" altLang="da-DK" sz="24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		  </a:t>
            </a:r>
            <a:r>
              <a:rPr lang="en-US" altLang="da-DK" sz="2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RHC (BSHC, NSHC, ARHC)        BS-NSMSDIWG</a:t>
            </a:r>
            <a:r>
              <a:rPr lang="en-US" altLang="da-DK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/>
            </a:r>
            <a:br>
              <a:rPr lang="en-US" altLang="da-DK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</a:br>
            <a: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						    </a:t>
            </a:r>
            <a:r>
              <a:rPr lang="en-US" altLang="da-DK" sz="2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Arctic MSDIWG</a:t>
            </a:r>
            <a:r>
              <a:rPr lang="en-US" altLang="da-DK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	</a:t>
            </a:r>
            <a:endParaRPr lang="en-US" altLang="da-DK" sz="2000" b="1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cxnSp>
        <p:nvCxnSpPr>
          <p:cNvPr id="4" name="Lige pilforbindelse 3"/>
          <p:cNvCxnSpPr/>
          <p:nvPr/>
        </p:nvCxnSpPr>
        <p:spPr>
          <a:xfrm>
            <a:off x="979003" y="5522065"/>
            <a:ext cx="288032" cy="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388" y="4030663"/>
            <a:ext cx="4016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Lige pilforbindelse 6"/>
          <p:cNvCxnSpPr/>
          <p:nvPr/>
        </p:nvCxnSpPr>
        <p:spPr>
          <a:xfrm>
            <a:off x="2051720" y="5522065"/>
            <a:ext cx="288032" cy="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pilforbindelse 7"/>
          <p:cNvCxnSpPr/>
          <p:nvPr/>
        </p:nvCxnSpPr>
        <p:spPr>
          <a:xfrm>
            <a:off x="5724128" y="5877272"/>
            <a:ext cx="288032" cy="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>
            <a:off x="2051720" y="5522065"/>
            <a:ext cx="288032" cy="355207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>
            <a:off x="5724128" y="5905849"/>
            <a:ext cx="288032" cy="259455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8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12725" y="0"/>
            <a:ext cx="4427538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a-DK" altLang="da-DK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IHO - MARINE SPATIAL DATA </a:t>
            </a:r>
            <a:br>
              <a:rPr lang="da-DK" altLang="da-DK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</a:br>
            <a:r>
              <a:rPr lang="da-DK" altLang="da-DK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INFRASTRUCTURE WORKING GROUP (MSDIWG</a:t>
            </a:r>
            <a:r>
              <a:rPr lang="da-DK" altLang="da-DK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)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375" y="116632"/>
            <a:ext cx="3254235" cy="259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79388" y="1077913"/>
            <a:ext cx="6048796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da-DK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Objectives of the IHO MSDIWG:</a:t>
            </a:r>
            <a:r>
              <a:rPr lang="en-US" altLang="da-DK" sz="2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 </a:t>
            </a:r>
          </a:p>
          <a:p>
            <a:pPr eaLnBrk="1" hangingPunct="1">
              <a:defRPr/>
            </a:pPr>
            <a:endParaRPr lang="en-US" altLang="da-DK" sz="800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- Identify the </a:t>
            </a:r>
            <a:r>
              <a:rPr lang="en-US" altLang="da-DK" u="sng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Hydrographic Community inputs </a:t>
            </a:r>
            <a: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to </a:t>
            </a:r>
            <a:b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</a:br>
            <a: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  National Spatial Data Infrastructures (NSDI).</a:t>
            </a:r>
          </a:p>
          <a:p>
            <a:pPr eaLnBrk="1" hangingPunct="1">
              <a:defRPr/>
            </a:pPr>
            <a:endParaRPr lang="en-US" altLang="da-DK" sz="700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- </a:t>
            </a:r>
            <a:r>
              <a:rPr lang="en-US" altLang="da-DK" u="sng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Monitor</a:t>
            </a:r>
            <a: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 national and international </a:t>
            </a:r>
            <a:r>
              <a:rPr lang="en-US" altLang="da-DK" u="sng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SDI activities </a:t>
            </a:r>
          </a:p>
          <a:p>
            <a:pPr eaLnBrk="1" hangingPunct="1">
              <a:defRPr/>
            </a:pPr>
            <a:endParaRPr lang="en-US" altLang="da-DK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- Promote the use of </a:t>
            </a:r>
            <a:r>
              <a:rPr lang="en-US" altLang="da-DK" u="sng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IHO standards</a:t>
            </a:r>
            <a: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 and member </a:t>
            </a:r>
            <a:b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</a:br>
            <a: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  state </a:t>
            </a:r>
            <a:r>
              <a:rPr lang="en-US" altLang="da-DK" u="sng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marine data </a:t>
            </a:r>
            <a: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in SDI activities. </a:t>
            </a:r>
          </a:p>
          <a:p>
            <a:pPr eaLnBrk="1" hangingPunct="1">
              <a:defRPr/>
            </a:pPr>
            <a:endParaRPr lang="en-US" altLang="da-DK" sz="700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- </a:t>
            </a:r>
            <a:r>
              <a:rPr lang="en-US" altLang="da-DK" u="sng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Liaise</a:t>
            </a:r>
            <a: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, as appropriate, with other relevant </a:t>
            </a:r>
            <a:b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</a:br>
            <a: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  technical bodies </a:t>
            </a:r>
          </a:p>
          <a:p>
            <a:pPr eaLnBrk="1" hangingPunct="1">
              <a:defRPr/>
            </a:pPr>
            <a:endParaRPr lang="en-US" altLang="da-DK" sz="700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- </a:t>
            </a:r>
            <a:r>
              <a:rPr lang="en-US" altLang="da-DK" u="sng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Propose any Technical and/or Administrative </a:t>
            </a:r>
            <a:br>
              <a:rPr lang="en-US" altLang="da-DK" u="sng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</a:br>
            <a: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  </a:t>
            </a:r>
            <a:r>
              <a:rPr lang="en-US" altLang="da-DK" u="sng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Resolutions </a:t>
            </a:r>
            <a: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that may be required to reflect IHO </a:t>
            </a:r>
            <a:b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</a:br>
            <a: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  involvement in the support of SDI. </a:t>
            </a:r>
          </a:p>
          <a:p>
            <a:pPr eaLnBrk="1" hangingPunct="1">
              <a:defRPr/>
            </a:pPr>
            <a:endParaRPr lang="en-US" altLang="da-DK" sz="700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- </a:t>
            </a:r>
            <a:r>
              <a:rPr lang="en-US" altLang="da-DK" u="sng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Identify actions and procedures </a:t>
            </a:r>
            <a: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that the IHO might </a:t>
            </a:r>
            <a:b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</a:br>
            <a: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  take to contribute to the development of Spatial </a:t>
            </a:r>
            <a:b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</a:br>
            <a: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  Data Infrastructure (SDI) and / or MSDI in support </a:t>
            </a:r>
            <a:b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</a:br>
            <a:r>
              <a:rPr lang="en-US" altLang="da-DK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rPr>
              <a:t>  of Member States. </a:t>
            </a:r>
            <a:endParaRPr lang="da-DK" altLang="da-DK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673677"/>
            <a:ext cx="2411516" cy="340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2432603" y="6302362"/>
            <a:ext cx="5039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>
                <a:solidFill>
                  <a:prstClr val="black"/>
                </a:solidFill>
                <a:ea typeface="ＭＳ Ｐゴシック" charset="-128"/>
                <a:cs typeface="+mn-cs"/>
              </a:rPr>
              <a:t>https://www.iho.int/srv1/index.php?option=com_content&amp;view=article&amp;id=483&amp;Itemid=370&amp;lang=en</a:t>
            </a:r>
          </a:p>
        </p:txBody>
      </p:sp>
    </p:spTree>
    <p:extLst>
      <p:ext uri="{BB962C8B-B14F-4D97-AF65-F5344CB8AC3E}">
        <p14:creationId xmlns:p14="http://schemas.microsoft.com/office/powerpoint/2010/main" val="11859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4" y="857250"/>
            <a:ext cx="8443912" cy="51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5267" y="874245"/>
            <a:ext cx="1294210" cy="43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37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395536" y="332656"/>
            <a:ext cx="8229600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b="1" dirty="0" smtClean="0">
                <a:latin typeface="Arial Narrow" panose="020B0606020202030204" pitchFamily="34" charset="0"/>
              </a:rPr>
              <a:t>Spatial Data Infrastructure (SDI)</a:t>
            </a:r>
            <a:endParaRPr lang="en-US" altLang="en-US" b="1" dirty="0" smtClean="0">
              <a:latin typeface="Arial Narrow" panose="020B0606020202030204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67544" y="1268760"/>
            <a:ext cx="8229600" cy="49685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GB" altLang="en-US" sz="2200" dirty="0" smtClean="0">
                <a:latin typeface="Arial Narrow" panose="020B0606020202030204" pitchFamily="34" charset="0"/>
              </a:rPr>
              <a:t>SDI is </a:t>
            </a:r>
            <a:r>
              <a:rPr lang="en-GB" altLang="en-US" sz="2200" b="1" dirty="0" smtClean="0">
                <a:latin typeface="Arial Narrow" panose="020B0606020202030204" pitchFamily="34" charset="0"/>
              </a:rPr>
              <a:t>“the  relevant base  collection of technologies, policies 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GB" altLang="en-US" sz="2200" b="1" dirty="0">
                <a:latin typeface="Arial Narrow" panose="020B0606020202030204" pitchFamily="34" charset="0"/>
              </a:rPr>
              <a:t> </a:t>
            </a:r>
            <a:r>
              <a:rPr lang="en-GB" altLang="en-US" sz="2200" b="1" dirty="0" smtClean="0">
                <a:latin typeface="Arial Narrow" panose="020B0606020202030204" pitchFamily="34" charset="0"/>
              </a:rPr>
              <a:t>           and institutional arrangements that facilitate the 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GB" altLang="en-US" sz="2200" b="1" dirty="0">
                <a:latin typeface="Arial Narrow" panose="020B0606020202030204" pitchFamily="34" charset="0"/>
              </a:rPr>
              <a:t> </a:t>
            </a:r>
            <a:r>
              <a:rPr lang="en-GB" altLang="en-US" sz="2200" b="1" dirty="0" smtClean="0">
                <a:latin typeface="Arial Narrow" panose="020B0606020202030204" pitchFamily="34" charset="0"/>
              </a:rPr>
              <a:t>           availability of and  access to spatial data” .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GB" altLang="en-US" sz="2200" i="1" dirty="0" smtClean="0">
                <a:latin typeface="Arial Narrow" panose="020B0606020202030204" pitchFamily="34" charset="0"/>
              </a:rPr>
              <a:t>Ref: Global Spatial Data Infrastructure (GSDI) Cookbook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GB" altLang="en-US" sz="2200" dirty="0" smtClean="0"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GB" altLang="en-US" sz="2200" dirty="0" smtClean="0">
                <a:latin typeface="Arial Narrow" panose="020B0606020202030204" pitchFamily="34" charset="0"/>
              </a:rPr>
              <a:t>It covers ...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200" dirty="0" smtClean="0">
                <a:latin typeface="Arial Narrow" panose="020B0606020202030204" pitchFamily="34" charset="0"/>
              </a:rPr>
              <a:t>processes that integrate technologies, policies, standards, and people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200" dirty="0" smtClean="0">
                <a:latin typeface="Arial Narrow" panose="020B0606020202030204" pitchFamily="34" charset="0"/>
              </a:rPr>
              <a:t>the structure of working practises and relationships across data producers and users for access, sharing and analysing geospatial information across government and commerce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200" dirty="0" smtClean="0">
                <a:latin typeface="Arial Narrow" panose="020B0606020202030204" pitchFamily="34" charset="0"/>
              </a:rPr>
              <a:t>hardware, software and system components necessary to support the processes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200" dirty="0" smtClean="0">
                <a:latin typeface="Arial Narrow" panose="020B0606020202030204" pitchFamily="34" charset="0"/>
              </a:rPr>
              <a:t>BUT it is not a central repository for data</a:t>
            </a:r>
          </a:p>
          <a:p>
            <a:pPr eaLnBrk="1" hangingPunct="1">
              <a:lnSpc>
                <a:spcPct val="80000"/>
              </a:lnSpc>
            </a:pPr>
            <a:endParaRPr lang="en-GB" altLang="en-US" sz="22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2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200" dirty="0" smtClean="0">
              <a:latin typeface="Cambria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200" dirty="0" smtClean="0">
              <a:latin typeface="Cambria" charset="0"/>
            </a:endParaRP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endParaRPr lang="en-GB" altLang="en-US" sz="2200" dirty="0" smtClean="0">
              <a:latin typeface="Cambri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200" dirty="0" smtClean="0">
              <a:latin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789" y="912976"/>
            <a:ext cx="3961466" cy="240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6319" y="912976"/>
            <a:ext cx="3961466" cy="240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788" y="3418252"/>
            <a:ext cx="3961466" cy="243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4386" y="3418252"/>
            <a:ext cx="3953399" cy="241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7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662" y="163513"/>
            <a:ext cx="7429500" cy="933767"/>
          </a:xfrm>
        </p:spPr>
        <p:txBody>
          <a:bodyPr/>
          <a:lstStyle/>
          <a:p>
            <a:pPr algn="ctr"/>
            <a:r>
              <a:rPr lang="en-GB" dirty="0" smtClean="0"/>
              <a:t>MSDIWG 2015-20 Action Plan Highlights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1097280"/>
            <a:ext cx="8245269" cy="4686300"/>
          </a:xfrm>
        </p:spPr>
        <p:txBody>
          <a:bodyPr/>
          <a:lstStyle/>
          <a:p>
            <a:r>
              <a:rPr lang="en-GB" sz="2400" dirty="0" smtClean="0"/>
              <a:t>Monitor and report to national, regional and international MSDI activities - ONGOING</a:t>
            </a:r>
          </a:p>
          <a:p>
            <a:r>
              <a:rPr lang="en-GB" sz="2400" dirty="0" smtClean="0"/>
              <a:t>Develop e-learning facility for MSDI and Data Management - IN HAND</a:t>
            </a:r>
          </a:p>
          <a:p>
            <a:r>
              <a:rPr lang="en-GB" sz="2400" dirty="0" smtClean="0"/>
              <a:t>Develop Training Syllabus for Data Management and MSDI - COMPLETED</a:t>
            </a:r>
          </a:p>
          <a:p>
            <a:r>
              <a:rPr lang="en-GB" sz="2400" dirty="0" smtClean="0"/>
              <a:t>Provide Outreach to Academia and other bodies to promote MSDI - ONGOING</a:t>
            </a:r>
          </a:p>
          <a:p>
            <a:r>
              <a:rPr lang="en-GB" sz="2400" dirty="0" smtClean="0"/>
              <a:t>Creation of OGC Maritime Domain Working Group - COMPLETED</a:t>
            </a:r>
          </a:p>
          <a:p>
            <a:pPr lvl="1"/>
            <a:r>
              <a:rPr lang="en-GB" sz="1800" dirty="0" smtClean="0"/>
              <a:t>Develop MSDI conceptual model – ONGOING</a:t>
            </a:r>
          </a:p>
          <a:p>
            <a:pPr lvl="1"/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3"/>
              </a:rPr>
              <a:t>http</a:t>
            </a:r>
            <a:r>
              <a:rPr lang="en-GB" sz="1800" dirty="0">
                <a:hlinkClick r:id="rId3"/>
              </a:rPr>
              <a:t>://</a:t>
            </a:r>
            <a:r>
              <a:rPr lang="en-GB" sz="1800" dirty="0" smtClean="0">
                <a:hlinkClick r:id="rId3"/>
              </a:rPr>
              <a:t>www.iho.int/mtg_docs/com_wg/MSDIWG/MSDIWG8/MSDIWG8-01.4a-WorkPlan.pdf</a:t>
            </a: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4331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41" y="277813"/>
            <a:ext cx="7731865" cy="1139825"/>
          </a:xfrm>
        </p:spPr>
        <p:txBody>
          <a:bodyPr/>
          <a:lstStyle/>
          <a:p>
            <a:r>
              <a:rPr lang="en-GB" dirty="0"/>
              <a:t>MSDIWG 2015-20 Action Plan </a:t>
            </a:r>
            <a:r>
              <a:rPr lang="en-GB" dirty="0" smtClean="0"/>
              <a:t>Highlights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041" y="1417638"/>
            <a:ext cx="7488237" cy="4713287"/>
          </a:xfrm>
        </p:spPr>
        <p:txBody>
          <a:bodyPr/>
          <a:lstStyle/>
          <a:p>
            <a:r>
              <a:rPr lang="en-GB" sz="2800" dirty="0"/>
              <a:t>Revision of Special Publication C-17; “Spatial Data Infrastructures – The Marine Dimension”. COMPLETE (to IRCC9 for approval )</a:t>
            </a:r>
          </a:p>
          <a:p>
            <a:r>
              <a:rPr lang="en-GB" sz="2800" dirty="0" smtClean="0"/>
              <a:t>Submission </a:t>
            </a:r>
            <a:r>
              <a:rPr lang="en-GB" sz="2800" dirty="0"/>
              <a:t>to the 1st Session of the IHO </a:t>
            </a:r>
            <a:r>
              <a:rPr lang="en-GB" sz="2800" dirty="0" smtClean="0"/>
              <a:t>Assembly - </a:t>
            </a:r>
            <a:r>
              <a:rPr lang="en-GB" sz="2800" dirty="0"/>
              <a:t>“Realising the benefits of Spatial Data Infrastructures in the Hydrographic Community” </a:t>
            </a:r>
            <a:r>
              <a:rPr lang="en-GB" sz="2800" dirty="0" smtClean="0"/>
              <a:t> COMPLETED</a:t>
            </a:r>
            <a:endParaRPr lang="en-GB" sz="2800" dirty="0"/>
          </a:p>
          <a:p>
            <a:r>
              <a:rPr lang="en-GB" sz="2800" dirty="0"/>
              <a:t>Communications - ONGOING: </a:t>
            </a:r>
          </a:p>
          <a:p>
            <a:pPr lvl="1"/>
            <a:r>
              <a:rPr lang="en-GB" sz="2400" dirty="0"/>
              <a:t>Establish </a:t>
            </a:r>
            <a:r>
              <a:rPr lang="en-GB" sz="2400" dirty="0" err="1"/>
              <a:t>Linkedin</a:t>
            </a:r>
            <a:r>
              <a:rPr lang="en-GB" sz="2400" dirty="0"/>
              <a:t> MSDI Group - COMPLETED</a:t>
            </a:r>
          </a:p>
          <a:p>
            <a:pPr lvl="1"/>
            <a:r>
              <a:rPr lang="en-GB" sz="2400" dirty="0"/>
              <a:t>New MSDI White Paper - SCHEDULED FOR  2017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95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092" y="106363"/>
            <a:ext cx="7429500" cy="769937"/>
          </a:xfrm>
        </p:spPr>
        <p:txBody>
          <a:bodyPr/>
          <a:lstStyle/>
          <a:p>
            <a:pPr algn="ctr"/>
            <a:r>
              <a:rPr lang="en-GB" b="1" dirty="0" smtClean="0"/>
              <a:t>What Next?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914400"/>
            <a:ext cx="8372474" cy="4530725"/>
          </a:xfrm>
        </p:spPr>
        <p:txBody>
          <a:bodyPr/>
          <a:lstStyle/>
          <a:p>
            <a:r>
              <a:rPr lang="en-GB" sz="2800" dirty="0" smtClean="0"/>
              <a:t>The challenges are comprehensive and reflect the strength of feeling across the HO community.</a:t>
            </a:r>
          </a:p>
          <a:p>
            <a:r>
              <a:rPr lang="en-GB" sz="2800" dirty="0" smtClean="0"/>
              <a:t>There remains a need for a comprehensive programme of  education, training and capacity building in Data </a:t>
            </a:r>
            <a:r>
              <a:rPr lang="en-GB" sz="2800" dirty="0" err="1" smtClean="0"/>
              <a:t>Managegemtn</a:t>
            </a:r>
            <a:r>
              <a:rPr lang="en-GB" sz="2800" dirty="0" smtClean="0"/>
              <a:t> and MSDI.</a:t>
            </a:r>
          </a:p>
          <a:p>
            <a:r>
              <a:rPr lang="en-GB" sz="2800" dirty="0" smtClean="0"/>
              <a:t>ALL RHC’s might benefit from Data Management and MSDI  training? </a:t>
            </a:r>
          </a:p>
          <a:p>
            <a:r>
              <a:rPr lang="en-GB" sz="2800" dirty="0" smtClean="0"/>
              <a:t>IHO remains concerned that if change does not happen quickly, then other agencies will fulfil the  hydrographic data supply role for wider use.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4825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Is this the future for Navigation?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042" y="1288849"/>
            <a:ext cx="7488237" cy="4530725"/>
          </a:xfrm>
        </p:spPr>
        <p:txBody>
          <a:bodyPr/>
          <a:lstStyle/>
          <a:p>
            <a:r>
              <a:rPr lang="en-US" sz="2400" dirty="0" smtClean="0"/>
              <a:t>The HO may not be the primary source for the data used in nautical charting?</a:t>
            </a:r>
            <a:endParaRPr lang="en-GB" sz="2400" dirty="0" smtClean="0"/>
          </a:p>
          <a:p>
            <a:r>
              <a:rPr lang="en-GB" sz="2400" dirty="0" smtClean="0"/>
              <a:t>Navigational service providers accessing data from various sources and delivering direct  to vessels over web services (cached where necessary)?</a:t>
            </a:r>
          </a:p>
          <a:p>
            <a:r>
              <a:rPr lang="en-GB" sz="2400" dirty="0" smtClean="0"/>
              <a:t>Sources such as weather, ship routing, traffic and logistical data </a:t>
            </a:r>
            <a:r>
              <a:rPr lang="en-GB" sz="2400" strike="sngStrike" dirty="0" smtClean="0"/>
              <a:t>can</a:t>
            </a:r>
            <a:r>
              <a:rPr lang="en-GB" sz="2400" dirty="0" smtClean="0"/>
              <a:t> WILL be included</a:t>
            </a:r>
          </a:p>
          <a:p>
            <a:r>
              <a:rPr lang="en-GB" sz="2400" dirty="0" smtClean="0"/>
              <a:t>HOs can play a part in this fast developing geospatial matrix or they can continue to focus on a product which for many could well become less relevant as more flexible alternatives become available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0514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0748"/>
            <a:ext cx="5472608" cy="4356484"/>
          </a:xfrm>
          <a:prstGeom prst="rect">
            <a:avLst/>
          </a:prstGeom>
        </p:spPr>
      </p:pic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230832" y="5877272"/>
            <a:ext cx="8229600" cy="5040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buFont typeface="Wingdings 2" charset="2"/>
              <a:buNone/>
            </a:pPr>
            <a:r>
              <a:rPr lang="en-GB" altLang="en-US" sz="2000" dirty="0" smtClean="0">
                <a:latin typeface="Arial Narrow" panose="020B0606020202030204" pitchFamily="34" charset="0"/>
              </a:rPr>
              <a:t>Photos: EAHC </a:t>
            </a:r>
            <a:r>
              <a:rPr lang="en-GB" altLang="en-US" sz="2000" dirty="0">
                <a:latin typeface="Arial Narrow" panose="020B0606020202030204" pitchFamily="34" charset="0"/>
              </a:rPr>
              <a:t>CB </a:t>
            </a:r>
            <a:r>
              <a:rPr lang="en-GB" altLang="en-US" sz="2000" dirty="0" smtClean="0">
                <a:latin typeface="Arial Narrow" panose="020B0606020202030204" pitchFamily="34" charset="0"/>
              </a:rPr>
              <a:t>MSDI Managers Training Course; Shanghai, 18-22 January  2016</a:t>
            </a:r>
            <a:endParaRPr lang="en-GB" altLang="en-US" sz="2000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852" y="2204864"/>
            <a:ext cx="5292588" cy="352839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332656"/>
            <a:ext cx="822960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charset="2"/>
              <a:buNone/>
            </a:pPr>
            <a:r>
              <a:rPr lang="en-GB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 know what I would do!</a:t>
            </a:r>
            <a:endParaRPr lang="en-GB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196752"/>
            <a:ext cx="4032448" cy="43204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5778642" y="1160748"/>
            <a:ext cx="3257854" cy="756084"/>
          </a:xfrm>
          <a:prstGeom prst="wedgeRoundRectCallout">
            <a:avLst>
              <a:gd name="adj1" fmla="val -88013"/>
              <a:gd name="adj2" fmla="val -1673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linked DATA OCEAN is coming soon!”</a:t>
            </a:r>
            <a:endParaRPr lang="en-GB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52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cap="none" dirty="0" smtClean="0"/>
              <a:t>MSDI WG No 8, hosted by CHS meets 31</a:t>
            </a:r>
            <a:r>
              <a:rPr lang="en-GB" sz="2800" cap="none" baseline="30000" dirty="0" smtClean="0"/>
              <a:t>st</a:t>
            </a:r>
            <a:r>
              <a:rPr lang="en-GB" sz="2800" cap="none" dirty="0" smtClean="0"/>
              <a:t> Jan - 2</a:t>
            </a:r>
            <a:r>
              <a:rPr lang="en-GB" sz="2800" cap="none" baseline="30000" dirty="0" smtClean="0"/>
              <a:t>nd</a:t>
            </a:r>
            <a:r>
              <a:rPr lang="en-GB" sz="2800" cap="none" dirty="0" smtClean="0"/>
              <a:t> Feb 2017 in Vancouver, Canada </a:t>
            </a:r>
            <a:br>
              <a:rPr lang="en-GB" sz="2800" cap="none" dirty="0" smtClean="0"/>
            </a:br>
            <a:r>
              <a:rPr lang="en-GB" sz="2800" cap="none" dirty="0" smtClean="0"/>
              <a:t>All MS are welcome to join the Group!</a:t>
            </a:r>
            <a:br>
              <a:rPr lang="en-GB" sz="2800" cap="none" dirty="0" smtClean="0"/>
            </a:br>
            <a:endParaRPr lang="en-GB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937466" y="1858099"/>
            <a:ext cx="7772400" cy="2031321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GB" sz="4400" dirty="0" smtClean="0"/>
              <a:t>Any questions ?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GB" sz="2800" dirty="0" smtClean="0"/>
              <a:t>John.pepper@oceanwise.eu</a:t>
            </a:r>
          </a:p>
        </p:txBody>
      </p:sp>
      <p:pic>
        <p:nvPicPr>
          <p:cNvPr id="18435" name="Picture 1029" descr="Iho_coul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842D6"/>
              </a:clrFrom>
              <a:clrTo>
                <a:srgbClr val="0842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364" y="591344"/>
            <a:ext cx="167640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467544" y="404664"/>
            <a:ext cx="82296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b="1" dirty="0" smtClean="0">
                <a:latin typeface="Arial Narrow" panose="020B0606020202030204" pitchFamily="34" charset="0"/>
              </a:rPr>
              <a:t>SDI Operating Framework</a:t>
            </a:r>
            <a:endParaRPr lang="en-US" altLang="en-US" b="1" dirty="0" smtClean="0">
              <a:latin typeface="Arial Narrow" panose="020B0606020202030204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467544" y="1559843"/>
            <a:ext cx="8229600" cy="4389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/>
            <a:r>
              <a:rPr lang="en-US" altLang="en-US" dirty="0" smtClean="0">
                <a:latin typeface="Arial Narrow" panose="020B0606020202030204" pitchFamily="34" charset="0"/>
              </a:rPr>
              <a:t>the discovery of what data exists</a:t>
            </a:r>
          </a:p>
          <a:p>
            <a:pPr eaLnBrk="1" hangingPunct="1"/>
            <a:r>
              <a:rPr lang="en-US" altLang="en-US" dirty="0" smtClean="0">
                <a:latin typeface="Arial Narrow" panose="020B0606020202030204" pitchFamily="34" charset="0"/>
              </a:rPr>
              <a:t> the creation of foundational, coordinated ‘core geographic reference’ datasets</a:t>
            </a:r>
          </a:p>
          <a:p>
            <a:pPr eaLnBrk="1" hangingPunct="1"/>
            <a:r>
              <a:rPr lang="en-US" altLang="en-US" dirty="0" smtClean="0">
                <a:latin typeface="Arial Narrow" panose="020B0606020202030204" pitchFamily="34" charset="0"/>
              </a:rPr>
              <a:t> dataset interoperability</a:t>
            </a:r>
          </a:p>
          <a:p>
            <a:pPr eaLnBrk="1" hangingPunct="1"/>
            <a:r>
              <a:rPr lang="en-US" altLang="en-US" dirty="0" smtClean="0">
                <a:latin typeface="Arial Narrow" panose="020B0606020202030204" pitchFamily="34" charset="0"/>
              </a:rPr>
              <a:t> data publishing</a:t>
            </a:r>
          </a:p>
          <a:p>
            <a:pPr eaLnBrk="1" hangingPunct="1"/>
            <a:r>
              <a:rPr lang="en-US" altLang="en-US" dirty="0" smtClean="0">
                <a:latin typeface="Arial Narrow" panose="020B0606020202030204" pitchFamily="34" charset="0"/>
              </a:rPr>
              <a:t>data sharing including rights management</a:t>
            </a:r>
          </a:p>
          <a:p>
            <a:pPr eaLnBrk="1" hangingPunct="1"/>
            <a:r>
              <a:rPr lang="en-US" altLang="en-US" dirty="0" smtClean="0">
                <a:latin typeface="Arial Narrow" panose="020B0606020202030204" pitchFamily="34" charset="0"/>
              </a:rPr>
              <a:t>co-operation and communication between stakeholders</a:t>
            </a:r>
          </a:p>
        </p:txBody>
      </p:sp>
    </p:spTree>
    <p:extLst>
      <p:ext uri="{BB962C8B-B14F-4D97-AF65-F5344CB8AC3E}">
        <p14:creationId xmlns:p14="http://schemas.microsoft.com/office/powerpoint/2010/main" val="19188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395536" y="402555"/>
            <a:ext cx="8229600" cy="938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latin typeface="Arial Narrow" panose="020B0606020202030204" pitchFamily="34" charset="0"/>
              </a:rPr>
              <a:t>SDI Components - Four Pillars</a:t>
            </a:r>
          </a:p>
        </p:txBody>
      </p:sp>
      <p:pic>
        <p:nvPicPr>
          <p:cNvPr id="1026" name="Picture 2" descr="C:\OceanWise\Training\Data Management\MDM Awareness Course\MDM IMAGES\MDM - SDI Component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87" y="1447610"/>
            <a:ext cx="8460549" cy="476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4-Point Star 4"/>
          <p:cNvSpPr>
            <a:spLocks noChangeArrowheads="1"/>
          </p:cNvSpPr>
          <p:nvPr/>
        </p:nvSpPr>
        <p:spPr bwMode="auto">
          <a:xfrm>
            <a:off x="7010400" y="4280371"/>
            <a:ext cx="1524000" cy="1295400"/>
          </a:xfrm>
          <a:prstGeom prst="star24">
            <a:avLst>
              <a:gd name="adj" fmla="val 37500"/>
            </a:avLst>
          </a:prstGeom>
          <a:solidFill>
            <a:srgbClr val="D9CA00"/>
          </a:solidFill>
          <a:ln w="9525">
            <a:solidFill>
              <a:srgbClr val="FF9570"/>
            </a:solidFill>
            <a:miter lim="800000"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7010400" y="4593322"/>
            <a:ext cx="152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latin typeface="Calibri" panose="020F0502020204030204" pitchFamily="34" charset="0"/>
              </a:rPr>
              <a:t>KEY </a:t>
            </a:r>
            <a:br>
              <a:rPr lang="en-US" altLang="en-US" sz="2000" b="1" dirty="0" smtClean="0">
                <a:latin typeface="Calibri" panose="020F0502020204030204" pitchFamily="34" charset="0"/>
              </a:rPr>
            </a:br>
            <a:r>
              <a:rPr lang="en-US" altLang="en-US" sz="2000" b="1" dirty="0" smtClean="0">
                <a:latin typeface="Calibri" panose="020F0502020204030204" pitchFamily="34" charset="0"/>
              </a:rPr>
              <a:t>POINT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7544" y="1340768"/>
            <a:ext cx="7128792" cy="46085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3" name="Title 1"/>
          <p:cNvSpPr>
            <a:spLocks noGrp="1"/>
          </p:cNvSpPr>
          <p:nvPr>
            <p:ph type="title"/>
          </p:nvPr>
        </p:nvSpPr>
        <p:spPr bwMode="auto">
          <a:xfrm>
            <a:off x="467544" y="260648"/>
            <a:ext cx="8229600" cy="803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latin typeface="Arial Narrow" panose="020B0606020202030204" pitchFamily="34" charset="0"/>
              </a:rPr>
              <a:t>Education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3962400" y="1484784"/>
            <a:ext cx="3048000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Guidance Notes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Literature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Wikis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Knowledge Bases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Training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Mentoring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Sharing Best Practice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Consulting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Capability Building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Capacity Building</a:t>
            </a:r>
          </a:p>
        </p:txBody>
      </p:sp>
      <p:sp>
        <p:nvSpPr>
          <p:cNvPr id="9" name="24-Point Star 8"/>
          <p:cNvSpPr>
            <a:spLocks noChangeArrowheads="1"/>
          </p:cNvSpPr>
          <p:nvPr/>
        </p:nvSpPr>
        <p:spPr bwMode="auto">
          <a:xfrm>
            <a:off x="7010400" y="4280371"/>
            <a:ext cx="1524000" cy="1295400"/>
          </a:xfrm>
          <a:prstGeom prst="star24">
            <a:avLst>
              <a:gd name="adj" fmla="val 37500"/>
            </a:avLst>
          </a:prstGeom>
          <a:solidFill>
            <a:srgbClr val="D9CA00"/>
          </a:solidFill>
          <a:ln w="9525">
            <a:solidFill>
              <a:srgbClr val="FF9570"/>
            </a:solidFill>
            <a:miter lim="800000"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77" name="TextBox 9"/>
          <p:cNvSpPr txBox="1">
            <a:spLocks noChangeArrowheads="1"/>
          </p:cNvSpPr>
          <p:nvPr/>
        </p:nvSpPr>
        <p:spPr bwMode="auto">
          <a:xfrm>
            <a:off x="7010400" y="4508971"/>
            <a:ext cx="152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Calibri" panose="020F0502020204030204" pitchFamily="34" charset="0"/>
              </a:rPr>
              <a:t>SDI</a:t>
            </a:r>
            <a:br>
              <a:rPr lang="en-US" altLang="en-US" sz="2000" b="1" dirty="0">
                <a:latin typeface="Calibri" panose="020F0502020204030204" pitchFamily="34" charset="0"/>
              </a:rPr>
            </a:br>
            <a:r>
              <a:rPr lang="en-US" altLang="en-US" sz="2000" b="1" dirty="0" smtClean="0">
                <a:latin typeface="Calibri" panose="020F0502020204030204" pitchFamily="34" charset="0"/>
              </a:rPr>
              <a:t>SUCCESS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C:\OceanWise\Training\Data Management\MDM Awareness Course\MDM IMAGES\MDM - SDI Component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576" y="1556792"/>
            <a:ext cx="5630644" cy="31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0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1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395536" y="332656"/>
            <a:ext cx="8229600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dirty="0" smtClean="0">
                <a:latin typeface="Calibri" panose="020F0502020204030204" pitchFamily="34" charset="0"/>
              </a:rPr>
              <a:t>Policy and Governance</a:t>
            </a:r>
            <a:endParaRPr lang="en-US" altLang="en-US" b="1" dirty="0" smtClean="0">
              <a:latin typeface="Calibri" panose="020F0502020204030204" pitchFamily="34" charset="0"/>
            </a:endParaRPr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 bwMode="auto">
          <a:xfrm>
            <a:off x="467544" y="1412776"/>
            <a:ext cx="8229600" cy="49685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 smtClean="0">
                <a:latin typeface="Calibri" panose="020F0502020204030204" pitchFamily="34" charset="0"/>
              </a:rPr>
              <a:t>SDI Policy - Legislative (Act or Order)?</a:t>
            </a:r>
          </a:p>
          <a:p>
            <a:r>
              <a:rPr lang="en-GB" altLang="en-US" sz="3600" dirty="0" smtClean="0">
                <a:latin typeface="Calibri" panose="020F0502020204030204" pitchFamily="34" charset="0"/>
              </a:rPr>
              <a:t>Mandatory or Optional participation?</a:t>
            </a:r>
          </a:p>
          <a:p>
            <a:r>
              <a:rPr lang="en-GB" altLang="en-US" sz="3600" dirty="0" smtClean="0">
                <a:latin typeface="Calibri" panose="020F0502020204030204" pitchFamily="34" charset="0"/>
              </a:rPr>
              <a:t>Organisational Culture</a:t>
            </a:r>
          </a:p>
          <a:p>
            <a:r>
              <a:rPr lang="en-GB" altLang="en-US" sz="3600" dirty="0" smtClean="0">
                <a:latin typeface="Calibri" panose="020F0502020204030204" pitchFamily="34" charset="0"/>
              </a:rPr>
              <a:t>People Skills and Knowledge</a:t>
            </a:r>
          </a:p>
          <a:p>
            <a:r>
              <a:rPr lang="en-GB" altLang="en-US" sz="3600" dirty="0" smtClean="0">
                <a:latin typeface="Calibri" panose="020F0502020204030204" pitchFamily="34" charset="0"/>
              </a:rPr>
              <a:t>Training and Education</a:t>
            </a:r>
          </a:p>
          <a:p>
            <a:r>
              <a:rPr lang="en-GB" altLang="en-US" sz="3600" dirty="0" smtClean="0">
                <a:latin typeface="Calibri" panose="020F0502020204030204" pitchFamily="34" charset="0"/>
              </a:rPr>
              <a:t>Change Management</a:t>
            </a:r>
          </a:p>
          <a:p>
            <a:r>
              <a:rPr lang="en-GB" altLang="en-US" sz="3600" dirty="0" smtClean="0">
                <a:latin typeface="Calibri" panose="020F0502020204030204" pitchFamily="34" charset="0"/>
              </a:rPr>
              <a:t>Best Practise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461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42" y="386995"/>
            <a:ext cx="8611737" cy="52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1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395536" y="260648"/>
            <a:ext cx="8229600" cy="7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b="1" dirty="0" smtClean="0">
                <a:latin typeface="Arial Narrow" panose="020B0606020202030204" pitchFamily="34" charset="0"/>
              </a:rPr>
              <a:t>Technical Standards</a:t>
            </a:r>
            <a:endParaRPr lang="en-US" altLang="en-US" b="1" dirty="0" smtClean="0">
              <a:latin typeface="Arial Narrow" panose="020B0606020202030204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467544" y="1124744"/>
            <a:ext cx="8229600" cy="51125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ts val="600"/>
              </a:spcBef>
            </a:pPr>
            <a:r>
              <a:rPr lang="en-GB" altLang="en-US" sz="2800" dirty="0" smtClean="0">
                <a:latin typeface="Arial Narrow" panose="020B0606020202030204" pitchFamily="34" charset="0"/>
                <a:cs typeface="Arial" charset="0"/>
              </a:rPr>
              <a:t>Standards should be treated as “enablers”</a:t>
            </a:r>
          </a:p>
          <a:p>
            <a:pPr eaLnBrk="1" hangingPunct="1">
              <a:spcBef>
                <a:spcPts val="600"/>
              </a:spcBef>
            </a:pPr>
            <a:r>
              <a:rPr lang="en-GB" altLang="en-US" sz="2800" dirty="0" smtClean="0">
                <a:latin typeface="Arial Narrow" panose="020B0606020202030204" pitchFamily="34" charset="0"/>
                <a:cs typeface="Arial" charset="0"/>
              </a:rPr>
              <a:t>Use sector based standards with which the IHO is already compliant</a:t>
            </a:r>
          </a:p>
          <a:p>
            <a:pPr eaLnBrk="1" hangingPunct="1">
              <a:spcBef>
                <a:spcPts val="600"/>
              </a:spcBef>
            </a:pPr>
            <a:r>
              <a:rPr lang="en-GB" altLang="en-US" sz="2800" dirty="0" smtClean="0">
                <a:latin typeface="Arial Narrow" panose="020B0606020202030204" pitchFamily="34" charset="0"/>
                <a:cs typeface="Arial" charset="0"/>
              </a:rPr>
              <a:t>SDI standards requirements ensures: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 Narrow" panose="020B0606020202030204" pitchFamily="34" charset="0"/>
                <a:cs typeface="Arial" charset="0"/>
              </a:rPr>
              <a:t>conformity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 Narrow" panose="020B0606020202030204" pitchFamily="34" charset="0"/>
                <a:cs typeface="Arial" charset="0"/>
              </a:rPr>
              <a:t>consistency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 Narrow" panose="020B0606020202030204" pitchFamily="34" charset="0"/>
                <a:cs typeface="Arial" charset="0"/>
              </a:rPr>
              <a:t>best practise is reflected but ... </a:t>
            </a:r>
          </a:p>
          <a:p>
            <a:pPr lvl="2" eaLnBrk="1" hangingPunct="1"/>
            <a:r>
              <a:rPr lang="en-GB" altLang="en-US" sz="2000" dirty="0" smtClean="0">
                <a:latin typeface="Arial Narrow" panose="020B0606020202030204" pitchFamily="34" charset="0"/>
                <a:cs typeface="Arial" charset="0"/>
              </a:rPr>
              <a:t>can stifle innovation as is inflexible and</a:t>
            </a:r>
          </a:p>
          <a:p>
            <a:pPr lvl="2" eaLnBrk="1" hangingPunct="1"/>
            <a:r>
              <a:rPr lang="en-GB" altLang="en-US" sz="2000" dirty="0" smtClean="0">
                <a:latin typeface="Arial Narrow" panose="020B0606020202030204" pitchFamily="34" charset="0"/>
                <a:cs typeface="Arial" charset="0"/>
              </a:rPr>
              <a:t>can be difficult to understand and implement</a:t>
            </a:r>
            <a:endParaRPr lang="en-US" altLang="en-US" sz="20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395536" y="404664"/>
            <a:ext cx="8229600" cy="865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>
                <a:latin typeface="Calibri" panose="020F0502020204030204" pitchFamily="34" charset="0"/>
              </a:rPr>
              <a:t>Information Systems (ICT) Open Systems Interconnector Model</a:t>
            </a:r>
            <a:endParaRPr lang="en-US" altLang="en-US" dirty="0" smtClean="0">
              <a:latin typeface="Calibri" panose="020F0502020204030204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935163"/>
            <a:ext cx="8229600" cy="4389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>
              <a:latin typeface="Cambria" charset="0"/>
            </a:endParaRPr>
          </a:p>
          <a:p>
            <a:pPr eaLnBrk="1" hangingPunct="1"/>
            <a:endParaRPr lang="en-US" altLang="en-US" smtClean="0"/>
          </a:p>
        </p:txBody>
      </p:sp>
      <p:pic>
        <p:nvPicPr>
          <p:cNvPr id="10244" name="Picture 3" descr="OSI_Mode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1557338"/>
            <a:ext cx="33051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6019800" y="1772816"/>
            <a:ext cx="1800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GB" altLang="en-US" sz="2000" b="1" dirty="0">
                <a:latin typeface="Calibri" panose="020F0502020204030204" pitchFamily="34" charset="0"/>
              </a:rPr>
              <a:t>Products</a:t>
            </a:r>
            <a:br>
              <a:rPr lang="en-GB" altLang="en-US" sz="2000" b="1" dirty="0">
                <a:latin typeface="Calibri" panose="020F0502020204030204" pitchFamily="34" charset="0"/>
              </a:rPr>
            </a:br>
            <a:r>
              <a:rPr lang="en-GB" altLang="en-US" sz="2000" b="1" dirty="0">
                <a:latin typeface="Calibri" panose="020F0502020204030204" pitchFamily="34" charset="0"/>
              </a:rPr>
              <a:t>&amp;</a:t>
            </a:r>
            <a:br>
              <a:rPr lang="en-GB" altLang="en-US" sz="2000" b="1" dirty="0">
                <a:latin typeface="Calibri" panose="020F0502020204030204" pitchFamily="34" charset="0"/>
              </a:rPr>
            </a:br>
            <a:r>
              <a:rPr lang="en-GB" altLang="en-US" sz="2000" b="1" dirty="0">
                <a:latin typeface="Calibri" panose="020F0502020204030204" pitchFamily="34" charset="0"/>
              </a:rPr>
              <a:t>Services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953000" y="2362200"/>
            <a:ext cx="838200" cy="457200"/>
          </a:xfrm>
          <a:prstGeom prst="rightArrow">
            <a:avLst>
              <a:gd name="adj1" fmla="val 50000"/>
              <a:gd name="adj2" fmla="val 844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953000" y="1752600"/>
            <a:ext cx="838200" cy="457200"/>
          </a:xfrm>
          <a:prstGeom prst="rightArrow">
            <a:avLst>
              <a:gd name="adj1" fmla="val 50000"/>
              <a:gd name="adj2" fmla="val 844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52" name="TextBox 1"/>
          <p:cNvSpPr txBox="1">
            <a:spLocks noChangeArrowheads="1"/>
          </p:cNvSpPr>
          <p:nvPr/>
        </p:nvSpPr>
        <p:spPr bwMode="auto">
          <a:xfrm>
            <a:off x="1979613" y="1743075"/>
            <a:ext cx="504825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1600"/>
              </a:spcAft>
            </a:pPr>
            <a:r>
              <a:rPr lang="en-GB" altLang="en-US" sz="2800" b="1">
                <a:solidFill>
                  <a:srgbClr val="FF0000"/>
                </a:solidFill>
                <a:latin typeface="Calibri" charset="0"/>
              </a:rPr>
              <a:t>7</a:t>
            </a:r>
          </a:p>
          <a:p>
            <a:pPr algn="ctr" eaLnBrk="1" hangingPunct="1">
              <a:spcAft>
                <a:spcPts val="1600"/>
              </a:spcAft>
            </a:pPr>
            <a:r>
              <a:rPr lang="en-GB" altLang="en-US" sz="2800" b="1">
                <a:solidFill>
                  <a:srgbClr val="FF0000"/>
                </a:solidFill>
                <a:latin typeface="Calibri" charset="0"/>
              </a:rPr>
              <a:t>6</a:t>
            </a:r>
          </a:p>
          <a:p>
            <a:pPr algn="ctr" eaLnBrk="1" hangingPunct="1">
              <a:spcAft>
                <a:spcPts val="1600"/>
              </a:spcAft>
            </a:pPr>
            <a:r>
              <a:rPr lang="en-GB" altLang="en-US" sz="2800">
                <a:solidFill>
                  <a:srgbClr val="FF0000"/>
                </a:solidFill>
                <a:latin typeface="Calibri" charset="0"/>
              </a:rPr>
              <a:t>5</a:t>
            </a:r>
          </a:p>
          <a:p>
            <a:pPr algn="ctr" eaLnBrk="1" hangingPunct="1">
              <a:spcAft>
                <a:spcPts val="1600"/>
              </a:spcAft>
            </a:pPr>
            <a:r>
              <a:rPr lang="en-GB" altLang="en-US" sz="2800">
                <a:solidFill>
                  <a:srgbClr val="FF0000"/>
                </a:solidFill>
                <a:latin typeface="Calibri" charset="0"/>
              </a:rPr>
              <a:t>4</a:t>
            </a:r>
          </a:p>
          <a:p>
            <a:pPr algn="ctr" eaLnBrk="1" hangingPunct="1">
              <a:spcAft>
                <a:spcPts val="1600"/>
              </a:spcAft>
            </a:pPr>
            <a:r>
              <a:rPr lang="en-GB" altLang="en-US" sz="2800">
                <a:solidFill>
                  <a:srgbClr val="FF0000"/>
                </a:solidFill>
                <a:latin typeface="Calibri" charset="0"/>
              </a:rPr>
              <a:t>3</a:t>
            </a:r>
          </a:p>
          <a:p>
            <a:pPr algn="ctr" eaLnBrk="1" hangingPunct="1">
              <a:spcAft>
                <a:spcPts val="1600"/>
              </a:spcAft>
            </a:pPr>
            <a:r>
              <a:rPr lang="en-GB" altLang="en-US" sz="2800">
                <a:solidFill>
                  <a:srgbClr val="FF0000"/>
                </a:solidFill>
                <a:latin typeface="Calibri" charset="0"/>
              </a:rPr>
              <a:t>2</a:t>
            </a:r>
          </a:p>
          <a:p>
            <a:pPr algn="ctr" eaLnBrk="1" hangingPunct="1">
              <a:spcAft>
                <a:spcPts val="1600"/>
              </a:spcAft>
            </a:pPr>
            <a:r>
              <a:rPr lang="en-GB" altLang="en-US" sz="2800">
                <a:solidFill>
                  <a:srgbClr val="FF0000"/>
                </a:solidFill>
                <a:latin typeface="Calibri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4940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SC Report templat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HSSC Report templat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HSSC Report template</Template>
  <TotalTime>3381</TotalTime>
  <Words>931</Words>
  <Application>Microsoft Office PowerPoint</Application>
  <PresentationFormat>On-screen Show (4:3)</PresentationFormat>
  <Paragraphs>168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ＭＳ Ｐゴシック</vt:lpstr>
      <vt:lpstr>Arial</vt:lpstr>
      <vt:lpstr>Arial Narrow</vt:lpstr>
      <vt:lpstr>Calibri</vt:lpstr>
      <vt:lpstr>Calibri Light</vt:lpstr>
      <vt:lpstr>Cambria</vt:lpstr>
      <vt:lpstr>Tahoma</vt:lpstr>
      <vt:lpstr>Times New Roman</vt:lpstr>
      <vt:lpstr>Verdana</vt:lpstr>
      <vt:lpstr>Wingdings</vt:lpstr>
      <vt:lpstr>Wingdings 2</vt:lpstr>
      <vt:lpstr>HSSC Report template</vt:lpstr>
      <vt:lpstr>Office Theme</vt:lpstr>
      <vt:lpstr>1_Office Theme</vt:lpstr>
      <vt:lpstr>Brugerdefineret design</vt:lpstr>
      <vt:lpstr>1_HSSC Report template</vt:lpstr>
      <vt:lpstr>PowerPoint Presentation</vt:lpstr>
      <vt:lpstr>Spatial Data Infrastructure (SDI)</vt:lpstr>
      <vt:lpstr>SDI Operating Framework</vt:lpstr>
      <vt:lpstr>SDI Components - Four Pillars</vt:lpstr>
      <vt:lpstr>Education</vt:lpstr>
      <vt:lpstr>Policy and Governance</vt:lpstr>
      <vt:lpstr>PowerPoint Presentation</vt:lpstr>
      <vt:lpstr>Technical Standards</vt:lpstr>
      <vt:lpstr>Information Systems (ICT) Open Systems Interconnector Model</vt:lpstr>
      <vt:lpstr>Geographic Content (Data)  </vt:lpstr>
      <vt:lpstr>Bad to Good to Best Data Management</vt:lpstr>
      <vt:lpstr>PowerPoint Presentation</vt:lpstr>
      <vt:lpstr>Where are we now?</vt:lpstr>
      <vt:lpstr>Where are we now?</vt:lpstr>
      <vt:lpstr>Success stories are starting to appear…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MSDIWG 2015-20 Action Plan Highlights</vt:lpstr>
      <vt:lpstr>MSDIWG 2015-20 Action Plan Highlights (2)</vt:lpstr>
      <vt:lpstr>What Next?</vt:lpstr>
      <vt:lpstr>Is this the future for Navigation?</vt:lpstr>
      <vt:lpstr>PowerPoint Presentation</vt:lpstr>
      <vt:lpstr>MSDI WG No 8, hosted by CHS meets 31st Jan - 2nd Feb 2017 in Vancouver, Canada  All MS are welcome to join the Group!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gilles.bessero@iho.int</dc:creator>
  <cp:lastModifiedBy>Alberto Costa Neves</cp:lastModifiedBy>
  <cp:revision>201</cp:revision>
  <dcterms:created xsi:type="dcterms:W3CDTF">2011-10-01T21:09:34Z</dcterms:created>
  <dcterms:modified xsi:type="dcterms:W3CDTF">2017-04-07T11:55:58Z</dcterms:modified>
</cp:coreProperties>
</file>