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9"/>
  </p:notesMasterIdLst>
  <p:sldIdLst>
    <p:sldId id="461" r:id="rId2"/>
    <p:sldId id="462" r:id="rId3"/>
    <p:sldId id="519" r:id="rId4"/>
    <p:sldId id="504" r:id="rId5"/>
    <p:sldId id="517" r:id="rId6"/>
    <p:sldId id="522" r:id="rId7"/>
    <p:sldId id="460" r:id="rId8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>
          <p15:clr>
            <a:srgbClr val="A4A3A4"/>
          </p15:clr>
        </p15:guide>
        <p15:guide id="2" orient="horz" pos="3475">
          <p15:clr>
            <a:srgbClr val="A4A3A4"/>
          </p15:clr>
        </p15:guide>
        <p15:guide id="3" orient="horz" pos="3249">
          <p15:clr>
            <a:srgbClr val="A4A3A4"/>
          </p15:clr>
        </p15:guide>
        <p15:guide id="4" pos="2880">
          <p15:clr>
            <a:srgbClr val="A4A3A4"/>
          </p15:clr>
        </p15:guide>
        <p15:guide id="5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RON DIAZ JUAN JAVIER" initials="DDJJ" lastIdx="1" clrIdx="0">
    <p:extLst>
      <p:ext uri="{19B8F6BF-5375-455C-9EA6-DF929625EA0E}">
        <p15:presenceInfo xmlns:p15="http://schemas.microsoft.com/office/powerpoint/2012/main" userId="S-1-5-21-1606980848-1500820517-1801674531-476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93CDDD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97666" autoAdjust="0"/>
  </p:normalViewPr>
  <p:slideViewPr>
    <p:cSldViewPr>
      <p:cViewPr varScale="1">
        <p:scale>
          <a:sx n="110" d="100"/>
          <a:sy n="110" d="100"/>
        </p:scale>
        <p:origin x="1716" y="108"/>
      </p:cViewPr>
      <p:guideLst>
        <p:guide orient="horz" pos="2341"/>
        <p:guide orient="horz" pos="3475"/>
        <p:guide orient="horz" pos="3249"/>
        <p:guide pos="2880"/>
        <p:guide pos="204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5EA80E2-959B-4DC6-889A-AEFB8FF9BD58}" type="datetimeFigureOut">
              <a:rPr lang="es-MX"/>
              <a:pPr>
                <a:defRPr/>
              </a:pPr>
              <a:t>07/04/2017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77A2EE9-1E08-4858-B842-B3A09C1E3DA0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9427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17913" y="5507038"/>
            <a:ext cx="1890712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448272"/>
          </a:xfrm>
        </p:spPr>
        <p:txBody>
          <a:bodyPr>
            <a:noAutofit/>
          </a:bodyPr>
          <a:lstStyle>
            <a:lvl1pPr>
              <a:defRPr sz="4400" b="1" baseline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79134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4763-5BA6-4884-91E3-8D82BA4B42BB}" type="datetimeFigureOut">
              <a:rPr lang="es-MX"/>
              <a:pPr>
                <a:defRPr/>
              </a:pPr>
              <a:t>07/04/2017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17A87-5C8C-4AEB-B1ED-9652F8A00C92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97313" y="5924550"/>
            <a:ext cx="13493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0506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9C2B-39F4-45E2-99B9-9F573DC999A9}" type="datetimeFigureOut">
              <a:rPr lang="es-MX"/>
              <a:pPr>
                <a:defRPr/>
              </a:pPr>
              <a:t>07/04/2017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6B23-A995-4800-8234-ECBF9CC59BE7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97313" y="5924550"/>
            <a:ext cx="13493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3062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3062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969DA-DD0A-4231-89C0-A481BB46B887}" type="datetimeFigureOut">
              <a:rPr lang="es-MX"/>
              <a:pPr>
                <a:defRPr/>
              </a:pPr>
              <a:t>07/04/2017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BA16D-2D3A-4181-85AD-887135AE3BB3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salida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 Imagen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4789488"/>
            <a:ext cx="2359025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2 CuadroTexto"/>
          <p:cNvSpPr txBox="1"/>
          <p:nvPr/>
        </p:nvSpPr>
        <p:spPr>
          <a:xfrm>
            <a:off x="1928813" y="1628775"/>
            <a:ext cx="51847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MX" sz="2200" b="1" kern="1500" dirty="0">
                <a:solidFill>
                  <a:srgbClr val="002060"/>
                </a:solidFill>
                <a:latin typeface="Helvetica" pitchFamily="34" charset="0"/>
              </a:rPr>
              <a:t>Conociendo México</a:t>
            </a:r>
          </a:p>
          <a:p>
            <a:pPr algn="ctr">
              <a:lnSpc>
                <a:spcPct val="150000"/>
              </a:lnSpc>
              <a:defRPr/>
            </a:pPr>
            <a:r>
              <a:rPr lang="es-MX" b="1" kern="1500" dirty="0">
                <a:solidFill>
                  <a:srgbClr val="002060"/>
                </a:solidFill>
                <a:latin typeface="Helvetica" pitchFamily="34" charset="0"/>
              </a:rPr>
              <a:t>01 800 111 46 34</a:t>
            </a:r>
          </a:p>
          <a:p>
            <a:pPr algn="ctr">
              <a:defRPr/>
            </a:pPr>
            <a:r>
              <a:rPr lang="es-MX" b="1" kern="1500" dirty="0">
                <a:solidFill>
                  <a:srgbClr val="002060"/>
                </a:solidFill>
                <a:latin typeface="Helvetica" pitchFamily="34" charset="0"/>
              </a:rPr>
              <a:t>www.inegi.org.mx</a:t>
            </a:r>
          </a:p>
          <a:p>
            <a:pPr algn="ctr">
              <a:defRPr/>
            </a:pPr>
            <a:r>
              <a:rPr lang="es-MX" b="1" kern="1500" dirty="0">
                <a:solidFill>
                  <a:srgbClr val="002060"/>
                </a:solidFill>
                <a:latin typeface="Helvetica" pitchFamily="34" charset="0"/>
              </a:rPr>
              <a:t>atencion.usuarios@inegi.org.mx</a:t>
            </a:r>
          </a:p>
        </p:txBody>
      </p:sp>
      <p:grpSp>
        <p:nvGrpSpPr>
          <p:cNvPr id="4" name="21 Grupo"/>
          <p:cNvGrpSpPr>
            <a:grpSpLocks/>
          </p:cNvGrpSpPr>
          <p:nvPr/>
        </p:nvGrpSpPr>
        <p:grpSpPr bwMode="auto">
          <a:xfrm>
            <a:off x="1331913" y="3716338"/>
            <a:ext cx="2808287" cy="563562"/>
            <a:chOff x="1331640" y="4725144"/>
            <a:chExt cx="2808312" cy="562825"/>
          </a:xfrm>
        </p:grpSpPr>
        <p:pic>
          <p:nvPicPr>
            <p:cNvPr id="5" name="11 Imagen" descr="twitt.png"/>
            <p:cNvPicPr>
              <a:picLocks noChangeAspect="1"/>
            </p:cNvPicPr>
            <p:nvPr userDrawn="1"/>
          </p:nvPicPr>
          <p:blipFill>
            <a:blip r:embed="rId4" cstate="email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4725144"/>
              <a:ext cx="566777" cy="56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13 CuadroTexto"/>
            <p:cNvSpPr txBox="1"/>
            <p:nvPr userDrawn="1"/>
          </p:nvSpPr>
          <p:spPr>
            <a:xfrm>
              <a:off x="1836469" y="4858320"/>
              <a:ext cx="2303483" cy="3694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MX" b="1" kern="1500" dirty="0">
                  <a:solidFill>
                    <a:srgbClr val="002060"/>
                  </a:solidFill>
                  <a:latin typeface="Helvetica" pitchFamily="34" charset="0"/>
                </a:rPr>
                <a:t>@inegi_informa</a:t>
              </a:r>
            </a:p>
          </p:txBody>
        </p:sp>
      </p:grpSp>
      <p:grpSp>
        <p:nvGrpSpPr>
          <p:cNvPr id="7" name="22 Grupo"/>
          <p:cNvGrpSpPr>
            <a:grpSpLocks/>
          </p:cNvGrpSpPr>
          <p:nvPr/>
        </p:nvGrpSpPr>
        <p:grpSpPr bwMode="auto">
          <a:xfrm>
            <a:off x="5651500" y="3716338"/>
            <a:ext cx="2898775" cy="563562"/>
            <a:chOff x="5652120" y="4725144"/>
            <a:chExt cx="2897898" cy="562825"/>
          </a:xfrm>
        </p:grpSpPr>
        <p:pic>
          <p:nvPicPr>
            <p:cNvPr id="8" name="10 Imagen" descr="face.png"/>
            <p:cNvPicPr>
              <a:picLocks noChangeAspect="1"/>
            </p:cNvPicPr>
            <p:nvPr userDrawn="1"/>
          </p:nvPicPr>
          <p:blipFill>
            <a:blip r:embed="rId5" cstate="email">
              <a:lum bright="-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725144"/>
              <a:ext cx="568358" cy="56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14 CuadroTexto"/>
            <p:cNvSpPr txBox="1"/>
            <p:nvPr userDrawn="1"/>
          </p:nvSpPr>
          <p:spPr>
            <a:xfrm>
              <a:off x="6245665" y="4847221"/>
              <a:ext cx="2304353" cy="3694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MX" b="1" kern="1500" dirty="0">
                  <a:solidFill>
                    <a:srgbClr val="002060"/>
                  </a:solidFill>
                  <a:latin typeface="Helvetica" pitchFamily="34" charset="0"/>
                </a:rPr>
                <a:t>INEGI Informa</a:t>
              </a: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97313" y="5924550"/>
            <a:ext cx="13493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950D2-9406-4932-AC24-5536F4B5D875}" type="datetimeFigureOut">
              <a:rPr lang="es-MX"/>
              <a:pPr>
                <a:defRPr/>
              </a:pPr>
              <a:t>07/04/2017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187E-D963-4C9A-AF41-A32CF19420CE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logo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97313" y="5924550"/>
            <a:ext cx="13493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1F7D0-9B1E-459B-894B-B4802088B21C}" type="datetimeFigureOut">
              <a:rPr lang="es-MX"/>
              <a:pPr>
                <a:defRPr/>
              </a:pPr>
              <a:t>07/04/2017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EA1AA-3EA6-4010-A8A3-FDE3E1031297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 descr="logo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97313" y="5924550"/>
            <a:ext cx="13493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7409-44CB-4C82-A530-3A0062B6612B}" type="datetimeFigureOut">
              <a:rPr lang="es-MX"/>
              <a:pPr>
                <a:defRPr/>
              </a:pPr>
              <a:t>07/04/2017</a:t>
            </a:fld>
            <a:endParaRPr lang="es-MX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B0F1-2F3D-4BEB-8CC6-694B0C09E06B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9 Imagen" descr="logo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97313" y="5924550"/>
            <a:ext cx="13493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EA757-7AB6-4036-8716-217F875AC11E}" type="datetimeFigureOut">
              <a:rPr lang="es-MX"/>
              <a:pPr>
                <a:defRPr/>
              </a:pPr>
              <a:t>07/04/2017</a:t>
            </a:fld>
            <a:endParaRPr lang="es-MX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0D66A-00B3-4ACB-A8BF-B728602F67B5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 Imagen" descr="logo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97313" y="5924550"/>
            <a:ext cx="13493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838B6-22C8-401E-AEC1-5FF4379F2637}" type="datetimeFigureOut">
              <a:rPr lang="es-MX"/>
              <a:pPr>
                <a:defRPr/>
              </a:pPr>
              <a:t>07/04/2017</a:t>
            </a:fld>
            <a:endParaRPr lang="es-MX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CE898-E1E0-4F4B-8471-C3712E2AE91D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Imagen" descr="logo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97313" y="5924550"/>
            <a:ext cx="13493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7AFA-3A9D-4BB9-81C6-317831D2333B}" type="datetimeFigureOut">
              <a:rPr lang="es-MX"/>
              <a:pPr>
                <a:defRPr/>
              </a:pPr>
              <a:t>07/04/2017</a:t>
            </a:fld>
            <a:endParaRPr lang="es-MX" dirty="0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89666-AB09-422C-BC71-7DEDA1356E88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 descr="logo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97313" y="5924550"/>
            <a:ext cx="13493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322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338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F950B-32B0-4B1A-968F-1AC26FF6137F}" type="datetimeFigureOut">
              <a:rPr lang="es-MX"/>
              <a:pPr>
                <a:defRPr/>
              </a:pPr>
              <a:t>07/04/2017</a:t>
            </a:fld>
            <a:endParaRPr lang="es-MX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C2823-3C0C-49C6-AE74-03F3038CD307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 descr="logo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97313" y="5924550"/>
            <a:ext cx="13493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683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790F2-33A6-478F-A922-20CDAFD59869}" type="datetimeFigureOut">
              <a:rPr lang="es-MX"/>
              <a:pPr>
                <a:defRPr/>
              </a:pPr>
              <a:t>07/04/2017</a:t>
            </a:fld>
            <a:endParaRPr lang="es-MX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D1ED9-8023-47BC-9381-5784FE91C470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D4D5B530-59BB-49A8-BC36-279C46A0F8E1}" type="datetimeFigureOut">
              <a:rPr lang="es-MX"/>
              <a:pPr>
                <a:defRPr/>
              </a:pPr>
              <a:t>07/04/2017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0E2F09D3-AA80-4226-B7E3-82E20365E2EC}" type="slidenum">
              <a:rPr lang="es-MX"/>
              <a:pPr>
                <a:defRPr/>
              </a:pPr>
              <a:t>‹#›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inegi.org.mx/geo/contenidos/datosrelieve/submarino/batrimetrica_int.aspx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988840"/>
            <a:ext cx="8640960" cy="1224136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Reporte del Editor Principal del Proyecto de la Carta Batimétrica Internacional del Mar Caribe y Golfo de México (IBCCA)</a:t>
            </a:r>
            <a:r>
              <a:rPr lang="es-MX" sz="1100" dirty="0" smtClean="0">
                <a:solidFill>
                  <a:srgbClr val="003362"/>
                </a:solidFill>
                <a:cs typeface="Helvetica" pitchFamily="34" charset="0"/>
              </a:rPr>
              <a:t/>
            </a:r>
            <a:br>
              <a:rPr lang="es-MX" sz="1100" dirty="0" smtClean="0">
                <a:solidFill>
                  <a:srgbClr val="003362"/>
                </a:solidFill>
                <a:cs typeface="Helvetica" pitchFamily="34" charset="0"/>
              </a:rPr>
            </a:br>
            <a:endParaRPr lang="es-MX" sz="3600" b="1" dirty="0">
              <a:solidFill>
                <a:srgbClr val="003362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7" name="6 Imagen" descr="Slogan_INEGI_2013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0800000">
            <a:off x="3630" y="-3"/>
            <a:ext cx="9140369" cy="12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51520" y="3573016"/>
            <a:ext cx="864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17ª Reunión de la MACHC</a:t>
            </a:r>
            <a:endParaRPr lang="es-MX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020272" y="5445224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 smtClean="0"/>
              <a:t>Diciembre 2016</a:t>
            </a:r>
            <a:endParaRPr lang="es-MX" sz="1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49245" y="4487895"/>
            <a:ext cx="8640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Félix Frías Ibarra</a:t>
            </a:r>
          </a:p>
          <a:p>
            <a:pPr algn="ctr"/>
            <a:r>
              <a:rPr lang="es-MX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felix.frias@inegi.org.mx</a:t>
            </a:r>
            <a:endParaRPr lang="es-MX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 bwMode="auto">
          <a:xfrm>
            <a:off x="261045" y="620688"/>
            <a:ext cx="8568952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MX" dirty="0" smtClean="0">
                <a:solidFill>
                  <a:srgbClr val="003362"/>
                </a:solidFill>
                <a:latin typeface="Helvetica" pitchFamily="34" charset="0"/>
                <a:ea typeface="+mj-ea"/>
                <a:cs typeface="Helvetica" pitchFamily="34" charset="0"/>
              </a:rPr>
              <a:t>Edición de archivos vectoriales  y generación de archivos en formato PDF de las hojas con clave:</a:t>
            </a:r>
          </a:p>
          <a:p>
            <a:pPr algn="just"/>
            <a:r>
              <a:rPr lang="es-MX" dirty="0" smtClean="0">
                <a:solidFill>
                  <a:srgbClr val="003362"/>
                </a:solidFill>
                <a:latin typeface="Helvetica" pitchFamily="34" charset="0"/>
                <a:ea typeface="+mj-ea"/>
                <a:cs typeface="Helvetica" pitchFamily="34" charset="0"/>
              </a:rPr>
              <a:t>1-01, 1-02, 1-03, 1-04, 1-05, 1-06, 1-09 y 1-11. </a:t>
            </a:r>
            <a:endParaRPr lang="es-MX" dirty="0">
              <a:solidFill>
                <a:srgbClr val="003362"/>
              </a:solidFill>
              <a:latin typeface="Helvetica" pitchFamily="34" charset="0"/>
              <a:ea typeface="+mj-ea"/>
              <a:cs typeface="Helvetica" pitchFamily="34" charset="0"/>
            </a:endParaRPr>
          </a:p>
          <a:p>
            <a:pPr algn="just"/>
            <a:endParaRPr lang="es-MX" dirty="0" smtClean="0">
              <a:solidFill>
                <a:srgbClr val="003362"/>
              </a:solidFill>
              <a:latin typeface="Helvetica" pitchFamily="34" charset="0"/>
              <a:ea typeface="+mj-ea"/>
              <a:cs typeface="Helvetica" pitchFamily="34" charset="0"/>
            </a:endParaRPr>
          </a:p>
          <a:p>
            <a:pPr algn="just"/>
            <a:r>
              <a:rPr lang="es-MX" dirty="0" smtClean="0">
                <a:solidFill>
                  <a:srgbClr val="003362"/>
                </a:solidFill>
                <a:latin typeface="Helvetica" pitchFamily="34" charset="0"/>
                <a:ea typeface="+mj-ea"/>
                <a:cs typeface="Helvetica" pitchFamily="34" charset="0"/>
              </a:rPr>
              <a:t>La disponibilidad de archivos será a partir de Febrero de 2017 en el sitio de internet de INEGI.</a:t>
            </a:r>
          </a:p>
          <a:p>
            <a:pPr algn="just"/>
            <a:endParaRPr lang="es-MX" dirty="0">
              <a:solidFill>
                <a:srgbClr val="003362"/>
              </a:solidFill>
              <a:latin typeface="Helvetica" pitchFamily="34" charset="0"/>
              <a:ea typeface="+mj-ea"/>
              <a:cs typeface="Helvetica" pitchFamily="34" charset="0"/>
            </a:endParaRPr>
          </a:p>
          <a:p>
            <a:pPr algn="just"/>
            <a:r>
              <a:rPr lang="es-MX" dirty="0" smtClean="0">
                <a:solidFill>
                  <a:srgbClr val="003362"/>
                </a:solidFill>
                <a:latin typeface="Helvetica" pitchFamily="34" charset="0"/>
                <a:ea typeface="+mj-ea"/>
                <a:cs typeface="Helvetica" pitchFamily="34" charset="0"/>
              </a:rPr>
              <a:t>para acceder a la </a:t>
            </a:r>
            <a:r>
              <a:rPr lang="es-MX" dirty="0">
                <a:solidFill>
                  <a:srgbClr val="003362"/>
                </a:solidFill>
                <a:latin typeface="Helvetica" pitchFamily="34" charset="0"/>
                <a:ea typeface="+mj-ea"/>
                <a:cs typeface="Helvetica" pitchFamily="34" charset="0"/>
              </a:rPr>
              <a:t>información </a:t>
            </a:r>
            <a:r>
              <a:rPr lang="es-MX" dirty="0" smtClean="0">
                <a:solidFill>
                  <a:srgbClr val="003362"/>
                </a:solidFill>
                <a:latin typeface="Helvetica" pitchFamily="34" charset="0"/>
                <a:ea typeface="+mj-ea"/>
                <a:cs typeface="Helvetica" pitchFamily="34" charset="0"/>
              </a:rPr>
              <a:t>del Proyecto </a:t>
            </a:r>
            <a:r>
              <a:rPr lang="es-MX" dirty="0">
                <a:solidFill>
                  <a:srgbClr val="003362"/>
                </a:solidFill>
                <a:latin typeface="Helvetica" pitchFamily="34" charset="0"/>
                <a:ea typeface="+mj-ea"/>
                <a:cs typeface="Helvetica" pitchFamily="34" charset="0"/>
              </a:rPr>
              <a:t>IBCCA </a:t>
            </a:r>
            <a:r>
              <a:rPr lang="es-MX" dirty="0" smtClean="0">
                <a:solidFill>
                  <a:srgbClr val="003362"/>
                </a:solidFill>
                <a:latin typeface="Helvetica" pitchFamily="34" charset="0"/>
                <a:ea typeface="+mj-ea"/>
                <a:cs typeface="Helvetica" pitchFamily="34" charset="0"/>
              </a:rPr>
              <a:t>es a través </a:t>
            </a:r>
            <a:r>
              <a:rPr lang="es-MX" dirty="0">
                <a:solidFill>
                  <a:srgbClr val="003362"/>
                </a:solidFill>
                <a:latin typeface="Helvetica" pitchFamily="34" charset="0"/>
                <a:ea typeface="+mj-ea"/>
                <a:cs typeface="Helvetica" pitchFamily="34" charset="0"/>
              </a:rPr>
              <a:t>del </a:t>
            </a:r>
            <a:r>
              <a:rPr lang="es-MX" dirty="0" smtClean="0">
                <a:solidFill>
                  <a:srgbClr val="003362"/>
                </a:solidFill>
                <a:latin typeface="Helvetica" pitchFamily="34" charset="0"/>
                <a:ea typeface="+mj-ea"/>
                <a:cs typeface="Helvetica" pitchFamily="34" charset="0"/>
              </a:rPr>
              <a:t>link:</a:t>
            </a:r>
          </a:p>
          <a:p>
            <a:pPr algn="just"/>
            <a:endParaRPr lang="es-MX" sz="300" dirty="0">
              <a:solidFill>
                <a:srgbClr val="003362"/>
              </a:solidFill>
              <a:latin typeface="Helvetica" pitchFamily="34" charset="0"/>
              <a:ea typeface="+mj-ea"/>
              <a:cs typeface="Helvetica" pitchFamily="34" charset="0"/>
            </a:endParaRPr>
          </a:p>
          <a:p>
            <a:pPr algn="just"/>
            <a:r>
              <a:rPr lang="es-MX" sz="1400" dirty="0">
                <a:solidFill>
                  <a:srgbClr val="003362"/>
                </a:solidFill>
                <a:latin typeface="Helvetica" pitchFamily="34" charset="0"/>
                <a:ea typeface="+mj-ea"/>
                <a:cs typeface="Helvetica" pitchFamily="34" charset="0"/>
                <a:hlinkClick r:id="rId2"/>
              </a:rPr>
              <a:t>http://www.inegi.org.mx/geo/contenidos/datosrelieve/submarino/batrimetrica_int.aspx</a:t>
            </a:r>
            <a:endParaRPr lang="es-MX" sz="1400" dirty="0">
              <a:solidFill>
                <a:srgbClr val="003362"/>
              </a:solidFill>
              <a:latin typeface="Helvetica" pitchFamily="34" charset="0"/>
              <a:ea typeface="+mj-ea"/>
              <a:cs typeface="Helvetica" pitchFamily="34" charset="0"/>
            </a:endParaRPr>
          </a:p>
          <a:p>
            <a:pPr algn="just"/>
            <a:endParaRPr lang="es-MX" sz="1600" dirty="0">
              <a:solidFill>
                <a:srgbClr val="003362"/>
              </a:solidFill>
              <a:latin typeface="Helvetica" pitchFamily="34" charset="0"/>
              <a:ea typeface="+mj-ea"/>
              <a:cs typeface="Helvetica" pitchFamily="34" charset="0"/>
            </a:endParaRPr>
          </a:p>
          <a:p>
            <a:pPr algn="just"/>
            <a:endParaRPr lang="es-MX" dirty="0">
              <a:solidFill>
                <a:srgbClr val="003362"/>
              </a:solidFill>
              <a:latin typeface="Helvetica" pitchFamily="34" charset="0"/>
              <a:ea typeface="+mj-ea"/>
              <a:cs typeface="Helvetica" pitchFamily="34" charset="0"/>
            </a:endParaRPr>
          </a:p>
          <a:p>
            <a:pPr algn="just"/>
            <a:endParaRPr lang="es-MX" dirty="0" smtClean="0">
              <a:solidFill>
                <a:srgbClr val="003362"/>
              </a:solidFill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44624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0033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Edición de hojas del </a:t>
            </a:r>
            <a:r>
              <a:rPr lang="es-MX" sz="2400" b="1" dirty="0">
                <a:solidFill>
                  <a:srgbClr val="0033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proyecto </a:t>
            </a:r>
            <a:r>
              <a:rPr lang="es-MX" sz="2400" b="1" dirty="0" smtClean="0">
                <a:solidFill>
                  <a:srgbClr val="0033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IBCCA</a:t>
            </a:r>
            <a:endParaRPr lang="es-MX" sz="2400" b="1" dirty="0">
              <a:solidFill>
                <a:srgbClr val="0033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+mj-ea"/>
              <a:cs typeface="Helvetica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996" y="3345242"/>
            <a:ext cx="6950540" cy="3422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44624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0033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Edición de hojas del proyecto IBCCA</a:t>
            </a:r>
            <a:endParaRPr lang="es-MX" sz="2400" b="1" dirty="0">
              <a:solidFill>
                <a:srgbClr val="0033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+mj-ea"/>
              <a:cs typeface="Helvetica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20" y="516614"/>
            <a:ext cx="2160000" cy="31337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624" y="516614"/>
            <a:ext cx="2160000" cy="30920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586" y="516614"/>
            <a:ext cx="2160000" cy="31756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548" y="516614"/>
            <a:ext cx="2160000" cy="31424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40" y="3667490"/>
            <a:ext cx="2160000" cy="2952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071" y="3692266"/>
            <a:ext cx="2160000" cy="30692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906" y="3669218"/>
            <a:ext cx="2160000" cy="298730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868" y="3667490"/>
            <a:ext cx="2160000" cy="285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 bwMode="auto">
          <a:xfrm>
            <a:off x="179512" y="1124744"/>
            <a:ext cx="8568952" cy="181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MX" dirty="0" smtClean="0">
                <a:solidFill>
                  <a:srgbClr val="003362"/>
                </a:solidFill>
                <a:latin typeface="Helvetica" pitchFamily="34" charset="0"/>
                <a:ea typeface="+mj-ea"/>
                <a:cs typeface="Helvetica" pitchFamily="34" charset="0"/>
              </a:rPr>
              <a:t>En </a:t>
            </a:r>
            <a:r>
              <a:rPr lang="es-MX" dirty="0">
                <a:solidFill>
                  <a:srgbClr val="003362"/>
                </a:solidFill>
                <a:latin typeface="Helvetica" pitchFamily="34" charset="0"/>
                <a:ea typeface="+mj-ea"/>
                <a:cs typeface="Helvetica" pitchFamily="34" charset="0"/>
              </a:rPr>
              <a:t>el presente año </a:t>
            </a:r>
            <a:r>
              <a:rPr lang="es-MX" dirty="0" smtClean="0">
                <a:solidFill>
                  <a:srgbClr val="003362"/>
                </a:solidFill>
                <a:latin typeface="Helvetica" pitchFamily="34" charset="0"/>
                <a:ea typeface="+mj-ea"/>
                <a:cs typeface="Helvetica" pitchFamily="34" charset="0"/>
              </a:rPr>
              <a:t>se dio continuidad a la comunicación establecida </a:t>
            </a:r>
            <a:r>
              <a:rPr lang="es-MX" dirty="0">
                <a:solidFill>
                  <a:srgbClr val="003362"/>
                </a:solidFill>
                <a:latin typeface="Helvetica" pitchFamily="34" charset="0"/>
                <a:ea typeface="+mj-ea"/>
                <a:cs typeface="Helvetica" pitchFamily="34" charset="0"/>
              </a:rPr>
              <a:t>en </a:t>
            </a:r>
            <a:r>
              <a:rPr lang="es-MX" dirty="0" smtClean="0">
                <a:solidFill>
                  <a:srgbClr val="003362"/>
                </a:solidFill>
                <a:latin typeface="Helvetica" pitchFamily="34" charset="0"/>
                <a:ea typeface="+mj-ea"/>
                <a:cs typeface="Helvetica" pitchFamily="34" charset="0"/>
              </a:rPr>
              <a:t>2013 con los miembros del Comité Editorial de Colombia</a:t>
            </a:r>
            <a:r>
              <a:rPr lang="es-MX" dirty="0">
                <a:solidFill>
                  <a:srgbClr val="003362"/>
                </a:solidFill>
                <a:latin typeface="Helvetica" pitchFamily="34" charset="0"/>
                <a:ea typeface="+mj-ea"/>
                <a:cs typeface="Helvetica" pitchFamily="34" charset="0"/>
              </a:rPr>
              <a:t>, </a:t>
            </a:r>
            <a:r>
              <a:rPr lang="es-MX" dirty="0" smtClean="0">
                <a:solidFill>
                  <a:srgbClr val="003362"/>
                </a:solidFill>
                <a:latin typeface="Helvetica" pitchFamily="34" charset="0"/>
                <a:ea typeface="+mj-ea"/>
                <a:cs typeface="Helvetica" pitchFamily="34" charset="0"/>
              </a:rPr>
              <a:t>Cuba y </a:t>
            </a:r>
            <a:r>
              <a:rPr lang="es-MX" dirty="0">
                <a:solidFill>
                  <a:srgbClr val="003362"/>
                </a:solidFill>
                <a:latin typeface="Helvetica" pitchFamily="34" charset="0"/>
                <a:ea typeface="+mj-ea"/>
                <a:cs typeface="Helvetica" pitchFamily="34" charset="0"/>
              </a:rPr>
              <a:t>Costa </a:t>
            </a:r>
            <a:r>
              <a:rPr lang="es-MX" dirty="0" smtClean="0">
                <a:solidFill>
                  <a:srgbClr val="003362"/>
                </a:solidFill>
                <a:latin typeface="Helvetica" pitchFamily="34" charset="0"/>
                <a:ea typeface="+mj-ea"/>
                <a:cs typeface="Helvetica" pitchFamily="34" charset="0"/>
              </a:rPr>
              <a:t>Rica para el seguimiento y fortalecimiento del intercambio de información en los trabajos del proceso de Edición Cartográfica en el INEGI.</a:t>
            </a:r>
          </a:p>
          <a:p>
            <a:pPr algn="just"/>
            <a:endParaRPr lang="es-MX" dirty="0" smtClean="0">
              <a:solidFill>
                <a:srgbClr val="003362"/>
              </a:solidFill>
              <a:latin typeface="Helvetica" pitchFamily="34" charset="0"/>
              <a:ea typeface="+mj-ea"/>
              <a:cs typeface="Helvetica" pitchFamily="34" charset="0"/>
            </a:endParaRPr>
          </a:p>
          <a:p>
            <a:pPr algn="just"/>
            <a:r>
              <a:rPr lang="es-MX" dirty="0" smtClean="0">
                <a:solidFill>
                  <a:srgbClr val="003362"/>
                </a:solidFill>
                <a:latin typeface="Helvetica" pitchFamily="34" charset="0"/>
                <a:ea typeface="+mj-ea"/>
                <a:cs typeface="Helvetica" pitchFamily="34" charset="0"/>
              </a:rPr>
              <a:t>A nivel general el avance en 2016 con Colombia y Cuba,  es el siguiente:</a:t>
            </a:r>
          </a:p>
          <a:p>
            <a:pPr algn="just"/>
            <a:endParaRPr lang="es-MX" dirty="0">
              <a:solidFill>
                <a:srgbClr val="003362"/>
              </a:solidFill>
              <a:latin typeface="Helvetica" pitchFamily="34" charset="0"/>
              <a:ea typeface="+mj-ea"/>
              <a:cs typeface="Helvetica" pitchFamily="34" charset="0"/>
            </a:endParaRPr>
          </a:p>
          <a:p>
            <a:pPr algn="just"/>
            <a:endParaRPr lang="es-MX" dirty="0" smtClean="0">
              <a:solidFill>
                <a:srgbClr val="003362"/>
              </a:solidFill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44624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33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Avance general de las cartas del proyecto IBCCA en 2014</a:t>
            </a:r>
            <a:endParaRPr lang="es-MX" sz="2400" b="1" dirty="0">
              <a:solidFill>
                <a:srgbClr val="0033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+mj-ea"/>
              <a:cs typeface="Helvetica" pitchFamily="34" charset="0"/>
            </a:endParaRPr>
          </a:p>
        </p:txBody>
      </p:sp>
      <p:graphicFrame>
        <p:nvGraphicFramePr>
          <p:cNvPr id="5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530476"/>
              </p:ext>
            </p:extLst>
          </p:nvPr>
        </p:nvGraphicFramePr>
        <p:xfrm>
          <a:off x="876147" y="3100756"/>
          <a:ext cx="7407337" cy="1326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5918"/>
                <a:gridCol w="1800900"/>
                <a:gridCol w="3600283"/>
                <a:gridCol w="1080236"/>
              </a:tblGrid>
              <a:tr h="10502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Estado de avance IBCCA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150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Hoja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Responsable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effectLst/>
                        </a:rPr>
                        <a:t>Actividad realizada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>
                          <a:effectLst/>
                        </a:rPr>
                        <a:t>Fecha factible edición en formato PDF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</a:tr>
              <a:tr h="1620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>
                          <a:effectLst/>
                        </a:rPr>
                        <a:t>1-07*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Cuba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>
                          <a:effectLst/>
                        </a:rPr>
                        <a:t>Integración y corrección de archivos vectoriales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effectLst/>
                        </a:rPr>
                        <a:t>dic-17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50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>
                          <a:effectLst/>
                        </a:rPr>
                        <a:t>1-08*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Cuba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>
                          <a:effectLst/>
                        </a:rPr>
                        <a:t>Integración y corrección de archivos vectoriales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effectLst/>
                        </a:rPr>
                        <a:t>dic-17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>
                    <a:solidFill>
                      <a:srgbClr val="E9EDF4"/>
                    </a:solidFill>
                  </a:tcPr>
                </a:tc>
              </a:tr>
              <a:tr h="19955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>
                          <a:effectLst/>
                        </a:rPr>
                        <a:t>1-13*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Colombia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>
                          <a:effectLst/>
                        </a:rPr>
                        <a:t>Integración y corrección de archivos vectoriales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effectLst/>
                        </a:rPr>
                        <a:t>dic-17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179512" y="5505420"/>
            <a:ext cx="8568952" cy="181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MX" sz="1200" dirty="0" smtClean="0">
                <a:solidFill>
                  <a:srgbClr val="003362"/>
                </a:solidFill>
                <a:latin typeface="Helvetica" pitchFamily="34" charset="0"/>
                <a:ea typeface="+mj-ea"/>
                <a:cs typeface="Helvetica" pitchFamily="34" charset="0"/>
              </a:rPr>
              <a:t>* Se requiere atender con la Presidencia del Comité Editorial aspectos  relacionados con ligas (traslapos) con hojas contiguas.</a:t>
            </a:r>
          </a:p>
          <a:p>
            <a:pPr algn="just"/>
            <a:endParaRPr lang="es-MX" dirty="0">
              <a:solidFill>
                <a:srgbClr val="003362"/>
              </a:solidFill>
              <a:latin typeface="Helvetica" pitchFamily="34" charset="0"/>
              <a:ea typeface="+mj-ea"/>
              <a:cs typeface="Helvetica" pitchFamily="34" charset="0"/>
            </a:endParaRPr>
          </a:p>
          <a:p>
            <a:pPr algn="just"/>
            <a:endParaRPr lang="es-MX" dirty="0" smtClean="0">
              <a:solidFill>
                <a:srgbClr val="003362"/>
              </a:solidFill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4462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33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Hojas de IBCCA, en proceso de revisión por coordinadores científicos</a:t>
            </a:r>
            <a:endParaRPr lang="es-MX" sz="2400" b="1" dirty="0">
              <a:solidFill>
                <a:srgbClr val="0033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+mj-ea"/>
              <a:cs typeface="Helvetica" pitchFamily="34" charset="0"/>
            </a:endParaRPr>
          </a:p>
        </p:txBody>
      </p:sp>
      <p:graphicFrame>
        <p:nvGraphicFramePr>
          <p:cNvPr id="5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736755"/>
              </p:ext>
            </p:extLst>
          </p:nvPr>
        </p:nvGraphicFramePr>
        <p:xfrm>
          <a:off x="602745" y="2117065"/>
          <a:ext cx="7929695" cy="2035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791"/>
                <a:gridCol w="2159372"/>
                <a:gridCol w="1451578"/>
                <a:gridCol w="719791"/>
                <a:gridCol w="2159372"/>
                <a:gridCol w="719791"/>
              </a:tblGrid>
              <a:tr h="14678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 smtClean="0">
                          <a:effectLst/>
                        </a:rPr>
                        <a:t>Programación hojas faltantes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4034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effectLst/>
                        </a:rPr>
                        <a:t>Hoja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effectLst/>
                        </a:rPr>
                        <a:t>Responsable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100% Avance Edición / Vectorial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effectLst/>
                        </a:rPr>
                        <a:t>Impresión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effectLst/>
                        </a:rPr>
                        <a:t>Observaciones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Factible fecha de término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</a:tr>
              <a:tr h="1467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1-10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80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definir</a:t>
                      </a:r>
                    </a:p>
                    <a:p>
                      <a:pPr algn="ctr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No han reportado avances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definir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62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1-12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Costa Rica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 smtClean="0">
                          <a:effectLst/>
                        </a:rPr>
                        <a:t>100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definir</a:t>
                      </a:r>
                    </a:p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Bajo revisión, pendiente actualizaciones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definir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>
                    <a:solidFill>
                      <a:srgbClr val="E9EDF4"/>
                    </a:solidFill>
                  </a:tcPr>
                </a:tc>
              </a:tr>
              <a:tr h="1467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1-14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Colombia / Venezuela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definir</a:t>
                      </a:r>
                    </a:p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Proceso de re-edición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definir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67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1-15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Venezuela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definir</a:t>
                      </a:r>
                    </a:p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Proceso de re-edición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definir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>
                    <a:solidFill>
                      <a:srgbClr val="E9EDF4"/>
                    </a:solidFill>
                  </a:tcPr>
                </a:tc>
              </a:tr>
              <a:tr h="4089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1-16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80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definir</a:t>
                      </a:r>
                    </a:p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No han reportado avances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definir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261045" y="1340768"/>
            <a:ext cx="8568952" cy="83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MX" dirty="0" smtClean="0">
                <a:solidFill>
                  <a:srgbClr val="003362"/>
                </a:solidFill>
                <a:latin typeface="Helvetica" pitchFamily="34" charset="0"/>
                <a:ea typeface="+mj-ea"/>
                <a:cs typeface="Helvetica" pitchFamily="34" charset="0"/>
              </a:rPr>
              <a:t>El Editor Principal ha dado seguimiento durante el año, con el presidente del Comité Editorial, acerca de las hojas 1-10, 1-12, 1-14, 1-15 y 1-16. </a:t>
            </a:r>
          </a:p>
          <a:p>
            <a:pPr algn="just"/>
            <a:endParaRPr lang="es-MX" dirty="0">
              <a:solidFill>
                <a:srgbClr val="003362"/>
              </a:solidFill>
              <a:latin typeface="Helvetica" pitchFamily="34" charset="0"/>
              <a:ea typeface="+mj-ea"/>
              <a:cs typeface="Helvetica" pitchFamily="34" charset="0"/>
            </a:endParaRPr>
          </a:p>
          <a:p>
            <a:pPr algn="just"/>
            <a:endParaRPr lang="es-MX" dirty="0">
              <a:solidFill>
                <a:srgbClr val="003362"/>
              </a:solidFill>
              <a:latin typeface="Helvetica" pitchFamily="34" charset="0"/>
              <a:ea typeface="+mj-ea"/>
              <a:cs typeface="Helvetica" pitchFamily="34" charset="0"/>
            </a:endParaRPr>
          </a:p>
          <a:p>
            <a:pPr algn="just"/>
            <a:endParaRPr lang="es-MX" dirty="0" smtClean="0">
              <a:solidFill>
                <a:srgbClr val="003362"/>
              </a:solidFill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4462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rgbClr val="0033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Programa de revisión de pruebas de color, hojas en reedición y hojas compiladas  (RESUMEN) </a:t>
            </a:r>
            <a:endParaRPr lang="es-MX" sz="1050" b="1" dirty="0" smtClean="0">
              <a:solidFill>
                <a:srgbClr val="0033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+mj-ea"/>
              <a:cs typeface="Helvetica" pitchFamily="34" charset="0"/>
            </a:endParaRPr>
          </a:p>
        </p:txBody>
      </p:sp>
      <p:graphicFrame>
        <p:nvGraphicFramePr>
          <p:cNvPr id="5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26509"/>
              </p:ext>
            </p:extLst>
          </p:nvPr>
        </p:nvGraphicFramePr>
        <p:xfrm>
          <a:off x="388031" y="929952"/>
          <a:ext cx="8229602" cy="5469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7130"/>
                <a:gridCol w="1761389"/>
                <a:gridCol w="1184045"/>
                <a:gridCol w="510229"/>
                <a:gridCol w="1838290"/>
                <a:gridCol w="1761389"/>
                <a:gridCol w="587130"/>
              </a:tblGrid>
              <a:tr h="27625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 smtClean="0">
                          <a:effectLst/>
                        </a:rPr>
                        <a:t>Programación de Actividades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7445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effectLst/>
                        </a:rPr>
                        <a:t>Hoja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effectLst/>
                        </a:rPr>
                        <a:t>Responsable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100% Avance Edición / Vectorial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effectLst/>
                        </a:rPr>
                        <a:t>Impresión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 smtClean="0">
                          <a:effectLst/>
                        </a:rPr>
                        <a:t>Actividad 2015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effectLst/>
                        </a:rPr>
                        <a:t>Actividad </a:t>
                      </a:r>
                      <a:r>
                        <a:rPr lang="es-MX" sz="800" u="none" strike="noStrike" dirty="0" smtClean="0">
                          <a:effectLst/>
                        </a:rPr>
                        <a:t>2016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 smtClean="0">
                          <a:effectLst/>
                        </a:rPr>
                        <a:t>Fecha factible de </a:t>
                      </a:r>
                      <a:r>
                        <a:rPr lang="es-MX" sz="800" u="none" strike="noStrike" dirty="0">
                          <a:effectLst/>
                        </a:rPr>
                        <a:t>término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</a:tr>
              <a:tr h="1914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1-01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Estados Unidos de América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Definición NFRS en la</a:t>
                      </a:r>
                      <a:r>
                        <a:rPr lang="es-MX" sz="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liga</a:t>
                      </a:r>
                      <a:endParaRPr lang="es-MX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Edición en formato PDF (Concluida)</a:t>
                      </a:r>
                      <a:endParaRPr lang="es-MX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Dic-16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4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1-02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Estados Unidos de América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Definición NFRS en la</a:t>
                      </a:r>
                      <a:r>
                        <a:rPr lang="es-MX" sz="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liga</a:t>
                      </a:r>
                      <a:endParaRPr lang="es-MX" sz="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Edición en formato PDF (Concluida)</a:t>
                      </a:r>
                    </a:p>
                  </a:txBody>
                  <a:tcPr marL="7339" marR="7339" marT="7339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Dic-16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>
                    <a:solidFill>
                      <a:srgbClr val="E9EDF4"/>
                    </a:solidFill>
                  </a:tcPr>
                </a:tc>
              </a:tr>
              <a:tr h="1914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1-03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Estados Unidos de América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Definición NFRS en la</a:t>
                      </a:r>
                      <a:r>
                        <a:rPr lang="es-MX" sz="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liga</a:t>
                      </a:r>
                      <a:endParaRPr lang="es-MX" sz="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Edición en formato PDF (Concluida)</a:t>
                      </a:r>
                    </a:p>
                  </a:txBody>
                  <a:tcPr marL="7339" marR="7339" marT="7339" marB="0" anchor="b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Dic-16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>
                    <a:solidFill>
                      <a:srgbClr val="93CDDD"/>
                    </a:solidFill>
                  </a:tcPr>
                </a:tc>
              </a:tr>
              <a:tr h="1686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1-04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Estados Unidos de América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Edición en formato PDF (Concluida)</a:t>
                      </a:r>
                    </a:p>
                  </a:txBody>
                  <a:tcPr marL="7339" marR="7339" marT="7339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Dic-16</a:t>
                      </a:r>
                    </a:p>
                  </a:txBody>
                  <a:tcPr marL="7339" marR="7339" marT="7339" marB="0" anchor="ctr">
                    <a:solidFill>
                      <a:srgbClr val="E9EDF4"/>
                    </a:solidFill>
                  </a:tcPr>
                </a:tc>
              </a:tr>
              <a:tr h="1914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1-05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México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Edición en formato PDF (Concluida)</a:t>
                      </a: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Dic-16</a:t>
                      </a:r>
                    </a:p>
                  </a:txBody>
                  <a:tcPr marL="7339" marR="7339" marT="7339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4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1-06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México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Definición NFRS en la</a:t>
                      </a:r>
                      <a:r>
                        <a:rPr lang="es-MX" sz="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liga</a:t>
                      </a:r>
                      <a:endParaRPr lang="es-MX" sz="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Edición en formato PDF (Concluida)</a:t>
                      </a:r>
                    </a:p>
                  </a:txBody>
                  <a:tcPr marL="7339" marR="7339" marT="7339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Dic-16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>
                    <a:solidFill>
                      <a:srgbClr val="E9EDF4"/>
                    </a:solidFill>
                  </a:tcPr>
                </a:tc>
              </a:tr>
              <a:tr h="486724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 smtClean="0">
                          <a:effectLst/>
                        </a:rPr>
                        <a:t>1-07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Cuba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Generación de nueva prueba de color en base a información proporcionada por Cuba en octubre de 2014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Integración de archivos Vectoriales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Dic-17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44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1-08</a:t>
                      </a: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Cuba</a:t>
                      </a: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Generación de nueva prueba de color en base a información proporcionada por Cuba en octubre de 2014</a:t>
                      </a:r>
                    </a:p>
                    <a:p>
                      <a:pPr algn="ctr" fontAlgn="b"/>
                      <a:endParaRPr lang="es-MX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Integración de archivos Vectoriales</a:t>
                      </a:r>
                    </a:p>
                    <a:p>
                      <a:pPr algn="ctr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Dic-17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rgbClr val="E9EDF4"/>
                    </a:solidFill>
                  </a:tcPr>
                </a:tc>
              </a:tr>
              <a:tr h="1914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1-09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Estados Unidos de América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Edición en formato PDF (Concluida)</a:t>
                      </a:r>
                    </a:p>
                  </a:txBody>
                  <a:tcPr marL="7339" marR="7339" marT="7339" marB="0" anchor="b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Dic-16</a:t>
                      </a:r>
                    </a:p>
                  </a:txBody>
                  <a:tcPr marL="7339" marR="7339" marT="7339" marB="0" anchor="ctr">
                    <a:solidFill>
                      <a:srgbClr val="93CDDD"/>
                    </a:solidFill>
                  </a:tcPr>
                </a:tc>
              </a:tr>
              <a:tr h="3683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1-10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Holanda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80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Recibir la información por parte del Coordinador científico y concluir compilación</a:t>
                      </a: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proceso</a:t>
                      </a:r>
                    </a:p>
                  </a:txBody>
                  <a:tcPr marL="7339" marR="7339" marT="7339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Pendiente</a:t>
                      </a:r>
                    </a:p>
                  </a:txBody>
                  <a:tcPr marL="7339" marR="7339" marT="7339" marB="0" anchor="ctr">
                    <a:solidFill>
                      <a:srgbClr val="E9EDF4"/>
                    </a:solidFill>
                  </a:tcPr>
                </a:tc>
              </a:tr>
              <a:tr h="1914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1-11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México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Edición en formato PDF (Concluida)</a:t>
                      </a:r>
                    </a:p>
                  </a:txBody>
                  <a:tcPr marL="7339" marR="7339" marT="7339" marB="0" anchor="b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Dic-16</a:t>
                      </a:r>
                    </a:p>
                  </a:txBody>
                  <a:tcPr marL="7339" marR="7339" marT="7339" marB="0" anchor="ctr">
                    <a:solidFill>
                      <a:srgbClr val="93CDDD"/>
                    </a:solidFill>
                  </a:tcPr>
                </a:tc>
              </a:tr>
              <a:tr h="373394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1-12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Costa Rica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 smtClean="0">
                          <a:effectLst/>
                        </a:rPr>
                        <a:t>100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Concluir reedición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proceso</a:t>
                      </a:r>
                    </a:p>
                    <a:p>
                      <a:pPr algn="ctr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Dic-17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/>
                </a:tc>
              </a:tr>
              <a:tr h="486724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1-13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Colombia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 smtClean="0">
                          <a:effectLst/>
                        </a:rPr>
                        <a:t>100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Generación de nueva prueba de color en base a información proporcionada por Cuba en octubre de 2014</a:t>
                      </a: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proceso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Dic-17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14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1-14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Colombia / Venezuela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Concluir reedición</a:t>
                      </a: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proceso</a:t>
                      </a:r>
                    </a:p>
                  </a:txBody>
                  <a:tcPr marL="7339" marR="7339" marT="7339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Pendiente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ctr">
                    <a:solidFill>
                      <a:srgbClr val="E9EDF4"/>
                    </a:solidFill>
                  </a:tcPr>
                </a:tc>
              </a:tr>
              <a:tr h="1914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1-15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Venezuela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100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Concluir reedición</a:t>
                      </a:r>
                    </a:p>
                    <a:p>
                      <a:pPr algn="ctr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proceso</a:t>
                      </a:r>
                    </a:p>
                    <a:p>
                      <a:pPr algn="ctr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Pendiente</a:t>
                      </a:r>
                    </a:p>
                  </a:txBody>
                  <a:tcPr marL="7339" marR="7339" marT="7339" marB="0" anchor="ctr">
                    <a:solidFill>
                      <a:srgbClr val="93CDDD"/>
                    </a:solidFill>
                  </a:tcPr>
                </a:tc>
              </a:tr>
              <a:tr h="3683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1-16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Surinam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80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Recibir la información por parte del Coordinador científico  y concluir compilación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proceso</a:t>
                      </a:r>
                    </a:p>
                    <a:p>
                      <a:pPr algn="ctr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9" marR="7339" marT="7339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Pendiente</a:t>
                      </a:r>
                    </a:p>
                  </a:txBody>
                  <a:tcPr marL="7339" marR="7339" marT="7339" marB="0" anchor="ctr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6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CM_blanca_10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16458</TotalTime>
  <Words>663</Words>
  <Application>Microsoft Office PowerPoint</Application>
  <PresentationFormat>On-screen Show (4:3)</PresentationFormat>
  <Paragraphs>181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plantillaCM_blanca_1024</vt:lpstr>
      <vt:lpstr>Reporte del Editor Principal del Proyecto de la Carta Batimétrica Internacional del Mar Caribe y Golfo de México (IBCCA)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inegi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INEGI blanco</dc:title>
  <dc:creator>blanca.figueroa</dc:creator>
  <cp:lastModifiedBy>Alberto Costa Neves</cp:lastModifiedBy>
  <cp:revision>1475</cp:revision>
  <dcterms:created xsi:type="dcterms:W3CDTF">2010-04-22T21:12:03Z</dcterms:created>
  <dcterms:modified xsi:type="dcterms:W3CDTF">2017-04-07T11:56:23Z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