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48" r:id="rId2"/>
  </p:sldMasterIdLst>
  <p:notesMasterIdLst>
    <p:notesMasterId r:id="rId18"/>
  </p:notesMasterIdLst>
  <p:handoutMasterIdLst>
    <p:handoutMasterId r:id="rId19"/>
  </p:handoutMasterIdLst>
  <p:sldIdLst>
    <p:sldId id="256" r:id="rId3"/>
    <p:sldId id="296" r:id="rId4"/>
    <p:sldId id="297" r:id="rId5"/>
    <p:sldId id="310" r:id="rId6"/>
    <p:sldId id="316" r:id="rId7"/>
    <p:sldId id="320" r:id="rId8"/>
    <p:sldId id="318" r:id="rId9"/>
    <p:sldId id="304" r:id="rId10"/>
    <p:sldId id="305" r:id="rId11"/>
    <p:sldId id="306" r:id="rId12"/>
    <p:sldId id="308" r:id="rId13"/>
    <p:sldId id="312" r:id="rId14"/>
    <p:sldId id="319" r:id="rId15"/>
    <p:sldId id="289" r:id="rId16"/>
    <p:sldId id="321" r:id="rId17"/>
  </p:sldIdLst>
  <p:sldSz cx="9144000" cy="6858000" type="screen4x3"/>
  <p:notesSz cx="6797675" cy="9928225"/>
  <p:defaultTextStyle>
    <a:defPPr>
      <a:defRPr lang="en-GB"/>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1" autoAdjust="0"/>
    <p:restoredTop sz="94718" autoAdjust="0"/>
  </p:normalViewPr>
  <p:slideViewPr>
    <p:cSldViewPr>
      <p:cViewPr varScale="1">
        <p:scale>
          <a:sx n="108" d="100"/>
          <a:sy n="108" d="100"/>
        </p:scale>
        <p:origin x="1488"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634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ltLang="en-US"/>
          </a:p>
        </p:txBody>
      </p:sp>
      <p:sp>
        <p:nvSpPr>
          <p:cNvPr id="63492"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63493"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3237776-6B13-4350-B7D8-4619B50C7866}" type="slidenum">
              <a:rPr lang="en-GB" altLang="en-US"/>
              <a:pPr/>
              <a:t>‹#›</a:t>
            </a:fld>
            <a:endParaRPr lang="en-GB" altLang="en-US"/>
          </a:p>
        </p:txBody>
      </p:sp>
    </p:spTree>
    <p:extLst>
      <p:ext uri="{BB962C8B-B14F-4D97-AF65-F5344CB8AC3E}">
        <p14:creationId xmlns:p14="http://schemas.microsoft.com/office/powerpoint/2010/main" val="2648229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6451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ltLang="en-US"/>
          </a:p>
        </p:txBody>
      </p:sp>
      <p:sp>
        <p:nvSpPr>
          <p:cNvPr id="19460"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4518"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64519"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E8B22E6-FD78-46BE-A036-8EDC79B472C0}" type="slidenum">
              <a:rPr lang="en-GB" altLang="en-US"/>
              <a:pPr/>
              <a:t>‹#›</a:t>
            </a:fld>
            <a:endParaRPr lang="en-GB" altLang="en-US"/>
          </a:p>
        </p:txBody>
      </p:sp>
    </p:spTree>
    <p:extLst>
      <p:ext uri="{BB962C8B-B14F-4D97-AF65-F5344CB8AC3E}">
        <p14:creationId xmlns:p14="http://schemas.microsoft.com/office/powerpoint/2010/main" val="3715977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223650A8-82BF-4E9E-9560-2AEEE604B2FD}" type="slidenum">
              <a:rPr lang="en-GB" altLang="en-US" sz="1200"/>
              <a:pPr/>
              <a:t>1</a:t>
            </a:fld>
            <a:endParaRPr lang="en-GB" altLang="en-US" sz="120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50952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4049713" y="6521450"/>
            <a:ext cx="50942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r>
              <a:rPr lang="en-GB" altLang="en-US" sz="1600" smtClean="0">
                <a:solidFill>
                  <a:schemeClr val="bg1"/>
                </a:solidFill>
              </a:rPr>
              <a:t>NIOHC Phase 1 Technical Workshop, November 2007</a:t>
            </a:r>
          </a:p>
        </p:txBody>
      </p:sp>
      <p:sp>
        <p:nvSpPr>
          <p:cNvPr id="30722" name="Rectangle 2"/>
          <p:cNvSpPr>
            <a:spLocks noGrp="1" noChangeArrowheads="1"/>
          </p:cNvSpPr>
          <p:nvPr>
            <p:ph type="ctrTitle"/>
          </p:nvPr>
        </p:nvSpPr>
        <p:spPr>
          <a:xfrm>
            <a:off x="685800" y="2130425"/>
            <a:ext cx="7772400" cy="1470025"/>
          </a:xfrm>
        </p:spPr>
        <p:txBody>
          <a:bodyPr/>
          <a:lstStyle>
            <a:lvl1pPr>
              <a:defRPr>
                <a:solidFill>
                  <a:schemeClr val="bg1"/>
                </a:solidFill>
              </a:defRPr>
            </a:lvl1pPr>
          </a:lstStyle>
          <a:p>
            <a:pPr lvl="0"/>
            <a:r>
              <a:rPr lang="en-GB" altLang="en-US" noProof="0" smtClean="0"/>
              <a:t>Click to edit Master title style</a:t>
            </a:r>
          </a:p>
        </p:txBody>
      </p:sp>
      <p:sp>
        <p:nvSpPr>
          <p:cNvPr id="30723"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pPr lvl="0"/>
            <a:r>
              <a:rPr lang="en-GB" altLang="en-US" noProof="0" smtClean="0"/>
              <a:t>Click to edit Master subtitle style</a:t>
            </a:r>
          </a:p>
        </p:txBody>
      </p:sp>
    </p:spTree>
    <p:extLst>
      <p:ext uri="{BB962C8B-B14F-4D97-AF65-F5344CB8AC3E}">
        <p14:creationId xmlns:p14="http://schemas.microsoft.com/office/powerpoint/2010/main" val="15652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66ECFC50-351F-4D45-A831-713D17AA9F2C}" type="slidenum">
              <a:rPr lang="en-GB" altLang="en-US"/>
              <a:pPr/>
              <a:t>‹#›</a:t>
            </a:fld>
            <a:endParaRPr lang="en-GB" altLang="en-US"/>
          </a:p>
        </p:txBody>
      </p:sp>
    </p:spTree>
    <p:extLst>
      <p:ext uri="{BB962C8B-B14F-4D97-AF65-F5344CB8AC3E}">
        <p14:creationId xmlns:p14="http://schemas.microsoft.com/office/powerpoint/2010/main" val="303666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97C9E5D4-FF75-4786-8002-3C4D47701ED8}" type="slidenum">
              <a:rPr lang="en-GB" altLang="en-US"/>
              <a:pPr/>
              <a:t>‹#›</a:t>
            </a:fld>
            <a:endParaRPr lang="en-GB" altLang="en-US"/>
          </a:p>
        </p:txBody>
      </p:sp>
    </p:spTree>
    <p:extLst>
      <p:ext uri="{BB962C8B-B14F-4D97-AF65-F5344CB8AC3E}">
        <p14:creationId xmlns:p14="http://schemas.microsoft.com/office/powerpoint/2010/main" val="3494661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919996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792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0300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54191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961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41551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25946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703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FF9827B2-3776-4A96-B8AF-74D78A944162}" type="slidenum">
              <a:rPr lang="en-GB" altLang="en-US"/>
              <a:pPr/>
              <a:t>‹#›</a:t>
            </a:fld>
            <a:endParaRPr lang="en-GB" altLang="en-US"/>
          </a:p>
        </p:txBody>
      </p:sp>
    </p:spTree>
    <p:extLst>
      <p:ext uri="{BB962C8B-B14F-4D97-AF65-F5344CB8AC3E}">
        <p14:creationId xmlns:p14="http://schemas.microsoft.com/office/powerpoint/2010/main" val="1230777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3915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47526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5888"/>
            <a:ext cx="2057400" cy="6010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5888"/>
            <a:ext cx="6019800"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687663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1550" y="115888"/>
            <a:ext cx="72009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6712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E4EF22CE-A2A8-4852-8342-5DC22315B263}" type="slidenum">
              <a:rPr lang="en-GB" altLang="en-US"/>
              <a:pPr/>
              <a:t>‹#›</a:t>
            </a:fld>
            <a:endParaRPr lang="en-GB" altLang="en-US"/>
          </a:p>
        </p:txBody>
      </p:sp>
    </p:spTree>
    <p:extLst>
      <p:ext uri="{BB962C8B-B14F-4D97-AF65-F5344CB8AC3E}">
        <p14:creationId xmlns:p14="http://schemas.microsoft.com/office/powerpoint/2010/main" val="281955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FB93E951-FC14-4C7A-95F9-46937F62B3A7}" type="slidenum">
              <a:rPr lang="en-GB" altLang="en-US"/>
              <a:pPr/>
              <a:t>‹#›</a:t>
            </a:fld>
            <a:endParaRPr lang="en-GB" altLang="en-US"/>
          </a:p>
        </p:txBody>
      </p:sp>
    </p:spTree>
    <p:extLst>
      <p:ext uri="{BB962C8B-B14F-4D97-AF65-F5344CB8AC3E}">
        <p14:creationId xmlns:p14="http://schemas.microsoft.com/office/powerpoint/2010/main" val="30267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7ACB4E67-41CD-497C-99E4-A43706292753}" type="slidenum">
              <a:rPr lang="en-GB" altLang="en-US"/>
              <a:pPr/>
              <a:t>‹#›</a:t>
            </a:fld>
            <a:endParaRPr lang="en-GB" altLang="en-US"/>
          </a:p>
        </p:txBody>
      </p:sp>
    </p:spTree>
    <p:extLst>
      <p:ext uri="{BB962C8B-B14F-4D97-AF65-F5344CB8AC3E}">
        <p14:creationId xmlns:p14="http://schemas.microsoft.com/office/powerpoint/2010/main" val="362969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B2D5ECC2-742D-466B-9EE5-916DFB9AB1E3}" type="slidenum">
              <a:rPr lang="en-GB" altLang="en-US"/>
              <a:pPr/>
              <a:t>‹#›</a:t>
            </a:fld>
            <a:endParaRPr lang="en-GB" altLang="en-US"/>
          </a:p>
        </p:txBody>
      </p:sp>
    </p:spTree>
    <p:extLst>
      <p:ext uri="{BB962C8B-B14F-4D97-AF65-F5344CB8AC3E}">
        <p14:creationId xmlns:p14="http://schemas.microsoft.com/office/powerpoint/2010/main" val="169443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fld id="{4F08BC8B-662B-477A-99EA-B1D90E2D63D1}" type="slidenum">
              <a:rPr lang="en-GB" altLang="en-US"/>
              <a:pPr/>
              <a:t>‹#›</a:t>
            </a:fld>
            <a:endParaRPr lang="en-GB" altLang="en-US"/>
          </a:p>
        </p:txBody>
      </p:sp>
    </p:spTree>
    <p:extLst>
      <p:ext uri="{BB962C8B-B14F-4D97-AF65-F5344CB8AC3E}">
        <p14:creationId xmlns:p14="http://schemas.microsoft.com/office/powerpoint/2010/main" val="178706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11BDE049-1F90-4525-BB44-479C3FCF68B5}" type="slidenum">
              <a:rPr lang="en-GB" altLang="en-US"/>
              <a:pPr/>
              <a:t>‹#›</a:t>
            </a:fld>
            <a:endParaRPr lang="en-GB" altLang="en-US"/>
          </a:p>
        </p:txBody>
      </p:sp>
    </p:spTree>
    <p:extLst>
      <p:ext uri="{BB962C8B-B14F-4D97-AF65-F5344CB8AC3E}">
        <p14:creationId xmlns:p14="http://schemas.microsoft.com/office/powerpoint/2010/main" val="231171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9D4AE686-202E-45D5-868D-9503CDD76BEF}" type="slidenum">
              <a:rPr lang="en-GB" altLang="en-US"/>
              <a:pPr/>
              <a:t>‹#›</a:t>
            </a:fld>
            <a:endParaRPr lang="en-GB" altLang="en-US"/>
          </a:p>
        </p:txBody>
      </p:sp>
    </p:spTree>
    <p:extLst>
      <p:ext uri="{BB962C8B-B14F-4D97-AF65-F5344CB8AC3E}">
        <p14:creationId xmlns:p14="http://schemas.microsoft.com/office/powerpoint/2010/main" val="56934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ltLang="en-US"/>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ltLang="en-US"/>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E6CABD41-D5FA-4CAD-86DB-1FC0B1407F3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936"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71550" y="115888"/>
            <a:ext cx="7200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p:txBody>
      </p:sp>
      <p:sp>
        <p:nvSpPr>
          <p:cNvPr id="2052" name="Text Box 8"/>
          <p:cNvSpPr txBox="1">
            <a:spLocks noChangeArrowheads="1"/>
          </p:cNvSpPr>
          <p:nvPr userDrawn="1"/>
        </p:nvSpPr>
        <p:spPr bwMode="auto">
          <a:xfrm>
            <a:off x="6227763" y="6453188"/>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spcBef>
                <a:spcPct val="50000"/>
              </a:spcBef>
              <a:defRPr/>
            </a:pPr>
            <a:endParaRPr lang="en-US" altLang="en-US" sz="1800" smtClean="0"/>
          </a:p>
        </p:txBody>
      </p:sp>
      <p:sp>
        <p:nvSpPr>
          <p:cNvPr id="2053" name="Text Box 9"/>
          <p:cNvSpPr txBox="1">
            <a:spLocks noChangeArrowheads="1"/>
          </p:cNvSpPr>
          <p:nvPr userDrawn="1"/>
        </p:nvSpPr>
        <p:spPr bwMode="auto">
          <a:xfrm>
            <a:off x="5053013" y="6521450"/>
            <a:ext cx="4132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r>
              <a:rPr lang="en-GB" altLang="en-US" sz="1600" dirty="0" smtClean="0">
                <a:solidFill>
                  <a:schemeClr val="bg1"/>
                </a:solidFill>
              </a:rPr>
              <a:t>17th MACHC MEETING, DECEMBER 2016</a:t>
            </a:r>
          </a:p>
        </p:txBody>
      </p:sp>
      <p:sp>
        <p:nvSpPr>
          <p:cNvPr id="2054" name="Text Box 10"/>
          <p:cNvSpPr txBox="1">
            <a:spLocks noChangeArrowheads="1"/>
          </p:cNvSpPr>
          <p:nvPr userDrawn="1"/>
        </p:nvSpPr>
        <p:spPr bwMode="auto">
          <a:xfrm>
            <a:off x="0" y="6521450"/>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endParaRPr lang="en-US" altLang="en-US" sz="1600" smtClean="0">
              <a:solidFill>
                <a:schemeClr val="bg1"/>
              </a:solidFill>
            </a:endParaRPr>
          </a:p>
        </p:txBody>
      </p:sp>
      <p:sp>
        <p:nvSpPr>
          <p:cNvPr id="2055" name="Line 12"/>
          <p:cNvSpPr>
            <a:spLocks noChangeShapeType="1"/>
          </p:cNvSpPr>
          <p:nvPr userDrawn="1"/>
        </p:nvSpPr>
        <p:spPr bwMode="auto">
          <a:xfrm>
            <a:off x="0" y="6453188"/>
            <a:ext cx="914400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6" name="Line 13"/>
          <p:cNvSpPr>
            <a:spLocks noChangeShapeType="1"/>
          </p:cNvSpPr>
          <p:nvPr userDrawn="1"/>
        </p:nvSpPr>
        <p:spPr bwMode="auto">
          <a:xfrm>
            <a:off x="0" y="1412875"/>
            <a:ext cx="914400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57" name="Picture 14" descr="crest- whit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688" y="115888"/>
            <a:ext cx="8604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5" descr="Iho_coul"/>
          <p:cNvPicPr>
            <a:picLocks noChangeAspect="1" noChangeArrowheads="1"/>
          </p:cNvPicPr>
          <p:nvPr userDrawn="1"/>
        </p:nvPicPr>
        <p:blipFill>
          <a:blip r:embed="rId15" cstate="print">
            <a:clrChange>
              <a:clrFrom>
                <a:srgbClr val="0842D6"/>
              </a:clrFrom>
              <a:clrTo>
                <a:srgbClr val="0842D6">
                  <a:alpha val="0"/>
                </a:srgbClr>
              </a:clrTo>
            </a:clrChange>
            <a:extLst>
              <a:ext uri="{28A0092B-C50C-407E-A947-70E740481C1C}">
                <a14:useLocalDpi xmlns:a14="http://schemas.microsoft.com/office/drawing/2010/main" val="0"/>
              </a:ext>
            </a:extLst>
          </a:blip>
          <a:srcRect/>
          <a:stretch>
            <a:fillRect/>
          </a:stretch>
        </p:blipFill>
        <p:spPr bwMode="auto">
          <a:xfrm>
            <a:off x="8296275" y="115888"/>
            <a:ext cx="812800" cy="1079500"/>
          </a:xfrm>
          <a:prstGeom prst="rect">
            <a:avLst/>
          </a:prstGeom>
          <a:noFill/>
          <a:ln>
            <a:noFill/>
          </a:ln>
          <a:effectLst/>
          <a:extLst>
            <a:ext uri="{909E8E84-426E-40DD-AFC4-6F175D3DCCD1}">
              <a14:hiddenFill xmlns:a14="http://schemas.microsoft.com/office/drawing/2010/main">
                <a:solidFill>
                  <a:srgbClr val="3333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349500"/>
            <a:ext cx="9144000" cy="2087563"/>
          </a:xfrm>
        </p:spPr>
        <p:txBody>
          <a:bodyPr/>
          <a:lstStyle/>
          <a:p>
            <a:pPr eaLnBrk="1" hangingPunct="1"/>
            <a:r>
              <a:rPr lang="en-GB" altLang="en-US" smtClean="0"/>
              <a:t>MACHC Capacity Building Update</a:t>
            </a:r>
            <a:br>
              <a:rPr lang="en-GB" altLang="en-US" smtClean="0"/>
            </a:br>
            <a:r>
              <a:rPr lang="en-GB" altLang="en-US" sz="2000" smtClean="0"/>
              <a:t/>
            </a:r>
            <a:br>
              <a:rPr lang="en-GB" altLang="en-US" sz="2000" smtClean="0"/>
            </a:br>
            <a:endParaRPr lang="en-GB" altLang="en-US" sz="3600" smtClean="0"/>
          </a:p>
        </p:txBody>
      </p:sp>
      <p:sp>
        <p:nvSpPr>
          <p:cNvPr id="4099" name="Rectangle 3"/>
          <p:cNvSpPr>
            <a:spLocks noGrp="1" noChangeArrowheads="1"/>
          </p:cNvSpPr>
          <p:nvPr>
            <p:ph type="subTitle" idx="1"/>
          </p:nvPr>
        </p:nvSpPr>
        <p:spPr>
          <a:xfrm>
            <a:off x="0" y="5229225"/>
            <a:ext cx="9144000" cy="576263"/>
          </a:xfrm>
        </p:spPr>
        <p:txBody>
          <a:bodyPr/>
          <a:lstStyle/>
          <a:p>
            <a:pPr eaLnBrk="1" hangingPunct="1">
              <a:lnSpc>
                <a:spcPct val="90000"/>
              </a:lnSpc>
            </a:pPr>
            <a:r>
              <a:rPr lang="en-GB" altLang="en-US" i="1" smtClean="0"/>
              <a:t>Presented by UKHO</a:t>
            </a:r>
          </a:p>
        </p:txBody>
      </p:sp>
      <p:pic>
        <p:nvPicPr>
          <p:cNvPr id="4100" name="Picture 4" descr="Iho_coul"/>
          <p:cNvPicPr>
            <a:picLocks noChangeAspect="1" noChangeArrowheads="1"/>
          </p:cNvPicPr>
          <p:nvPr/>
        </p:nvPicPr>
        <p:blipFill>
          <a:blip r:embed="rId3" cstate="print">
            <a:clrChange>
              <a:clrFrom>
                <a:srgbClr val="0842D6"/>
              </a:clrFrom>
              <a:clrTo>
                <a:srgbClr val="0842D6">
                  <a:alpha val="0"/>
                </a:srgbClr>
              </a:clrTo>
            </a:clrChange>
            <a:extLst>
              <a:ext uri="{28A0092B-C50C-407E-A947-70E740481C1C}">
                <a14:useLocalDpi xmlns:a14="http://schemas.microsoft.com/office/drawing/2010/main" val="0"/>
              </a:ext>
            </a:extLst>
          </a:blip>
          <a:srcRect/>
          <a:stretch>
            <a:fillRect/>
          </a:stretch>
        </p:blipFill>
        <p:spPr bwMode="auto">
          <a:xfrm>
            <a:off x="6011863" y="549275"/>
            <a:ext cx="811212" cy="1079500"/>
          </a:xfrm>
          <a:prstGeom prst="rect">
            <a:avLst/>
          </a:prstGeom>
          <a:noFill/>
          <a:ln>
            <a:noFill/>
          </a:ln>
          <a:effectLst/>
          <a:extLst>
            <a:ext uri="{909E8E84-426E-40DD-AFC4-6F175D3DCCD1}">
              <a14:hiddenFill xmlns:a14="http://schemas.microsoft.com/office/drawing/2010/main">
                <a:solidFill>
                  <a:srgbClr val="3333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1" name="Picture 6" descr="crest- 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549275"/>
            <a:ext cx="804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620713"/>
            <a:ext cx="23050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z="4000" smtClean="0"/>
              <a:t>The Endorsed Activities for 2017</a:t>
            </a:r>
          </a:p>
        </p:txBody>
      </p:sp>
      <p:sp>
        <p:nvSpPr>
          <p:cNvPr id="16387" name="Rectangle 3"/>
          <p:cNvSpPr>
            <a:spLocks noGrp="1" noChangeArrowheads="1"/>
          </p:cNvSpPr>
          <p:nvPr>
            <p:ph type="body" idx="1"/>
          </p:nvPr>
        </p:nvSpPr>
        <p:spPr/>
        <p:txBody>
          <a:bodyPr/>
          <a:lstStyle/>
          <a:p>
            <a:pPr eaLnBrk="1" hangingPunct="1">
              <a:defRPr/>
            </a:pPr>
            <a:endParaRPr lang="en-GB" altLang="en-US" dirty="0" smtClean="0"/>
          </a:p>
          <a:p>
            <a:pPr eaLnBrk="1" hangingPunct="1">
              <a:defRPr/>
            </a:pPr>
            <a:r>
              <a:rPr lang="en-GB" altLang="en-US" dirty="0" smtClean="0"/>
              <a:t>The CBSC endorsed three of our four activities</a:t>
            </a:r>
          </a:p>
          <a:p>
            <a:pPr marL="457200" indent="-457200" eaLnBrk="1" hangingPunct="1">
              <a:buFont typeface="Arial" panose="020B0604020202020204" pitchFamily="34" charset="0"/>
              <a:buChar char="•"/>
              <a:defRPr/>
            </a:pPr>
            <a:r>
              <a:rPr lang="en-GB" altLang="en-US" dirty="0" smtClean="0"/>
              <a:t>Basic Hydrography course was not supported</a:t>
            </a:r>
          </a:p>
          <a:p>
            <a:pPr eaLnBrk="1" hangingPunct="1">
              <a:defRPr/>
            </a:pPr>
            <a:endParaRPr lang="en-GB"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z="4000" smtClean="0"/>
              <a:t>MACHC CB Plan 2018-2020</a:t>
            </a:r>
          </a:p>
        </p:txBody>
      </p:sp>
      <p:sp>
        <p:nvSpPr>
          <p:cNvPr id="14339" name="Rectangle 3"/>
          <p:cNvSpPr>
            <a:spLocks noGrp="1" noChangeArrowheads="1"/>
          </p:cNvSpPr>
          <p:nvPr>
            <p:ph type="body" idx="1"/>
          </p:nvPr>
        </p:nvSpPr>
        <p:spPr/>
        <p:txBody>
          <a:bodyPr/>
          <a:lstStyle/>
          <a:p>
            <a:pPr eaLnBrk="1" hangingPunct="1"/>
            <a:r>
              <a:rPr lang="en-GB" altLang="en-US" smtClean="0"/>
              <a:t>The MACHC CB Plan 2018-2020 will be reviewed annually at MACHC meetings and any emerging requirements for the other training initiatives listed (reference section 2) can be discussed by MACHC members for inclusion into the next years plan, </a:t>
            </a:r>
            <a:r>
              <a:rPr lang="en-GB" altLang="en-US" u="sng" smtClean="0"/>
              <a:t>noting that submissions made to the CBSC for funding consideration are for the succeeding year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z="4000" smtClean="0"/>
              <a:t>The Proposed Activities for 2018</a:t>
            </a:r>
          </a:p>
        </p:txBody>
      </p:sp>
      <p:sp>
        <p:nvSpPr>
          <p:cNvPr id="15363" name="Rectangle 3"/>
          <p:cNvSpPr>
            <a:spLocks noGrp="1" noChangeArrowheads="1"/>
          </p:cNvSpPr>
          <p:nvPr>
            <p:ph type="body" idx="1"/>
          </p:nvPr>
        </p:nvSpPr>
        <p:spPr/>
        <p:txBody>
          <a:bodyPr/>
          <a:lstStyle/>
          <a:p>
            <a:pPr marL="457200" indent="-457200" eaLnBrk="1" hangingPunct="1">
              <a:buFontTx/>
              <a:buChar char="•"/>
            </a:pPr>
            <a:r>
              <a:rPr lang="en-GB" altLang="en-US" smtClean="0"/>
              <a:t>Repeat Technical visits</a:t>
            </a:r>
          </a:p>
          <a:p>
            <a:pPr marL="457200" indent="-457200" eaLnBrk="1" hangingPunct="1">
              <a:buFontTx/>
              <a:buChar char="•"/>
            </a:pPr>
            <a:r>
              <a:rPr lang="en-GB" altLang="en-US" smtClean="0"/>
              <a:t>MBES Processing course</a:t>
            </a:r>
          </a:p>
          <a:p>
            <a:pPr marL="457200" indent="-457200" eaLnBrk="1" hangingPunct="1">
              <a:buFontTx/>
              <a:buChar char="•"/>
            </a:pPr>
            <a:r>
              <a:rPr lang="en-GB" altLang="en-US" smtClean="0"/>
              <a:t>Tides &amp; Water Levels Workshop for Spanish speakers</a:t>
            </a:r>
          </a:p>
          <a:p>
            <a:pPr marL="457200" indent="-457200" eaLnBrk="1" hangingPunct="1">
              <a:buFontTx/>
              <a:buChar char="•"/>
            </a:pPr>
            <a:r>
              <a:rPr lang="en-GB" altLang="en-US" smtClean="0"/>
              <a:t>Support for Dawn’s Risk research project</a:t>
            </a:r>
          </a:p>
          <a:p>
            <a:pPr marL="457200" indent="-457200" eaLnBrk="1" hangingPunct="1">
              <a:buFontTx/>
              <a:buChar char="•"/>
            </a:pPr>
            <a:r>
              <a:rPr lang="en-GB" altLang="en-US" smtClean="0"/>
              <a:t>On the job training (sea riding) on an opportunity basis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sz="4000" smtClean="0"/>
              <a:t>Advanced Training Opportunities</a:t>
            </a:r>
          </a:p>
        </p:txBody>
      </p:sp>
      <p:sp>
        <p:nvSpPr>
          <p:cNvPr id="16387" name="Content Placeholder 2"/>
          <p:cNvSpPr>
            <a:spLocks noGrp="1"/>
          </p:cNvSpPr>
          <p:nvPr>
            <p:ph idx="1"/>
          </p:nvPr>
        </p:nvSpPr>
        <p:spPr/>
        <p:txBody>
          <a:bodyPr/>
          <a:lstStyle/>
          <a:p>
            <a:pPr>
              <a:lnSpc>
                <a:spcPct val="90000"/>
              </a:lnSpc>
            </a:pPr>
            <a:r>
              <a:rPr lang="en-GB" altLang="en-US" sz="2800" b="1" smtClean="0"/>
              <a:t>Japan</a:t>
            </a:r>
            <a:r>
              <a:rPr lang="en-GB" altLang="en-US" sz="2800" smtClean="0"/>
              <a:t> through the Nippon Foundation –</a:t>
            </a:r>
          </a:p>
          <a:p>
            <a:pPr>
              <a:lnSpc>
                <a:spcPct val="90000"/>
              </a:lnSpc>
            </a:pPr>
            <a:r>
              <a:rPr lang="en-GB" altLang="en-US" sz="2800" smtClean="0"/>
              <a:t>GEBCO Graduate Training Project at the UNH, USA (1 year) </a:t>
            </a:r>
          </a:p>
          <a:p>
            <a:pPr>
              <a:lnSpc>
                <a:spcPct val="90000"/>
              </a:lnSpc>
            </a:pPr>
            <a:r>
              <a:rPr lang="en-GB" altLang="en-US" sz="2800" smtClean="0"/>
              <a:t>CAT B Cartography (15 weeks) at the UKHO</a:t>
            </a:r>
          </a:p>
          <a:p>
            <a:pPr>
              <a:lnSpc>
                <a:spcPct val="90000"/>
              </a:lnSpc>
            </a:pPr>
            <a:r>
              <a:rPr lang="en-GB" altLang="en-US" sz="2800" i="1" smtClean="0"/>
              <a:t>See IHO CL04/16 for details of this course</a:t>
            </a:r>
          </a:p>
          <a:p>
            <a:pPr>
              <a:lnSpc>
                <a:spcPct val="90000"/>
              </a:lnSpc>
            </a:pPr>
            <a:r>
              <a:rPr lang="en-GB" altLang="en-US" sz="2800" b="1" smtClean="0"/>
              <a:t>Republic of Korea</a:t>
            </a:r>
            <a:r>
              <a:rPr lang="en-GB" altLang="en-US" sz="2800" smtClean="0"/>
              <a:t> -</a:t>
            </a:r>
          </a:p>
          <a:p>
            <a:pPr>
              <a:lnSpc>
                <a:spcPct val="90000"/>
              </a:lnSpc>
            </a:pPr>
            <a:r>
              <a:rPr lang="en-GB" altLang="en-US" sz="2800" smtClean="0"/>
              <a:t>Masters programme in Hydrographic Surveying at the USM, USA (1 year)</a:t>
            </a:r>
          </a:p>
          <a:p>
            <a:pPr>
              <a:lnSpc>
                <a:spcPct val="90000"/>
              </a:lnSpc>
            </a:pPr>
            <a:r>
              <a:rPr lang="en-GB" altLang="en-US" sz="2800" smtClean="0"/>
              <a:t>CAT B Cartography (15 weeks spread over 3 years) at KHOA, Busan, ROK  </a:t>
            </a:r>
          </a:p>
          <a:p>
            <a:endParaRPr lang="en-GB"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sz="half" idx="1"/>
          </p:nvPr>
        </p:nvSpPr>
        <p:spPr>
          <a:xfrm>
            <a:off x="0" y="4221163"/>
            <a:ext cx="9144000" cy="749300"/>
          </a:xfrm>
        </p:spPr>
        <p:txBody>
          <a:bodyPr/>
          <a:lstStyle/>
          <a:p>
            <a:pPr marL="0" indent="0" algn="ctr" eaLnBrk="1" hangingPunct="1">
              <a:lnSpc>
                <a:spcPct val="90000"/>
              </a:lnSpc>
            </a:pPr>
            <a:r>
              <a:rPr lang="en-GB" altLang="en-US" sz="4400" smtClean="0"/>
              <a:t>Any Questions?</a:t>
            </a:r>
          </a:p>
        </p:txBody>
      </p:sp>
      <p:sp>
        <p:nvSpPr>
          <p:cNvPr id="17411" name="Rectangle 3"/>
          <p:cNvSpPr>
            <a:spLocks noChangeArrowheads="1"/>
          </p:cNvSpPr>
          <p:nvPr/>
        </p:nvSpPr>
        <p:spPr bwMode="auto">
          <a:xfrm>
            <a:off x="971550" y="279400"/>
            <a:ext cx="7200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pPr algn="ctr" eaLnBrk="1" hangingPunct="1"/>
            <a:r>
              <a:rPr lang="en-GB" altLang="en-US" sz="4000">
                <a:solidFill>
                  <a:schemeClr val="bg1"/>
                </a:solidFill>
              </a:rPr>
              <a:t>Questions</a:t>
            </a:r>
          </a:p>
        </p:txBody>
      </p:sp>
      <p:pic>
        <p:nvPicPr>
          <p:cNvPr id="17412" name="Picture 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555875" y="2133600"/>
            <a:ext cx="4038600" cy="1730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sz="4000" smtClean="0"/>
              <a:t>Regional Training Opportunity</a:t>
            </a:r>
          </a:p>
        </p:txBody>
      </p:sp>
      <p:sp>
        <p:nvSpPr>
          <p:cNvPr id="3" name="Content Placeholder 2"/>
          <p:cNvSpPr>
            <a:spLocks noGrp="1"/>
          </p:cNvSpPr>
          <p:nvPr>
            <p:ph idx="1"/>
          </p:nvPr>
        </p:nvSpPr>
        <p:spPr/>
        <p:txBody>
          <a:bodyPr/>
          <a:lstStyle/>
          <a:p>
            <a:pPr>
              <a:defRPr/>
            </a:pPr>
            <a:endParaRPr lang="en-GB" smtClean="0"/>
          </a:p>
          <a:p>
            <a:pPr>
              <a:defRPr/>
            </a:pPr>
            <a:r>
              <a:rPr lang="en-GB" smtClean="0"/>
              <a:t>72</a:t>
            </a:r>
            <a:r>
              <a:rPr lang="en-GB" baseline="30000" smtClean="0"/>
              <a:t>nd</a:t>
            </a:r>
            <a:r>
              <a:rPr lang="en-GB" smtClean="0"/>
              <a:t> </a:t>
            </a:r>
            <a:r>
              <a:rPr lang="en-GB" dirty="0" err="1" smtClean="0"/>
              <a:t>Multibeam</a:t>
            </a:r>
            <a:r>
              <a:rPr lang="en-GB" dirty="0" smtClean="0"/>
              <a:t> Sonar Training Course (MBC72) organised by </a:t>
            </a:r>
            <a:r>
              <a:rPr lang="en-GB" dirty="0" err="1" smtClean="0"/>
              <a:t>HydroMetrica</a:t>
            </a:r>
            <a:r>
              <a:rPr lang="en-GB" dirty="0" smtClean="0"/>
              <a:t> Ltd</a:t>
            </a:r>
          </a:p>
          <a:p>
            <a:pPr marL="457200" indent="-457200">
              <a:buFont typeface="Arial" panose="020B0604020202020204" pitchFamily="34" charset="0"/>
              <a:buChar char="•"/>
              <a:defRPr/>
            </a:pPr>
            <a:r>
              <a:rPr lang="en-GB" dirty="0" smtClean="0"/>
              <a:t>New Orleans</a:t>
            </a:r>
          </a:p>
          <a:p>
            <a:pPr marL="457200" indent="-457200">
              <a:buFont typeface="Arial" panose="020B0604020202020204" pitchFamily="34" charset="0"/>
              <a:buChar char="•"/>
              <a:defRPr/>
            </a:pPr>
            <a:r>
              <a:rPr lang="en-GB" dirty="0" smtClean="0"/>
              <a:t>9 to 14 January 2017</a:t>
            </a:r>
          </a:p>
          <a:p>
            <a:pPr>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t>MACHC CB</a:t>
            </a:r>
          </a:p>
        </p:txBody>
      </p:sp>
      <p:sp>
        <p:nvSpPr>
          <p:cNvPr id="8195" name="Rectangle 3"/>
          <p:cNvSpPr>
            <a:spLocks noGrp="1" noChangeArrowheads="1"/>
          </p:cNvSpPr>
          <p:nvPr>
            <p:ph type="body" idx="1"/>
          </p:nvPr>
        </p:nvSpPr>
        <p:spPr/>
        <p:txBody>
          <a:bodyPr/>
          <a:lstStyle/>
          <a:p>
            <a:pPr eaLnBrk="1" hangingPunct="1">
              <a:lnSpc>
                <a:spcPct val="90000"/>
              </a:lnSpc>
              <a:defRPr/>
            </a:pPr>
            <a:r>
              <a:rPr lang="en-GB" altLang="en-US" dirty="0" smtClean="0"/>
              <a:t>In this short presentation I will cover the following topics:-</a:t>
            </a:r>
          </a:p>
          <a:p>
            <a:pPr eaLnBrk="1" hangingPunct="1">
              <a:lnSpc>
                <a:spcPct val="90000"/>
              </a:lnSpc>
              <a:defRPr/>
            </a:pPr>
            <a:endParaRPr lang="en-GB" altLang="en-US" dirty="0" smtClean="0"/>
          </a:p>
          <a:p>
            <a:pPr marL="457200" indent="-457200" eaLnBrk="1" hangingPunct="1">
              <a:lnSpc>
                <a:spcPct val="90000"/>
              </a:lnSpc>
              <a:buFont typeface="Arial" panose="020B0604020202020204" pitchFamily="34" charset="0"/>
              <a:buChar char="•"/>
              <a:defRPr/>
            </a:pPr>
            <a:r>
              <a:rPr lang="en-GB" altLang="en-US" dirty="0" smtClean="0"/>
              <a:t>The activities completed in 2016</a:t>
            </a:r>
          </a:p>
          <a:p>
            <a:pPr marL="457200" indent="-457200" eaLnBrk="1" hangingPunct="1">
              <a:lnSpc>
                <a:spcPct val="90000"/>
              </a:lnSpc>
              <a:buFont typeface="Arial" panose="020B0604020202020204" pitchFamily="34" charset="0"/>
              <a:buChar char="•"/>
              <a:defRPr/>
            </a:pPr>
            <a:r>
              <a:rPr lang="en-GB" altLang="en-US" dirty="0" smtClean="0"/>
              <a:t>The MACHC CB Plan 2013 to 2017</a:t>
            </a:r>
          </a:p>
          <a:p>
            <a:pPr marL="457200" indent="-457200" eaLnBrk="1" hangingPunct="1">
              <a:lnSpc>
                <a:spcPct val="90000"/>
              </a:lnSpc>
              <a:buFont typeface="Arial" panose="020B0604020202020204" pitchFamily="34" charset="0"/>
              <a:buChar char="•"/>
              <a:defRPr/>
            </a:pPr>
            <a:r>
              <a:rPr lang="en-GB" altLang="en-US" dirty="0" smtClean="0"/>
              <a:t>The endorsed activities for 2017</a:t>
            </a:r>
          </a:p>
          <a:p>
            <a:pPr marL="457200" indent="-457200" eaLnBrk="1" hangingPunct="1">
              <a:lnSpc>
                <a:spcPct val="90000"/>
              </a:lnSpc>
              <a:buFont typeface="Arial" panose="020B0604020202020204" pitchFamily="34" charset="0"/>
              <a:buChar char="•"/>
              <a:defRPr/>
            </a:pPr>
            <a:r>
              <a:rPr lang="en-GB" altLang="en-US" dirty="0" smtClean="0"/>
              <a:t>The proposed activities for 2018</a:t>
            </a:r>
            <a:r>
              <a:rPr lang="en-GB" altLang="en-US" sz="2800" i="1" dirty="0" smtClean="0"/>
              <a:t>  </a:t>
            </a:r>
          </a:p>
          <a:p>
            <a:pPr eaLnBrk="1" hangingPunct="1">
              <a:lnSpc>
                <a:spcPct val="90000"/>
              </a:lnSpc>
              <a:defRPr/>
            </a:pPr>
            <a:r>
              <a:rPr lang="en-GB" alt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z="4000" smtClean="0"/>
              <a:t>Activities Completed in 2016</a:t>
            </a:r>
          </a:p>
        </p:txBody>
      </p:sp>
      <p:sp>
        <p:nvSpPr>
          <p:cNvPr id="6147" name="Rectangle 3"/>
          <p:cNvSpPr>
            <a:spLocks noGrp="1" noChangeArrowheads="1"/>
          </p:cNvSpPr>
          <p:nvPr>
            <p:ph type="body" idx="1"/>
          </p:nvPr>
        </p:nvSpPr>
        <p:spPr>
          <a:xfrm>
            <a:off x="323850" y="1628775"/>
            <a:ext cx="8229600" cy="4525963"/>
          </a:xfrm>
        </p:spPr>
        <p:txBody>
          <a:bodyPr/>
          <a:lstStyle/>
          <a:p>
            <a:pPr eaLnBrk="1" hangingPunct="1"/>
            <a:r>
              <a:rPr lang="en-GB" altLang="en-US" sz="2400" b="1" smtClean="0"/>
              <a:t>Technical visits</a:t>
            </a:r>
          </a:p>
          <a:p>
            <a:pPr eaLnBrk="1" hangingPunct="1">
              <a:buFontTx/>
              <a:buChar char="•"/>
            </a:pPr>
            <a:r>
              <a:rPr lang="en-GB" altLang="en-US" sz="2400" i="1" smtClean="0"/>
              <a:t>Haiti </a:t>
            </a:r>
            <a:r>
              <a:rPr lang="en-GB" altLang="en-US" sz="2400" smtClean="0"/>
              <a:t>follow up visit  (to be re-arranged) </a:t>
            </a:r>
          </a:p>
          <a:p>
            <a:pPr eaLnBrk="1" hangingPunct="1"/>
            <a:r>
              <a:rPr lang="en-GB" altLang="en-US" sz="2400" b="1" smtClean="0"/>
              <a:t>Training Courses</a:t>
            </a:r>
          </a:p>
          <a:p>
            <a:pPr eaLnBrk="1" hangingPunct="1">
              <a:buFontTx/>
              <a:buChar char="•"/>
            </a:pPr>
            <a:r>
              <a:rPr lang="en-GB" altLang="en-US" sz="2400" smtClean="0"/>
              <a:t>MSI Course delivered in </a:t>
            </a:r>
            <a:r>
              <a:rPr lang="en-GB" altLang="en-US" sz="2400" i="1" smtClean="0"/>
              <a:t>St Lucia</a:t>
            </a:r>
            <a:r>
              <a:rPr lang="en-GB" altLang="en-US" sz="2400" smtClean="0"/>
              <a:t> August 2016</a:t>
            </a:r>
          </a:p>
          <a:p>
            <a:pPr eaLnBrk="1" hangingPunct="1">
              <a:buFontTx/>
              <a:buChar char="•"/>
            </a:pPr>
            <a:r>
              <a:rPr lang="en-GB" altLang="en-US" sz="2400" smtClean="0"/>
              <a:t>MSDI Workshop for Spanish Speakers delivered in </a:t>
            </a:r>
            <a:r>
              <a:rPr lang="en-GB" altLang="en-US" sz="2400" i="1" smtClean="0"/>
              <a:t>Mexico</a:t>
            </a:r>
            <a:r>
              <a:rPr lang="en-GB" altLang="en-US" sz="2400" smtClean="0"/>
              <a:t> October 2016 (in conjunction with FOCHIAMECA)</a:t>
            </a:r>
          </a:p>
          <a:p>
            <a:pPr eaLnBrk="1" hangingPunct="1">
              <a:buFontTx/>
              <a:buChar char="•"/>
            </a:pPr>
            <a:r>
              <a:rPr lang="en-GB" altLang="en-US" sz="2400" smtClean="0"/>
              <a:t>Tide Training Course with SWAtHC delivered in </a:t>
            </a:r>
            <a:r>
              <a:rPr lang="en-GB" altLang="en-US" sz="2400" i="1" smtClean="0"/>
              <a:t>Brazil</a:t>
            </a:r>
            <a:r>
              <a:rPr lang="en-GB" altLang="en-US" sz="2400" smtClean="0"/>
              <a:t> October 2016</a:t>
            </a:r>
          </a:p>
          <a:p>
            <a:pPr eaLnBrk="1" hangingPunct="1"/>
            <a:r>
              <a:rPr lang="en-GB" altLang="en-US" sz="2400" b="1" smtClean="0"/>
              <a:t>Seminars</a:t>
            </a:r>
          </a:p>
          <a:p>
            <a:pPr eaLnBrk="1" hangingPunct="1">
              <a:buFontTx/>
              <a:buChar char="•"/>
            </a:pPr>
            <a:r>
              <a:rPr lang="en-GB" altLang="en-US" sz="2400" smtClean="0"/>
              <a:t>Hydrographic Awareness Seminar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4000" smtClean="0"/>
              <a:t>Activities Completed in 2016 (continued)</a:t>
            </a:r>
          </a:p>
        </p:txBody>
      </p:sp>
      <p:sp>
        <p:nvSpPr>
          <p:cNvPr id="7171" name="Rectangle 3"/>
          <p:cNvSpPr>
            <a:spLocks noGrp="1" noChangeArrowheads="1"/>
          </p:cNvSpPr>
          <p:nvPr>
            <p:ph type="body" idx="1"/>
          </p:nvPr>
        </p:nvSpPr>
        <p:spPr/>
        <p:txBody>
          <a:bodyPr/>
          <a:lstStyle/>
          <a:p>
            <a:pPr eaLnBrk="1" hangingPunct="1"/>
            <a:r>
              <a:rPr lang="en-GB" altLang="en-US" sz="2800" u="sng" smtClean="0"/>
              <a:t>MSI Training Course</a:t>
            </a:r>
            <a:r>
              <a:rPr lang="en-GB" altLang="en-US" sz="2800" smtClean="0"/>
              <a:t>, August, Rodney Bay, St Lucia</a:t>
            </a:r>
          </a:p>
          <a:p>
            <a:pPr eaLnBrk="1" hangingPunct="1"/>
            <a:r>
              <a:rPr lang="en-GB" altLang="en-US" sz="2800" i="1" smtClean="0"/>
              <a:t>Anguilla, Antigua &amp; Barbuda, Barbados, Belize, Bermuda, Costa Rica, Dominican Republic, Grenada, Guatemala, Haiti, Jamaica, Mexico, Panama, St Kitts &amp; Nevis, St Lucia (5), St Vincent &amp; the Grenadines, Suriname   </a:t>
            </a:r>
          </a:p>
          <a:p>
            <a:pPr eaLnBrk="1" hangingPunct="1"/>
            <a:r>
              <a:rPr lang="en-GB" altLang="en-US" sz="2800" smtClean="0"/>
              <a:t>Organized by UKHO in conjunction with the Saint Lucia Air Sea Ports Authority (SLASPA)</a:t>
            </a:r>
          </a:p>
          <a:p>
            <a:pPr eaLnBrk="1" hangingPunct="1"/>
            <a:r>
              <a:rPr lang="en-GB" altLang="en-US" sz="2800" smtClean="0"/>
              <a:t>Instructors from the US and UK</a:t>
            </a:r>
          </a:p>
          <a:p>
            <a:pPr eaLnBrk="1" hangingPunct="1"/>
            <a:r>
              <a:rPr lang="en-GB" altLang="en-US" sz="2800" smtClean="0"/>
              <a:t> </a:t>
            </a:r>
          </a:p>
          <a:p>
            <a:pPr eaLnBrk="1" hangingPunct="1"/>
            <a:endParaRPr lang="en-GB" altLang="en-US" smtClean="0"/>
          </a:p>
          <a:p>
            <a:pPr eaLnBrk="1" hangingPunct="1"/>
            <a:endParaRPr lang="en-GB"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z="4000" smtClean="0"/>
              <a:t>Activities Completed in 2016 (continued)</a:t>
            </a:r>
          </a:p>
        </p:txBody>
      </p:sp>
      <p:sp>
        <p:nvSpPr>
          <p:cNvPr id="8195" name="Rectangle 3"/>
          <p:cNvSpPr>
            <a:spLocks noGrp="1" noChangeArrowheads="1"/>
          </p:cNvSpPr>
          <p:nvPr>
            <p:ph type="body" idx="1"/>
          </p:nvPr>
        </p:nvSpPr>
        <p:spPr/>
        <p:txBody>
          <a:bodyPr/>
          <a:lstStyle/>
          <a:p>
            <a:pPr eaLnBrk="1" hangingPunct="1"/>
            <a:r>
              <a:rPr lang="en-GB" altLang="en-US" sz="2800" u="sng" smtClean="0"/>
              <a:t>MSDI Workshop for Spanish Speakers</a:t>
            </a:r>
            <a:r>
              <a:rPr lang="en-GB" altLang="en-US" sz="2800" smtClean="0"/>
              <a:t> October, Veracruz, Mexico</a:t>
            </a:r>
          </a:p>
          <a:p>
            <a:pPr eaLnBrk="1" hangingPunct="1"/>
            <a:r>
              <a:rPr lang="en-GB" altLang="en-US" sz="2800" i="1" smtClean="0"/>
              <a:t>Brazil, Costa Rica (2), Colombia, Cuba, Dominica, Dominican Republic, El Salvador, Grenada, Guatemala, Guyana, Haiti, Honduras (2), Nicaragua, Jamaica, Panama, St Kitts &amp; Nevis, Suriname, St Lucia, St Vincent &amp; the Grenadines, St Maarten, Trinidad &amp; Tobago and Mexico (6)</a:t>
            </a:r>
          </a:p>
          <a:p>
            <a:pPr eaLnBrk="1" hangingPunct="1"/>
            <a:r>
              <a:rPr lang="en-GB" altLang="en-US" sz="2800" smtClean="0"/>
              <a:t>In conjunction with the FOCHIAMECA Project</a:t>
            </a:r>
          </a:p>
          <a:p>
            <a:pPr eaLnBrk="1" hangingPunct="1"/>
            <a:r>
              <a:rPr lang="en-GB" altLang="en-US" sz="2400" smtClean="0"/>
              <a:t> </a:t>
            </a:r>
            <a:endParaRPr lang="en-GB" altLang="en-US" sz="2400" u="sng"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4000" smtClean="0"/>
              <a:t>Activities Completed in 2016 (continued)</a:t>
            </a:r>
          </a:p>
        </p:txBody>
      </p:sp>
      <p:sp>
        <p:nvSpPr>
          <p:cNvPr id="9219" name="Content Placeholder 2"/>
          <p:cNvSpPr>
            <a:spLocks noGrp="1"/>
          </p:cNvSpPr>
          <p:nvPr>
            <p:ph idx="1"/>
          </p:nvPr>
        </p:nvSpPr>
        <p:spPr/>
        <p:txBody>
          <a:bodyPr/>
          <a:lstStyle/>
          <a:p>
            <a:r>
              <a:rPr lang="en-GB" altLang="en-US" u="sng" smtClean="0"/>
              <a:t>Tide training course with SWAtHC </a:t>
            </a:r>
            <a:r>
              <a:rPr lang="en-GB" altLang="en-US" smtClean="0"/>
              <a:t>October, Niteroi, Brazil</a:t>
            </a:r>
          </a:p>
          <a:p>
            <a:endParaRPr lang="en-GB" altLang="en-US" smtClean="0"/>
          </a:p>
          <a:p>
            <a:r>
              <a:rPr lang="en-GB" altLang="en-US" i="1" smtClean="0"/>
              <a:t>Cuba </a:t>
            </a:r>
            <a:r>
              <a:rPr lang="en-GB" altLang="en-US" smtClean="0"/>
              <a:t>participated</a:t>
            </a:r>
          </a:p>
          <a:p>
            <a:endParaRPr lang="en-GB" altLang="en-US" i="1" smtClean="0"/>
          </a:p>
          <a:p>
            <a:r>
              <a:rPr lang="en-GB" altLang="en-US" smtClean="0"/>
              <a:t>Led by DHN.  MACHC was offered one place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z="4000" smtClean="0"/>
              <a:t>Activities Completed in 2016 (Continued)</a:t>
            </a:r>
          </a:p>
        </p:txBody>
      </p:sp>
      <p:sp>
        <p:nvSpPr>
          <p:cNvPr id="10243" name="Rectangle 3"/>
          <p:cNvSpPr>
            <a:spLocks noGrp="1" noChangeArrowheads="1"/>
          </p:cNvSpPr>
          <p:nvPr>
            <p:ph type="body" idx="1"/>
          </p:nvPr>
        </p:nvSpPr>
        <p:spPr/>
        <p:txBody>
          <a:bodyPr/>
          <a:lstStyle/>
          <a:p>
            <a:pPr eaLnBrk="1" hangingPunct="1"/>
            <a:r>
              <a:rPr lang="en-GB" altLang="en-US" smtClean="0"/>
              <a:t>Hydrographic Awareness Seminar which preceded this meeting</a:t>
            </a:r>
          </a:p>
          <a:p>
            <a:pPr eaLnBrk="1" hangingPunct="1"/>
            <a:endParaRPr lang="en-GB" altLang="en-US" smtClean="0"/>
          </a:p>
          <a:p>
            <a:pPr eaLnBrk="1" hangingPunct="1"/>
            <a:r>
              <a:rPr lang="en-GB" altLang="en-US" smtClean="0"/>
              <a:t>Participating nations: </a:t>
            </a:r>
            <a:r>
              <a:rPr lang="en-GB" altLang="en-US" i="1" smtClean="0"/>
              <a:t>Anguilla</a:t>
            </a:r>
            <a:r>
              <a:rPr lang="en-GB" altLang="en-US" smtClean="0"/>
              <a:t>, </a:t>
            </a:r>
            <a:r>
              <a:rPr lang="en-GB" altLang="en-US" i="1" smtClean="0"/>
              <a:t>Antigua &amp; Barbuda, Barbados, Belize, Costa Rica, Dominican Republic, El Salvador, Guatemala, Guyana, Haiti, Nicaragua, Panama (2) and St Vincent &amp; Grenadines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z="4000" smtClean="0"/>
              <a:t>MACHC CB Plan 2013-2017</a:t>
            </a:r>
          </a:p>
        </p:txBody>
      </p:sp>
      <p:pic>
        <p:nvPicPr>
          <p:cNvPr id="11267"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11413" y="1484313"/>
            <a:ext cx="4465637" cy="4824412"/>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z="4000" smtClean="0"/>
              <a:t>MACHC CB Plan 2013-2017</a:t>
            </a:r>
          </a:p>
        </p:txBody>
      </p:sp>
      <p:sp>
        <p:nvSpPr>
          <p:cNvPr id="122883" name="Rectangle 3"/>
          <p:cNvSpPr>
            <a:spLocks noGrp="1" noChangeArrowheads="1"/>
          </p:cNvSpPr>
          <p:nvPr>
            <p:ph type="body" idx="1"/>
          </p:nvPr>
        </p:nvSpPr>
        <p:spPr/>
        <p:txBody>
          <a:bodyPr/>
          <a:lstStyle/>
          <a:p>
            <a:pPr eaLnBrk="1" hangingPunct="1">
              <a:lnSpc>
                <a:spcPct val="90000"/>
              </a:lnSpc>
              <a:defRPr/>
            </a:pPr>
            <a:r>
              <a:rPr lang="en-GB" altLang="en-US" sz="2800" dirty="0" smtClean="0"/>
              <a:t>At the last meeting of the MACHC in St John’s, Antigua I presented my five year plan to the membership</a:t>
            </a:r>
          </a:p>
          <a:p>
            <a:pPr eaLnBrk="1" hangingPunct="1">
              <a:lnSpc>
                <a:spcPct val="90000"/>
              </a:lnSpc>
              <a:defRPr/>
            </a:pPr>
            <a:r>
              <a:rPr lang="en-GB" altLang="en-US" sz="2800" dirty="0" smtClean="0"/>
              <a:t>There were four activities identified for 2017:-</a:t>
            </a:r>
          </a:p>
          <a:p>
            <a:pPr marL="457200" indent="-457200" eaLnBrk="1" hangingPunct="1">
              <a:lnSpc>
                <a:spcPct val="90000"/>
              </a:lnSpc>
              <a:buFont typeface="Arial" panose="020B0604020202020204" pitchFamily="34" charset="0"/>
              <a:buChar char="•"/>
              <a:defRPr/>
            </a:pPr>
            <a:r>
              <a:rPr lang="en-GB" altLang="en-US" sz="2800" dirty="0" smtClean="0"/>
              <a:t>A further MSI course</a:t>
            </a:r>
          </a:p>
          <a:p>
            <a:pPr marL="457200" indent="-457200" eaLnBrk="1" hangingPunct="1">
              <a:lnSpc>
                <a:spcPct val="90000"/>
              </a:lnSpc>
              <a:buFont typeface="Arial" panose="020B0604020202020204" pitchFamily="34" charset="0"/>
              <a:buChar char="•"/>
              <a:defRPr/>
            </a:pPr>
            <a:r>
              <a:rPr lang="en-GB" altLang="en-US" sz="2800" dirty="0" smtClean="0"/>
              <a:t>Technical Implementation visits to Dominican Republic and El Salvador</a:t>
            </a:r>
          </a:p>
          <a:p>
            <a:pPr marL="457200" indent="-457200" eaLnBrk="1" hangingPunct="1">
              <a:lnSpc>
                <a:spcPct val="90000"/>
              </a:lnSpc>
              <a:buFont typeface="Arial" panose="020B0604020202020204" pitchFamily="34" charset="0"/>
              <a:buChar char="•"/>
              <a:defRPr/>
            </a:pPr>
            <a:r>
              <a:rPr lang="en-GB" altLang="en-US" sz="2800" dirty="0" smtClean="0"/>
              <a:t>Basic Hydrography Course</a:t>
            </a:r>
          </a:p>
          <a:p>
            <a:pPr marL="457200" indent="-457200" eaLnBrk="1" hangingPunct="1">
              <a:lnSpc>
                <a:spcPct val="90000"/>
              </a:lnSpc>
              <a:buFont typeface="Arial" panose="020B0604020202020204" pitchFamily="34" charset="0"/>
              <a:buChar char="•"/>
              <a:defRPr/>
            </a:pPr>
            <a:r>
              <a:rPr lang="en-GB" altLang="en-US" sz="2800" dirty="0" smtClean="0"/>
              <a:t>A further Seminar on Raising Awareness of Hydrography</a:t>
            </a:r>
          </a:p>
          <a:p>
            <a:pPr eaLnBrk="1" hangingPunct="1">
              <a:lnSpc>
                <a:spcPct val="90000"/>
              </a:lnSpc>
              <a:defRPr/>
            </a:pPr>
            <a:endParaRPr lang="en-GB" altLang="en-US" sz="2800" dirty="0" smtClean="0"/>
          </a:p>
          <a:p>
            <a:pPr eaLnBrk="1" hangingPunct="1">
              <a:lnSpc>
                <a:spcPct val="90000"/>
              </a:lnSpc>
              <a:defRPr/>
            </a:pPr>
            <a:r>
              <a:rPr lang="en-GB" altLang="en-US" sz="28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tle">
  <a:themeElements>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2677</TotalTime>
  <Words>635</Words>
  <Application>Microsoft Office PowerPoint</Application>
  <PresentationFormat>On-screen Show (4:3)</PresentationFormat>
  <Paragraphs>78</Paragraphs>
  <Slides>15</Slides>
  <Notes>1</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15</vt:i4>
      </vt:variant>
    </vt:vector>
  </HeadingPairs>
  <TitlesOfParts>
    <vt:vector size="18" baseType="lpstr">
      <vt:lpstr>Arial</vt:lpstr>
      <vt:lpstr>Title</vt:lpstr>
      <vt:lpstr>Default Design</vt:lpstr>
      <vt:lpstr>MACHC Capacity Building Update  </vt:lpstr>
      <vt:lpstr>MACHC CB</vt:lpstr>
      <vt:lpstr>Activities Completed in 2016</vt:lpstr>
      <vt:lpstr>Activities Completed in 2016 (continued)</vt:lpstr>
      <vt:lpstr>Activities Completed in 2016 (continued)</vt:lpstr>
      <vt:lpstr>Activities Completed in 2016 (continued)</vt:lpstr>
      <vt:lpstr>Activities Completed in 2016 (Continued)</vt:lpstr>
      <vt:lpstr>MACHC CB Plan 2013-2017</vt:lpstr>
      <vt:lpstr>MACHC CB Plan 2013-2017</vt:lpstr>
      <vt:lpstr>The Endorsed Activities for 2017</vt:lpstr>
      <vt:lpstr>MACHC CB Plan 2018-2020</vt:lpstr>
      <vt:lpstr>The Proposed Activities for 2018</vt:lpstr>
      <vt:lpstr>Advanced Training Opportunities</vt:lpstr>
      <vt:lpstr>PowerPoint Presentation</vt:lpstr>
      <vt:lpstr>Regional Training Opportunity</vt:lpstr>
    </vt:vector>
  </TitlesOfParts>
  <Company>UKHO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Dunn</dc:creator>
  <cp:lastModifiedBy>Alberto Costa Neves</cp:lastModifiedBy>
  <cp:revision>134</cp:revision>
  <dcterms:created xsi:type="dcterms:W3CDTF">2007-11-06T10:30:05Z</dcterms:created>
  <dcterms:modified xsi:type="dcterms:W3CDTF">2017-04-07T12:15:15Z</dcterms:modified>
</cp:coreProperties>
</file>