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4" r:id="rId4"/>
    <p:sldId id="311" r:id="rId5"/>
    <p:sldId id="309" r:id="rId6"/>
    <p:sldId id="304" r:id="rId7"/>
    <p:sldId id="305" r:id="rId8"/>
    <p:sldId id="312" r:id="rId9"/>
    <p:sldId id="289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108" d="100"/>
          <a:sy n="108" d="100"/>
        </p:scale>
        <p:origin x="14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62AABB0-8CBD-4E5C-99F1-C375441BA4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1631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45F59E5-AEB8-42E7-AEB1-25FD8122C4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7791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95D9E3-C075-4C79-B774-5F0CBD207CFD}" type="slidenum">
              <a:rPr lang="en-GB" altLang="en-US" sz="1200"/>
              <a:pPr/>
              <a:t>1</a:t>
            </a:fld>
            <a:endParaRPr lang="en-GB" altLang="en-US" sz="120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5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4049713" y="6521450"/>
            <a:ext cx="5059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600" smtClean="0">
                <a:solidFill>
                  <a:schemeClr val="bg1"/>
                </a:solidFill>
              </a:rPr>
              <a:t>SAIHC Phase 1 Technical Workshop, November 2007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6595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571D5-E333-48B2-9467-1781344334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525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85E40-2067-409D-954F-93C4BDEC2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216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79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043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2114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777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619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236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9226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603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5C293-42FD-4419-B795-FFFF6C2532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60302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0847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089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14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15888"/>
            <a:ext cx="72009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43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9D5F6-F2A8-4E46-ADD0-E4867303D0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332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38C2F-A700-4310-AE1F-2DCFBBA0D0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625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E27BA-7400-4CAF-A125-04E03AE850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40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80B21-EDCB-4948-B279-B488E70987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206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09A8A7-B420-49C9-A6AD-82C6B21B5E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158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58056-A48D-4719-BD3E-D8D2166338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356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82925-67A6-4CE7-AB11-90FC297613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284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023CBC5-EBB8-46E5-9CB9-30A2C4B0D43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15888"/>
            <a:ext cx="7200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  <p:sp>
        <p:nvSpPr>
          <p:cNvPr id="2052" name="Text Box 8"/>
          <p:cNvSpPr txBox="1">
            <a:spLocks noChangeArrowheads="1"/>
          </p:cNvSpPr>
          <p:nvPr userDrawn="1"/>
        </p:nvSpPr>
        <p:spPr bwMode="auto">
          <a:xfrm>
            <a:off x="6227763" y="6453188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800" smtClean="0"/>
          </a:p>
        </p:txBody>
      </p:sp>
      <p:sp>
        <p:nvSpPr>
          <p:cNvPr id="2053" name="Text Box 9"/>
          <p:cNvSpPr txBox="1">
            <a:spLocks noChangeArrowheads="1"/>
          </p:cNvSpPr>
          <p:nvPr userDrawn="1"/>
        </p:nvSpPr>
        <p:spPr bwMode="auto">
          <a:xfrm>
            <a:off x="4572000" y="6524625"/>
            <a:ext cx="41862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600" dirty="0" smtClean="0">
                <a:solidFill>
                  <a:schemeClr val="bg1"/>
                </a:solidFill>
              </a:rPr>
              <a:t>17th MACHC MEETING, DECEMBER 2016</a:t>
            </a:r>
          </a:p>
        </p:txBody>
      </p:sp>
      <p:sp>
        <p:nvSpPr>
          <p:cNvPr id="2054" name="Text Box 10"/>
          <p:cNvSpPr txBox="1">
            <a:spLocks noChangeArrowheads="1"/>
          </p:cNvSpPr>
          <p:nvPr userDrawn="1"/>
        </p:nvSpPr>
        <p:spPr bwMode="auto">
          <a:xfrm>
            <a:off x="0" y="65214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1600" smtClean="0">
              <a:solidFill>
                <a:schemeClr val="bg1"/>
              </a:solidFill>
            </a:endParaRPr>
          </a:p>
        </p:txBody>
      </p:sp>
      <p:sp>
        <p:nvSpPr>
          <p:cNvPr id="2055" name="Line 12"/>
          <p:cNvSpPr>
            <a:spLocks noChangeShapeType="1"/>
          </p:cNvSpPr>
          <p:nvPr userDrawn="1"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13"/>
          <p:cNvSpPr>
            <a:spLocks noChangeShapeType="1"/>
          </p:cNvSpPr>
          <p:nvPr userDrawn="1"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7" name="Picture 14" descr="crest- whit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115888"/>
            <a:ext cx="8604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5" descr="Iho_coul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0842D6"/>
              </a:clrFrom>
              <a:clrTo>
                <a:srgbClr val="0842D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275" y="115888"/>
            <a:ext cx="8128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49500"/>
            <a:ext cx="9144000" cy="2087563"/>
          </a:xfrm>
        </p:spPr>
        <p:txBody>
          <a:bodyPr/>
          <a:lstStyle/>
          <a:p>
            <a:pPr eaLnBrk="1" hangingPunct="1"/>
            <a:r>
              <a:rPr lang="en-GB" altLang="en-US" smtClean="0"/>
              <a:t>Capacity Building Sub Committee Meeting Report for MACHC </a:t>
            </a:r>
            <a:br>
              <a:rPr lang="en-GB" altLang="en-US" smtClean="0"/>
            </a:br>
            <a:r>
              <a:rPr lang="en-GB" altLang="en-US" sz="2000" smtClean="0"/>
              <a:t/>
            </a:r>
            <a:br>
              <a:rPr lang="en-GB" altLang="en-US" sz="2000" smtClean="0"/>
            </a:br>
            <a:endParaRPr lang="en-GB" altLang="en-US" sz="36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229225"/>
            <a:ext cx="9144000" cy="576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i="1" smtClean="0"/>
              <a:t>Presented by UKHO</a:t>
            </a:r>
          </a:p>
        </p:txBody>
      </p:sp>
      <p:pic>
        <p:nvPicPr>
          <p:cNvPr id="4100" name="Picture 4" descr="Iho_cou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842D6"/>
              </a:clrFrom>
              <a:clrTo>
                <a:srgbClr val="0842D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49275"/>
            <a:ext cx="81121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1" name="Picture 6" descr="crest- 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49275"/>
            <a:ext cx="8048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14"/>
          <p:cNvSpPr>
            <a:spLocks noChangeArrowheads="1"/>
          </p:cNvSpPr>
          <p:nvPr/>
        </p:nvSpPr>
        <p:spPr bwMode="auto">
          <a:xfrm>
            <a:off x="4541838" y="1463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20713"/>
            <a:ext cx="23050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CBSC Meeting Report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GB" altLang="en-US" sz="2800" dirty="0" smtClean="0"/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/>
              <a:t>The IHO’s Capacity Building Sub Committee met for the 14</a:t>
            </a:r>
            <a:r>
              <a:rPr lang="en-GB" altLang="en-US" sz="2800" baseline="30000" dirty="0" smtClean="0"/>
              <a:t>th</a:t>
            </a:r>
            <a:r>
              <a:rPr lang="en-GB" altLang="en-US" sz="2800" dirty="0" smtClean="0"/>
              <a:t> time in Abu Dhabi, United Arab Emirates, 24-26 May 2016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GB" altLang="en-US" sz="2800" dirty="0" smtClean="0"/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/>
              <a:t>All Regional Hydrographic Commissions were represented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GB" altLang="en-US" sz="2800" dirty="0" smtClean="0"/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GB" altLang="en-US" sz="2800" i="1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altLang="en-US" sz="2800" i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8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CBSC Meeting Report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The CBSC Chairman reported the following key points to the IRCC8 meeting which followed the CBSC14 on 29-31 May 2016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en-GB" altLang="en-US" b="1" dirty="0" smtClean="0"/>
              <a:t>Main developments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en-GB" altLang="en-US" sz="2800" dirty="0" smtClean="0"/>
              <a:t>Donor agency involvement in comprehensive projects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en-GB" altLang="en-US" sz="2800" dirty="0" smtClean="0"/>
              <a:t>E-learning, blended-learning and TFT initiatives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en-GB" altLang="en-US" sz="2800" dirty="0" smtClean="0"/>
              <a:t>Strict prioritization and limitation of support from CB fund</a:t>
            </a:r>
          </a:p>
          <a:p>
            <a:pPr eaLnBrk="1" hangingPunct="1">
              <a:defRPr/>
            </a:pP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CBSC Meeting Report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altLang="en-US" b="1" dirty="0" smtClean="0"/>
              <a:t>2) Major challenges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-"/>
              <a:defRPr/>
            </a:pPr>
            <a:r>
              <a:rPr lang="en-GB" altLang="en-US" sz="2800" dirty="0" smtClean="0"/>
              <a:t>Fund limitation and planning necessities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-"/>
              <a:defRPr/>
            </a:pPr>
            <a:r>
              <a:rPr lang="en-GB" altLang="en-US" sz="2800" dirty="0" smtClean="0"/>
              <a:t>Assessment of the status of CB Phases in coastal states by CB Coordinators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-"/>
              <a:defRPr/>
            </a:pPr>
            <a:r>
              <a:rPr lang="en-GB" altLang="en-US" sz="2800" dirty="0" smtClean="0"/>
              <a:t>Workload of the Capacity Builders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-"/>
              <a:defRPr/>
            </a:pPr>
            <a:r>
              <a:rPr lang="en-GB" altLang="en-US" sz="2800" dirty="0" smtClean="0"/>
              <a:t>Coordination of the growing number and complexity of regional projects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-"/>
              <a:defRPr/>
            </a:pPr>
            <a:r>
              <a:rPr lang="en-GB" altLang="en-US" sz="2800" dirty="0" smtClean="0"/>
              <a:t>The Capacity Building Assistance in the IHO Secretariat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CBSC Meeting Report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3) </a:t>
            </a:r>
            <a:r>
              <a:rPr lang="en-GB" b="1" dirty="0" smtClean="0"/>
              <a:t>CB Management</a:t>
            </a:r>
          </a:p>
          <a:p>
            <a:pPr marL="457200" indent="-457200">
              <a:buFontTx/>
              <a:buChar char="-"/>
              <a:defRPr/>
            </a:pPr>
            <a:r>
              <a:rPr lang="en-GB" sz="2800" dirty="0" smtClean="0"/>
              <a:t>New procedures</a:t>
            </a:r>
          </a:p>
          <a:p>
            <a:pPr marL="457200" indent="-457200">
              <a:buFontTx/>
              <a:buChar char="-"/>
              <a:defRPr/>
            </a:pPr>
            <a:r>
              <a:rPr lang="en-GB" sz="2800" dirty="0" smtClean="0"/>
              <a:t>More support from IHB staff</a:t>
            </a:r>
          </a:p>
          <a:p>
            <a:pPr marL="0" indent="0">
              <a:defRPr/>
            </a:pPr>
            <a:r>
              <a:rPr lang="en-GB" dirty="0" smtClean="0"/>
              <a:t>4) </a:t>
            </a:r>
            <a:r>
              <a:rPr lang="en-GB" b="1" dirty="0" smtClean="0"/>
              <a:t>Contribution to CB</a:t>
            </a:r>
          </a:p>
          <a:p>
            <a:pPr marL="457200" indent="-457200">
              <a:buFontTx/>
              <a:buChar char="-"/>
              <a:defRPr/>
            </a:pPr>
            <a:r>
              <a:rPr lang="en-GB" sz="2800" dirty="0" smtClean="0"/>
              <a:t>ROK</a:t>
            </a:r>
          </a:p>
          <a:p>
            <a:pPr marL="457200" indent="-457200">
              <a:buFontTx/>
              <a:buChar char="-"/>
              <a:defRPr/>
            </a:pPr>
            <a:r>
              <a:rPr lang="en-GB" sz="2800" dirty="0" smtClean="0"/>
              <a:t>Nippon Foundation</a:t>
            </a:r>
          </a:p>
          <a:p>
            <a:pPr marL="457200" indent="-457200">
              <a:buFontTx/>
              <a:buChar char="-"/>
              <a:defRPr/>
            </a:pPr>
            <a:r>
              <a:rPr lang="en-GB" sz="2800" dirty="0" smtClean="0"/>
              <a:t>Direct contribution from MS to CB Activities</a:t>
            </a:r>
          </a:p>
          <a:p>
            <a:pPr marL="457200" indent="-457200">
              <a:buFontTx/>
              <a:buChar char="-"/>
              <a:defRPr/>
            </a:pPr>
            <a:r>
              <a:rPr lang="en-GB" sz="2800" dirty="0" smtClean="0"/>
              <a:t>Contribution via bilateral arrangements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CBSC Meeting Report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b="1" smtClean="0"/>
              <a:t>5) Joint CB</a:t>
            </a:r>
          </a:p>
          <a:p>
            <a:pPr eaLnBrk="1" hangingPunct="1"/>
            <a:r>
              <a:rPr lang="en-GB" altLang="en-US" b="1" smtClean="0"/>
              <a:t>6) CB Work Programme</a:t>
            </a:r>
          </a:p>
          <a:p>
            <a:pPr eaLnBrk="1" hangingPunct="1"/>
            <a:r>
              <a:rPr lang="en-GB" altLang="en-US" b="1" smtClean="0"/>
              <a:t>7) IHO Strategic Plan 2009</a:t>
            </a:r>
          </a:p>
          <a:p>
            <a:pPr eaLnBrk="1" hangingPunct="1"/>
            <a:r>
              <a:rPr lang="en-GB" altLang="en-US" b="1" smtClean="0"/>
              <a:t>8) Next Meeting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CBSC Meeting Report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 smtClean="0"/>
          </a:p>
          <a:p>
            <a:r>
              <a:rPr lang="en-GB" altLang="en-US" smtClean="0"/>
              <a:t>A copy of the final CBSC14 Meeting Report can be found on the IHO website at this link:-</a:t>
            </a:r>
          </a:p>
          <a:p>
            <a:endParaRPr lang="en-GB" altLang="en-US" smtClean="0"/>
          </a:p>
          <a:p>
            <a:r>
              <a:rPr lang="en-GB" altLang="en-US" smtClean="0"/>
              <a:t>https://www.iho.int/mtg_docs/com_wg/CBC/CBSC14/CBSC14.htm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221163"/>
            <a:ext cx="9144000" cy="7493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</a:pPr>
            <a:r>
              <a:rPr lang="en-GB" altLang="en-US" sz="4400" smtClean="0"/>
              <a:t>Any Questions?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971550" y="279400"/>
            <a:ext cx="7200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>
                <a:solidFill>
                  <a:schemeClr val="bg1"/>
                </a:solidFill>
              </a:rPr>
              <a:t>Questions</a:t>
            </a:r>
          </a:p>
        </p:txBody>
      </p:sp>
      <p:sp>
        <p:nvSpPr>
          <p:cNvPr id="11268" name="Rectangle 14"/>
          <p:cNvSpPr>
            <a:spLocks noChangeArrowheads="1"/>
          </p:cNvSpPr>
          <p:nvPr/>
        </p:nvSpPr>
        <p:spPr bwMode="auto">
          <a:xfrm>
            <a:off x="4410075" y="2722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126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2492375"/>
            <a:ext cx="24780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2811</TotalTime>
  <Words>223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Title</vt:lpstr>
      <vt:lpstr>Default Design</vt:lpstr>
      <vt:lpstr>Capacity Building Sub Committee Meeting Report for MACHC   </vt:lpstr>
      <vt:lpstr>CBSC Meeting Report</vt:lpstr>
      <vt:lpstr>CBSC Meeting Report</vt:lpstr>
      <vt:lpstr>CBSC Meeting Report</vt:lpstr>
      <vt:lpstr>CBSC Meeting Report</vt:lpstr>
      <vt:lpstr>CBSC Meeting Report</vt:lpstr>
      <vt:lpstr>CBSC Meeting Report</vt:lpstr>
      <vt:lpstr>PowerPoint Presentation</vt:lpstr>
    </vt:vector>
  </TitlesOfParts>
  <Company>UKHO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Dunn</dc:creator>
  <cp:lastModifiedBy>Alberto Costa Neves</cp:lastModifiedBy>
  <cp:revision>136</cp:revision>
  <dcterms:created xsi:type="dcterms:W3CDTF">2007-11-06T10:30:05Z</dcterms:created>
  <dcterms:modified xsi:type="dcterms:W3CDTF">2017-04-07T12:15:37Z</dcterms:modified>
</cp:coreProperties>
</file>