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9" r:id="rId3"/>
    <p:sldId id="290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66"/>
    <a:srgbClr val="005187"/>
    <a:srgbClr val="000000"/>
    <a:srgbClr val="55286E"/>
    <a:srgbClr val="FFFFFF"/>
    <a:srgbClr val="0E3B6E"/>
    <a:srgbClr val="004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6" autoAdjust="0"/>
    <p:restoredTop sz="94580" autoAdjust="0"/>
  </p:normalViewPr>
  <p:slideViewPr>
    <p:cSldViewPr>
      <p:cViewPr varScale="1">
        <p:scale>
          <a:sx n="68" d="100"/>
          <a:sy n="68" d="100"/>
        </p:scale>
        <p:origin x="128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22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3756" y="470557"/>
            <a:ext cx="5762900" cy="43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56" y="119718"/>
            <a:ext cx="2945129" cy="154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26 October 2010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3757" y="9431066"/>
            <a:ext cx="5912544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Eventuele voettekst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95202" y="9431066"/>
            <a:ext cx="224467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169F8614-09D7-4843-B3F9-A431175A838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pic>
        <p:nvPicPr>
          <p:cNvPr id="15366" name="Picture 19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2544" y="1"/>
            <a:ext cx="885131" cy="59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8" name="RubriceringEnMerking2"/>
          <p:cNvSpPr txBox="1">
            <a:spLocks noChangeArrowheads="1"/>
          </p:cNvSpPr>
          <p:nvPr/>
        </p:nvSpPr>
        <p:spPr bwMode="auto">
          <a:xfrm rot="-5400000">
            <a:off x="6549860" y="2939921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32789" name="RubriceringEnMerking"/>
          <p:cNvSpPr txBox="1">
            <a:spLocks noChangeArrowheads="1"/>
          </p:cNvSpPr>
          <p:nvPr/>
        </p:nvSpPr>
        <p:spPr bwMode="auto">
          <a:xfrm rot="-5400000">
            <a:off x="6548268" y="6881448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50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3756" y="472218"/>
            <a:ext cx="5762900" cy="43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164" y="119718"/>
            <a:ext cx="2945129" cy="1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26 October 2010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5600" y="982663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3756" y="4896773"/>
            <a:ext cx="4640567" cy="405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het opmaakprofiel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164" y="9431066"/>
            <a:ext cx="5988959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Eventuele voettekst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96795" y="9431066"/>
            <a:ext cx="226059" cy="49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0333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C16C24B1-3F57-4E7F-9347-F6D8F7C45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344" name="Picture 18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2544" y="1"/>
            <a:ext cx="885131" cy="59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ubriceringEnMerking2"/>
          <p:cNvSpPr txBox="1">
            <a:spLocks noChangeArrowheads="1"/>
          </p:cNvSpPr>
          <p:nvPr/>
        </p:nvSpPr>
        <p:spPr bwMode="auto">
          <a:xfrm rot="-5400000">
            <a:off x="6549860" y="2939921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5140" name="RubriceringEnMerking"/>
          <p:cNvSpPr txBox="1">
            <a:spLocks noChangeArrowheads="1"/>
          </p:cNvSpPr>
          <p:nvPr/>
        </p:nvSpPr>
        <p:spPr bwMode="auto">
          <a:xfrm rot="-5400000">
            <a:off x="6548268" y="6881448"/>
            <a:ext cx="123111" cy="12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5036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17411" name="Tijdelijke aanduiding voor datum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26 October 2010</a:t>
            </a:r>
          </a:p>
        </p:txBody>
      </p:sp>
      <p:sp>
        <p:nvSpPr>
          <p:cNvPr id="17412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Eventuele voettekst</a:t>
            </a:r>
          </a:p>
        </p:txBody>
      </p:sp>
      <p:sp>
        <p:nvSpPr>
          <p:cNvPr id="17413" name="Tijdelijke aanduiding voor dianumm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7FD6B-74D8-48DF-AF77-F3DC1C721E0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9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E61A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5" name="Rectangle 157"/>
          <p:cNvSpPr>
            <a:spLocks noChangeArrowheads="1"/>
          </p:cNvSpPr>
          <p:nvPr/>
        </p:nvSpPr>
        <p:spPr bwMode="auto">
          <a:xfrm>
            <a:off x="4933950" y="2474913"/>
            <a:ext cx="3598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6" name="shpDatum"/>
          <p:cNvSpPr>
            <a:spLocks noChangeArrowheads="1"/>
          </p:cNvSpPr>
          <p:nvPr/>
        </p:nvSpPr>
        <p:spPr bwMode="auto">
          <a:xfrm>
            <a:off x="4913311" y="5658148"/>
            <a:ext cx="4035425" cy="74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Captain Marc van der Donck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Chair MACHC</a:t>
            </a:r>
          </a:p>
          <a:p>
            <a:pPr eaLnBrk="0" hangingPunct="0">
              <a:spcBef>
                <a:spcPct val="50000"/>
              </a:spcBef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2016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" name="RubriceringEnMerking"/>
          <p:cNvSpPr txBox="1">
            <a:spLocks noChangeArrowheads="1"/>
          </p:cNvSpPr>
          <p:nvPr/>
        </p:nvSpPr>
        <p:spPr bwMode="auto">
          <a:xfrm rot="16200000">
            <a:off x="5897563" y="3182938"/>
            <a:ext cx="630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" name="Picture 202" descr="Ke_Marine_Logo_Engel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veBenaming"/>
          <p:cNvSpPr txBox="1">
            <a:spLocks noChangeArrowheads="1"/>
          </p:cNvSpPr>
          <p:nvPr userDrawn="1"/>
        </p:nvSpPr>
        <p:spPr bwMode="auto">
          <a:xfrm>
            <a:off x="4913313" y="1071563"/>
            <a:ext cx="3887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>
                <a:solidFill>
                  <a:schemeClr val="bg1"/>
                </a:solidFill>
              </a:rPr>
              <a:t>Hydrographic Service</a:t>
            </a:r>
          </a:p>
        </p:txBody>
      </p:sp>
      <p:sp>
        <p:nvSpPr>
          <p:cNvPr id="12" name="Afdeling"/>
          <p:cNvSpPr txBox="1">
            <a:spLocks noChangeArrowheads="1"/>
          </p:cNvSpPr>
          <p:nvPr userDrawn="1"/>
        </p:nvSpPr>
        <p:spPr bwMode="auto">
          <a:xfrm>
            <a:off x="4932363" y="5746750"/>
            <a:ext cx="38862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/>
          <a:lstStyle/>
          <a:p>
            <a:pPr eaLnBrk="0" hangingPunct="0">
              <a:spcBef>
                <a:spcPct val="50000"/>
              </a:spcBef>
              <a:defRPr/>
            </a:pPr>
            <a:endParaRPr lang="nl-NL" sz="1100">
              <a:solidFill>
                <a:schemeClr val="bg1"/>
              </a:solidFill>
            </a:endParaRPr>
          </a:p>
        </p:txBody>
      </p:sp>
      <p:sp>
        <p:nvSpPr>
          <p:cNvPr id="7368" name="Rectangle 20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933950" y="1696661"/>
            <a:ext cx="3598863" cy="892552"/>
          </a:xfrm>
        </p:spPr>
        <p:txBody>
          <a:bodyPr lIns="90000" tIns="45720" rIns="90000" bIns="45720" anchor="b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16th MACHC Conference</a:t>
            </a:r>
            <a:endParaRPr lang="nl-NL" dirty="0"/>
          </a:p>
        </p:txBody>
      </p:sp>
      <p:sp>
        <p:nvSpPr>
          <p:cNvPr id="7379" name="Rectangle 21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2.2.1</a:t>
            </a:r>
          </a:p>
          <a:p>
            <a:endParaRPr lang="nl-NL" dirty="0" smtClean="0"/>
          </a:p>
          <a:p>
            <a:r>
              <a:rPr lang="en-US" noProof="0" dirty="0" smtClean="0"/>
              <a:t>Procedure for selecting the MACHC rep to the IHO council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1265238"/>
            <a:ext cx="1943100" cy="4754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5238"/>
            <a:ext cx="5678488" cy="475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Rectangle 4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9600" y="1773238"/>
            <a:ext cx="77724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 </a:t>
            </a:r>
          </a:p>
          <a:p>
            <a:pPr lvl="2"/>
            <a:r>
              <a:rPr lang="en-US" smtClean="0"/>
              <a:t> </a:t>
            </a:r>
          </a:p>
          <a:p>
            <a:pPr lvl="3"/>
            <a:r>
              <a:rPr lang="en-US" smtClean="0"/>
              <a:t> </a:t>
            </a:r>
          </a:p>
          <a:p>
            <a:pPr lvl="4"/>
            <a:r>
              <a:rPr lang="en-US" smtClean="0"/>
              <a:t> </a:t>
            </a:r>
          </a:p>
        </p:txBody>
      </p:sp>
      <p:sp>
        <p:nvSpPr>
          <p:cNvPr id="109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52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NL" smtClean="0"/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19050" y="6330950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8EE11AD8-92F2-4C1E-BA97-C2E0F57E82BC}" type="slidenum">
              <a:rPr lang="nl-NL" sz="1000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endParaRPr lang="nl-NL" sz="1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01" name="shpDatum"/>
          <p:cNvSpPr>
            <a:spLocks noChangeArrowheads="1"/>
          </p:cNvSpPr>
          <p:nvPr/>
        </p:nvSpPr>
        <p:spPr bwMode="auto">
          <a:xfrm>
            <a:off x="5724525" y="6531769"/>
            <a:ext cx="34194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2016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09" name="TitelSlide2"/>
          <p:cNvSpPr txBox="1">
            <a:spLocks noChangeArrowheads="1"/>
          </p:cNvSpPr>
          <p:nvPr/>
        </p:nvSpPr>
        <p:spPr bwMode="auto">
          <a:xfrm>
            <a:off x="19100" y="6531769"/>
            <a:ext cx="400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17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MACHC Conference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6" name="RubriceringEnMerking"/>
          <p:cNvSpPr txBox="1">
            <a:spLocks noChangeArrowheads="1"/>
          </p:cNvSpPr>
          <p:nvPr/>
        </p:nvSpPr>
        <p:spPr bwMode="auto">
          <a:xfrm rot="-5400000">
            <a:off x="5903119" y="3177382"/>
            <a:ext cx="63023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36" name="LogoMarine" descr="K_Marine_Logo_Powerpoint_pos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335463" y="0"/>
            <a:ext cx="43973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374650" indent="-18415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</a:defRPr>
      </a:lvl2pPr>
      <a:lvl3pPr marL="660400" indent="254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–"/>
        <a:defRPr sz="2200">
          <a:solidFill>
            <a:srgbClr val="000000"/>
          </a:solidFill>
          <a:latin typeface="+mn-lt"/>
        </a:defRPr>
      </a:lvl3pPr>
      <a:lvl4pPr marL="1166813" indent="-17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›"/>
        <a:defRPr sz="2200">
          <a:solidFill>
            <a:srgbClr val="000000"/>
          </a:solidFill>
          <a:latin typeface="+mn-lt"/>
        </a:defRPr>
      </a:lvl4pPr>
      <a:lvl5pPr marL="1346200" indent="482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5pPr>
      <a:lvl6pPr marL="18034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6pPr>
      <a:lvl7pPr marL="2260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3950" y="1696662"/>
            <a:ext cx="3598863" cy="892552"/>
          </a:xfrm>
        </p:spPr>
        <p:txBody>
          <a:bodyPr/>
          <a:lstStyle/>
          <a:p>
            <a:r>
              <a:rPr lang="nl-NL" dirty="0" smtClean="0"/>
              <a:t>17th MACHC Conference</a:t>
            </a:r>
            <a:endParaRPr lang="en-US" dirty="0"/>
          </a:p>
        </p:txBody>
      </p:sp>
      <p:sp>
        <p:nvSpPr>
          <p:cNvPr id="5" name="Rectangle 211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11.4</a:t>
            </a:r>
          </a:p>
          <a:p>
            <a:endParaRPr lang="nl-NL" dirty="0" smtClean="0"/>
          </a:p>
          <a:p>
            <a:r>
              <a:rPr lang="en-US" noProof="0" dirty="0" smtClean="0"/>
              <a:t>MACHC 17</a:t>
            </a:r>
          </a:p>
          <a:p>
            <a:r>
              <a:rPr lang="en-US" noProof="0" dirty="0" smtClean="0"/>
              <a:t>Decision list</a:t>
            </a:r>
            <a:endParaRPr lang="en-US" noProof="0" dirty="0"/>
          </a:p>
        </p:txBody>
      </p:sp>
      <p:pic>
        <p:nvPicPr>
          <p:cNvPr id="6" name="Afbeelding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128" y="669791"/>
            <a:ext cx="2848928" cy="326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21" y="4149080"/>
            <a:ext cx="4645025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1052736"/>
            <a:ext cx="34323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MACHC </a:t>
            </a:r>
            <a:r>
              <a:rPr lang="en-GB" dirty="0" smtClean="0">
                <a:solidFill>
                  <a:schemeClr val="tx2"/>
                </a:solidFill>
              </a:rPr>
              <a:t>17 decision list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46475"/>
              </p:ext>
            </p:extLst>
          </p:nvPr>
        </p:nvGraphicFramePr>
        <p:xfrm>
          <a:off x="107504" y="1556792"/>
          <a:ext cx="8856984" cy="4254620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292005117"/>
                    </a:ext>
                  </a:extLst>
                </a:gridCol>
                <a:gridCol w="6912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Description</a:t>
                      </a:r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List of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decision taken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17th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MACHC meeting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17.2.1.1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The IHO secretariat report was noted by the MACHC 17</a:t>
                      </a: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attendants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7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17.5.2.1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The MACHC will form a user support committee to support the initiative of Dawn Seepersad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2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17.6.4.2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MACHC approves the five requests to MACHC posed by the MICC chair</a:t>
                      </a:r>
                      <a:endParaRPr lang="en-GB" sz="2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2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17.6.5.1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The MACHC approves</a:t>
                      </a: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the actions as proposed for the IHO-IOC GEBCO Seabed 2030 Project.</a:t>
                      </a:r>
                      <a:endParaRPr lang="en-GB" sz="2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17602"/>
                  </a:ext>
                </a:extLst>
              </a:tr>
              <a:tr h="2792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17.6.6.1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MACHC approves the way forward as proposed by the MEIP vice-chair, as detailed below.</a:t>
                      </a:r>
                      <a:endParaRPr lang="en-GB" sz="2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998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1052736"/>
            <a:ext cx="34323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MACHC </a:t>
            </a:r>
            <a:r>
              <a:rPr lang="en-GB" dirty="0" smtClean="0">
                <a:solidFill>
                  <a:schemeClr val="tx2"/>
                </a:solidFill>
              </a:rPr>
              <a:t>17 decision list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454849"/>
              </p:ext>
            </p:extLst>
          </p:nvPr>
        </p:nvGraphicFramePr>
        <p:xfrm>
          <a:off x="107504" y="1556792"/>
          <a:ext cx="8856984" cy="4288910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292005117"/>
                    </a:ext>
                  </a:extLst>
                </a:gridCol>
                <a:gridCol w="6912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Description</a:t>
                      </a:r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List of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decision taken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17th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MACHC meeting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17.6.6.2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Viewer will be brought under the responsibility</a:t>
                      </a:r>
                      <a:r>
                        <a:rPr lang="nl-NL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of MICC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7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17.6.6.3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</a:t>
                      </a:r>
                      <a:r>
                        <a:rPr lang="nl-NL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Jim Rogers is appointed as the new MEIP coordinator, with the main task as focal point MEIP / SDI in the region.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2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17.6.6.4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MEIP develops as </a:t>
                      </a: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opportunities arise</a:t>
                      </a:r>
                      <a:endParaRPr lang="en-GB" sz="2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2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17.7.1.1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MACHC</a:t>
                      </a: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ENC online will be advertised when appropriate (discovery function</a:t>
                      </a: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). </a:t>
                      </a:r>
                      <a:r>
                        <a:rPr lang="en-GB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Only password version</a:t>
                      </a:r>
                      <a:endParaRPr lang="en-GB" sz="2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998177"/>
                  </a:ext>
                </a:extLst>
              </a:tr>
              <a:tr h="2792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17.11.2.1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Brazil and the Netherlands</a:t>
                      </a: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to be member of IHO council for the MACHC region</a:t>
                      </a:r>
                      <a:endParaRPr lang="en-GB" sz="2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673404"/>
                  </a:ext>
                </a:extLst>
              </a:tr>
              <a:tr h="2792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nl-NL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17.11.2.2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Mexico to be the new chair</a:t>
                      </a:r>
                      <a:r>
                        <a:rPr lang="en-GB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and the USA to be the new vice-chair of MACHC</a:t>
                      </a:r>
                      <a:endParaRPr lang="en-GB" sz="2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14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18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ineEN1">
  <a:themeElements>
    <a:clrScheme name="marineEN1 1">
      <a:dk1>
        <a:srgbClr val="000000"/>
      </a:dk1>
      <a:lt1>
        <a:srgbClr val="FFFFFF"/>
      </a:lt1>
      <a:dk2>
        <a:srgbClr val="E17000"/>
      </a:dk2>
      <a:lt2>
        <a:srgbClr val="9ACCD4"/>
      </a:lt2>
      <a:accent1>
        <a:srgbClr val="0E61AA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7D2"/>
      </a:accent5>
      <a:accent6>
        <a:srgbClr val="8BB9C0"/>
      </a:accent6>
      <a:hlink>
        <a:srgbClr val="004228"/>
      </a:hlink>
      <a:folHlink>
        <a:srgbClr val="E17000"/>
      </a:folHlink>
    </a:clrScheme>
    <a:fontScheme name="marineEN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rineEN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0E61AA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AB7D2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210</Words>
  <Application>Microsoft Office PowerPoint</Application>
  <PresentationFormat>On-screen Show (4:3)</PresentationFormat>
  <Paragraphs>38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Verdana</vt:lpstr>
      <vt:lpstr>marineEN1</vt:lpstr>
      <vt:lpstr>17th MACHC Conference</vt:lpstr>
      <vt:lpstr>PowerPoint Presentation</vt:lpstr>
      <vt:lpstr>PowerPoint Presentation</vt:lpstr>
    </vt:vector>
  </TitlesOfParts>
  <Company>Ministerie van Defensie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ud0h4b5</dc:creator>
  <cp:lastModifiedBy>NLD HYD MEIC</cp:lastModifiedBy>
  <cp:revision>193</cp:revision>
  <cp:lastPrinted>2016-12-05T16:43:22Z</cp:lastPrinted>
  <dcterms:created xsi:type="dcterms:W3CDTF">2010-02-03T15:06:20Z</dcterms:created>
  <dcterms:modified xsi:type="dcterms:W3CDTF">2016-12-17T14:54:14Z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uteur">
    <vt:lpwstr>L.L. Dorst</vt:lpwstr>
  </property>
  <property fmtid="{D5CDD505-2E9C-101B-9397-08002B2CF9AE}" pid="3" name="_Functie">
    <vt:lpwstr/>
  </property>
  <property fmtid="{D5CDD505-2E9C-101B-9397-08002B2CF9AE}" pid="4" name="_Titel">
    <vt:lpwstr>AN ALGORITHMIC SOLUTION </vt:lpwstr>
  </property>
  <property fmtid="{D5CDD505-2E9C-101B-9397-08002B2CF9AE}" pid="5" name="_SubTitel">
    <vt:lpwstr>TO THE RANDOMNESS OF EQUITABLE BOUNDARY LINES</vt:lpwstr>
  </property>
  <property fmtid="{D5CDD505-2E9C-101B-9397-08002B2CF9AE}" pid="6" name="_RvEBenaming">
    <vt:lpwstr>Hydrographic Service</vt:lpwstr>
  </property>
  <property fmtid="{D5CDD505-2E9C-101B-9397-08002B2CF9AE}" pid="7" name="_Afdeling">
    <vt:lpwstr/>
  </property>
  <property fmtid="{D5CDD505-2E9C-101B-9397-08002B2CF9AE}" pid="8" name="_Merking">
    <vt:lpwstr/>
  </property>
  <property fmtid="{D5CDD505-2E9C-101B-9397-08002B2CF9AE}" pid="9" name="_Rubricering">
    <vt:lpwstr/>
  </property>
  <property fmtid="{D5CDD505-2E9C-101B-9397-08002B2CF9AE}" pid="10" name="_Beleidsterrein">
    <vt:lpwstr>2</vt:lpwstr>
  </property>
  <property fmtid="{D5CDD505-2E9C-101B-9397-08002B2CF9AE}" pid="11" name="_LogoTaal">
    <vt:lpwstr>2</vt:lpwstr>
  </property>
  <property fmtid="{D5CDD505-2E9C-101B-9397-08002B2CF9AE}" pid="12" name="_RubriceringTaal">
    <vt:lpwstr>2</vt:lpwstr>
  </property>
  <property fmtid="{D5CDD505-2E9C-101B-9397-08002B2CF9AE}" pid="13" name="_PresentatieType">
    <vt:lpwstr>1</vt:lpwstr>
  </property>
</Properties>
</file>