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4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70B0-E015-4527-82AE-0D47072C156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70B0-E015-4527-82AE-0D47072C156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70B0-E015-4527-82AE-0D47072C156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70B0-E015-4527-82AE-0D47072C156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70B0-E015-4527-82AE-0D47072C156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70B0-E015-4527-82AE-0D47072C156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70B0-E015-4527-82AE-0D47072C1563}"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70B0-E015-4527-82AE-0D47072C1563}"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70B0-E015-4527-82AE-0D47072C1563}"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70B0-E015-4527-82AE-0D47072C156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70B0-E015-4527-82AE-0D47072C156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753F5-0A1A-4486-8BB7-E61C8A2F99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70B0-E015-4527-82AE-0D47072C1563}" type="datetimeFigureOut">
              <a:rPr lang="en-US" smtClean="0"/>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753F5-0A1A-4486-8BB7-E61C8A2F99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914400" y="914400"/>
          <a:ext cx="7391400" cy="5257800"/>
        </p:xfrm>
        <a:graphic>
          <a:graphicData uri="http://schemas.openxmlformats.org/presentationml/2006/ole">
            <mc:AlternateContent xmlns:mc="http://schemas.openxmlformats.org/markup-compatibility/2006">
              <mc:Choice xmlns:v="urn:schemas-microsoft-com:vml" Requires="v">
                <p:oleObj spid="_x0000_s1028" name="Document" r:id="rId3" imgW="5959920" imgH="8236712" progId="Word.Document.12">
                  <p:embed/>
                </p:oleObj>
              </mc:Choice>
              <mc:Fallback>
                <p:oleObj name="Document" r:id="rId3" imgW="5959920" imgH="823671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14400"/>
                        <a:ext cx="739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BZ" b="1" dirty="0"/>
              <a:t>New charts &amp; updates:</a:t>
            </a:r>
            <a:r>
              <a:rPr lang="en-BZ" dirty="0"/>
              <a:t> </a:t>
            </a:r>
            <a:br>
              <a:rPr lang="en-BZ" dirty="0"/>
            </a:br>
            <a:r>
              <a:rPr lang="en-BZ" dirty="0"/>
              <a:t>Through the UKHO and the Commonwealth Marine Economies Programme the country of Belize is privileged to be awarded funding to conduct some much needed </a:t>
            </a:r>
            <a:r>
              <a:rPr lang="en-BZ" dirty="0" err="1"/>
              <a:t>Hydrographic</a:t>
            </a:r>
            <a:r>
              <a:rPr lang="en-BZ" dirty="0"/>
              <a:t> </a:t>
            </a:r>
            <a:r>
              <a:rPr lang="en-BZ" dirty="0" smtClean="0"/>
              <a:t>surveys</a:t>
            </a:r>
            <a:r>
              <a:rPr lang="en-BZ" dirty="0"/>
              <a:t> </a:t>
            </a:r>
            <a:r>
              <a:rPr lang="en-BZ" dirty="0" smtClean="0"/>
              <a:t>in the following areas;</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95400" y="304800"/>
            <a:ext cx="6629400" cy="574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2017 Belize Density2.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468758" y="1600200"/>
            <a:ext cx="420648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2017 Belize Density3 (2).jpg"/>
          <p:cNvPicPr>
            <a:picLocks noGrp="1"/>
          </p:cNvPicPr>
          <p:nvPr>
            <p:ph idx="1"/>
          </p:nvPr>
        </p:nvPicPr>
        <p:blipFill>
          <a:blip r:embed="rId2"/>
          <a:srcRect/>
          <a:stretch>
            <a:fillRect/>
          </a:stretch>
        </p:blipFill>
        <p:spPr bwMode="auto">
          <a:xfrm>
            <a:off x="1676400" y="457201"/>
            <a:ext cx="5715000" cy="5544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lvl="0"/>
            <a:r>
              <a:rPr lang="en-BZ" b="1" dirty="0"/>
              <a:t>New Publications &amp; updates:</a:t>
            </a:r>
            <a:r>
              <a:rPr lang="en-BZ" dirty="0"/>
              <a:t> </a:t>
            </a:r>
            <a:br>
              <a:rPr lang="en-BZ" dirty="0"/>
            </a:br>
            <a:r>
              <a:rPr lang="en-BZ" dirty="0"/>
              <a:t>The Authority has not made any new publications for 2017. It is important to note that the surveys initially conducted by the Belize Port Authority in 2013 with the </a:t>
            </a:r>
            <a:r>
              <a:rPr lang="en-BZ" dirty="0" err="1"/>
              <a:t>Hydrographic</a:t>
            </a:r>
            <a:r>
              <a:rPr lang="en-BZ" dirty="0"/>
              <a:t> equipment gifted to us through the Gulf of Honduras project created a new uncharted route that our pilots became comfortable using.  Harvest </a:t>
            </a:r>
            <a:r>
              <a:rPr lang="en-BZ" dirty="0" err="1"/>
              <a:t>Caye</a:t>
            </a:r>
            <a:r>
              <a:rPr lang="en-BZ" dirty="0"/>
              <a:t> a Norwegian Cruise line development has confirmed this route and is now the only used approach to the Big Creek Port Facility and Harvest </a:t>
            </a:r>
            <a:r>
              <a:rPr lang="en-BZ" dirty="0" err="1"/>
              <a:t>Caye</a:t>
            </a:r>
            <a:r>
              <a:rPr lang="en-BZ" dirty="0"/>
              <a:t> cruise  facility with vessel draft greater than 7.8 meters.</a:t>
            </a:r>
            <a:endParaRPr lang="en-US" dirty="0"/>
          </a:p>
          <a:p>
            <a:r>
              <a:rPr lang="en-BZ" dirty="0"/>
              <a:t> </a:t>
            </a:r>
            <a:endParaRPr lang="en-US" dirty="0"/>
          </a:p>
          <a:p>
            <a:pPr lvl="0"/>
            <a:r>
              <a:rPr lang="en-BZ" b="1" dirty="0"/>
              <a:t>MSI :</a:t>
            </a:r>
            <a:r>
              <a:rPr lang="en-BZ" dirty="0"/>
              <a:t> The Belize Port Authority reported navigational warnings to </a:t>
            </a:r>
            <a:r>
              <a:rPr lang="en-BZ" dirty="0" err="1"/>
              <a:t>Navarea</a:t>
            </a:r>
            <a:r>
              <a:rPr lang="en-BZ" dirty="0"/>
              <a:t> IV maritime safety watch for non- functioning aids, grounding of vessel within the English </a:t>
            </a:r>
            <a:r>
              <a:rPr lang="en-BZ" dirty="0" err="1"/>
              <a:t>Caye</a:t>
            </a:r>
            <a:r>
              <a:rPr lang="en-BZ" dirty="0"/>
              <a:t> Channel, and the removal of features such as fish havens from our Admiralty Chart #522. </a:t>
            </a:r>
            <a:r>
              <a:rPr lang="en-BZ" b="1" dirty="0"/>
              <a:t/>
            </a:r>
            <a:br>
              <a:rPr lang="en-BZ" b="1" dirty="0"/>
            </a:b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70000" lnSpcReduction="20000"/>
          </a:bodyPr>
          <a:lstStyle/>
          <a:p>
            <a:pPr lvl="0"/>
            <a:r>
              <a:rPr lang="en-BZ" b="1" dirty="0"/>
              <a:t>Capacity Building</a:t>
            </a:r>
            <a:r>
              <a:rPr lang="en-BZ" dirty="0"/>
              <a:t/>
            </a:r>
            <a:br>
              <a:rPr lang="en-BZ" dirty="0"/>
            </a:br>
            <a:r>
              <a:rPr lang="en-BZ" dirty="0"/>
              <a:t>Since the 17</a:t>
            </a:r>
            <a:r>
              <a:rPr lang="en-BZ" baseline="30000" dirty="0"/>
              <a:t>th</a:t>
            </a:r>
            <a:r>
              <a:rPr lang="en-BZ" dirty="0"/>
              <a:t> MACHC meeting the Belize Port Authority was able to get one significant training done for an officer in the Safety and Security Department. Mr. Zachary Young was selected to attend the ATONs Management Course Level 1 in Suriname. His knowledge gain has helped the Authority tremendously. </a:t>
            </a:r>
            <a:endParaRPr lang="en-US" dirty="0"/>
          </a:p>
          <a:p>
            <a:r>
              <a:rPr lang="en-BZ" dirty="0"/>
              <a:t>Mr. Omar Eriksson Dean of IALA conducted a technical needs assessment visit to Belize where we were able to show him to what standard we are and how we conduct ATON maintenance.</a:t>
            </a:r>
            <a:endParaRPr lang="en-US" dirty="0"/>
          </a:p>
          <a:p>
            <a:r>
              <a:rPr lang="en-BZ" dirty="0"/>
              <a:t>Mr. Eriksson was also able to assist the Belize Port Authority by conducting an assessment of our VHF radio communication. </a:t>
            </a:r>
            <a:endParaRPr lang="en-US" dirty="0"/>
          </a:p>
          <a:p>
            <a:r>
              <a:rPr lang="en-BZ" dirty="0"/>
              <a:t>The recommendations made by Mr Eriksson on both our Aton Service and our radio communication has been well received and we here have already started to implement what has been suggested.  The compilation of a national list of lights registry has started. The Authority has also since his visit purchase new lights to replace what is missing in the access channel and to have additional  to minimize the down time of ATONs functionality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mjenkins.BPA\AppData\Local\Microsoft\Windows\Temporary Internet Files\Content.Outlook\E7UK4VIK\KIMG1462.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14400" y="609600"/>
            <a:ext cx="7391400" cy="4924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BZ" dirty="0"/>
              <a:t>The Authority also received a visit from Mr. Chris Thorne and Mr. David Parker from UKHO where they conducted an assessment of the </a:t>
            </a:r>
            <a:r>
              <a:rPr lang="en-BZ" dirty="0" err="1"/>
              <a:t>hydrographic</a:t>
            </a:r>
            <a:r>
              <a:rPr lang="en-BZ" dirty="0"/>
              <a:t> section. David along with the team attempted for several hours actually a couple of days to get our equipment connected but was unsuccessful in doing so. It is our priority to get equipment assessed by a recommended service provider so that an official report on status can be had which would validate either we fix/repair or purchase new suit of </a:t>
            </a:r>
            <a:r>
              <a:rPr lang="en-BZ" dirty="0" err="1"/>
              <a:t>hydrographic</a:t>
            </a:r>
            <a:r>
              <a:rPr lang="en-BZ" dirty="0"/>
              <a:t> equipment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92500"/>
          </a:bodyPr>
          <a:lstStyle/>
          <a:p>
            <a:r>
              <a:rPr lang="en-BZ" b="1" dirty="0"/>
              <a:t>Other activities:</a:t>
            </a:r>
            <a:r>
              <a:rPr lang="en-BZ" dirty="0"/>
              <a:t/>
            </a:r>
            <a:br>
              <a:rPr lang="en-BZ" dirty="0"/>
            </a:br>
            <a:r>
              <a:rPr lang="en-BZ" dirty="0"/>
              <a:t>The Belize Port Authority hosted the RIPECA </a:t>
            </a:r>
            <a:r>
              <a:rPr lang="en-BZ" dirty="0" smtClean="0"/>
              <a:t>Central American Port Forum </a:t>
            </a:r>
            <a:r>
              <a:rPr lang="en-BZ" dirty="0"/>
              <a:t>in 2017. This </a:t>
            </a:r>
            <a:r>
              <a:rPr lang="en-BZ"/>
              <a:t>group </a:t>
            </a:r>
            <a:r>
              <a:rPr lang="en-BZ" smtClean="0"/>
              <a:t> </a:t>
            </a:r>
            <a:r>
              <a:rPr lang="en-BZ" dirty="0"/>
              <a:t>discussed many new developments within the maritime domain including the need for </a:t>
            </a:r>
            <a:r>
              <a:rPr lang="en-BZ" dirty="0" err="1"/>
              <a:t>hydrographic</a:t>
            </a:r>
            <a:r>
              <a:rPr lang="en-BZ" dirty="0"/>
              <a:t> surveys to be continuously updated for the safety of navigation, the protection of the environment and the overall economic growth of each country and collectively as a region. At this conference Belize also signed on to the search and rescue (SAR) agreement with the other Central American Countries.</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Autofit/>
          </a:bodyPr>
          <a:lstStyle/>
          <a:p>
            <a:pPr lvl="0"/>
            <a:r>
              <a:rPr lang="en-BZ" sz="1800" b="1" dirty="0"/>
              <a:t>Conclusion</a:t>
            </a:r>
            <a:r>
              <a:rPr lang="en-BZ" sz="1800" dirty="0"/>
              <a:t/>
            </a:r>
            <a:br>
              <a:rPr lang="en-BZ" sz="1800" dirty="0"/>
            </a:br>
            <a:r>
              <a:rPr lang="en-BZ" sz="1800" dirty="0"/>
              <a:t>Large scale sea floor mapping of Belize’s coastal waters is still a major priority, not for commercial shipping but for the many pleasure yachts that visit our country. The lack of these critical surveys has increased the cumulative negative effect on the environment and the overall development of the country. The Belize Port Authority which recognizes the importance of updated bathymetric surveys is still seeking to be self sufficient in providing this important information to our charting authority. We realize the significant cost in mobilizing contracted surveyors and the tremendous work load that UKHO has and the likelihood that when immediate verification surveys are needed outside help might just not be available. With this said Belize would surely want our </a:t>
            </a:r>
            <a:r>
              <a:rPr lang="en-BZ" sz="1800" dirty="0" err="1"/>
              <a:t>hydrographic</a:t>
            </a:r>
            <a:r>
              <a:rPr lang="en-BZ" sz="1800" dirty="0"/>
              <a:t> suit of equipment received through the Gulf of Honduras project sent to a service provider to see their functionality but also has realized that these were had many years ago and their use may not be as efficient. The side scan sonar deployed in our waters poses a high chance of it being damaged by floating debris brought down by the many tributaries. The Belize Port Authority with some much needed support is ready to put its limited resources into purchasing a </a:t>
            </a:r>
            <a:r>
              <a:rPr lang="en-BZ" sz="1800" dirty="0" err="1"/>
              <a:t>multibeam</a:t>
            </a:r>
            <a:r>
              <a:rPr lang="en-BZ" sz="1800" dirty="0"/>
              <a:t> echo sounder and train our officers to use it. </a:t>
            </a:r>
            <a:endParaRPr lang="en-US" sz="1800" dirty="0"/>
          </a:p>
          <a:p>
            <a:r>
              <a:rPr lang="en-BZ" sz="1800" dirty="0"/>
              <a:t>Belize will continue the improve our capability to conduct our own surveys and will work closely with UKHO to see what will be our next step in achieving this goal after the CME program has been completed. The Belize Port Authority will stay committed to its obligations and provide the necessary maritime information through nautical publications and notices.</a:t>
            </a:r>
            <a:endParaRPr lang="en-US" sz="1800" dirty="0"/>
          </a:p>
          <a:p>
            <a:r>
              <a:rPr lang="en-BZ" sz="1800" dirty="0"/>
              <a:t> </a:t>
            </a:r>
            <a:endParaRPr lang="en-US" sz="1800" dirty="0"/>
          </a:p>
          <a:p>
            <a:r>
              <a:rPr lang="en-BZ" sz="1800" dirty="0"/>
              <a:t>Thank You!</a:t>
            </a:r>
            <a:endParaRPr lang="en-US" sz="1800" dirty="0"/>
          </a:p>
          <a:p>
            <a:r>
              <a:rPr lang="en-BZ" sz="1800" dirty="0"/>
              <a:t> </a:t>
            </a:r>
            <a:endParaRPr lang="en-US" sz="1800" dirty="0"/>
          </a:p>
          <a:p>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47500" lnSpcReduction="20000"/>
          </a:bodyPr>
          <a:lstStyle/>
          <a:p>
            <a:r>
              <a:rPr lang="en-BZ" b="1" dirty="0"/>
              <a:t> </a:t>
            </a:r>
            <a:endParaRPr lang="en-US" dirty="0"/>
          </a:p>
          <a:p>
            <a:r>
              <a:rPr lang="en-BZ" sz="3400" b="1" dirty="0"/>
              <a:t>National Reports to the 18</a:t>
            </a:r>
            <a:r>
              <a:rPr lang="en-BZ" sz="3400" b="1" baseline="30000" dirty="0"/>
              <a:t>th</a:t>
            </a:r>
            <a:r>
              <a:rPr lang="en-BZ" sz="3400" b="1" dirty="0"/>
              <a:t> MACHC Conference</a:t>
            </a:r>
            <a:endParaRPr lang="en-US" sz="3400" dirty="0"/>
          </a:p>
          <a:p>
            <a:pPr lvl="0"/>
            <a:r>
              <a:rPr lang="en-BZ" sz="3400" b="1" dirty="0" err="1"/>
              <a:t>Hydrographic</a:t>
            </a:r>
            <a:r>
              <a:rPr lang="en-BZ" sz="3400" b="1" dirty="0"/>
              <a:t> office/ Services:</a:t>
            </a:r>
            <a:r>
              <a:rPr lang="en-BZ" sz="3400" dirty="0"/>
              <a:t>  </a:t>
            </a:r>
            <a:br>
              <a:rPr lang="en-BZ" sz="3400" dirty="0"/>
            </a:br>
            <a:r>
              <a:rPr lang="en-BZ" sz="3400" dirty="0"/>
              <a:t>The Belize Port Authority is a Statutory Body falling under the Ministry of Transport &amp; National Emergency Management. It is administered by a Board comprising of a Chairman (representing the Minister), two ex-officio members (Fin  Secretary &amp; CEO) and seven other members nominated by the Minister for appointment period of two years.</a:t>
            </a:r>
            <a:endParaRPr lang="en-US" sz="3400" dirty="0"/>
          </a:p>
          <a:p>
            <a:pPr lvl="0"/>
            <a:r>
              <a:rPr lang="en-BZ" sz="3400" b="1" dirty="0"/>
              <a:t>The role and function of the Belize Port Authority are;</a:t>
            </a:r>
            <a:endParaRPr lang="en-US" sz="3400" dirty="0"/>
          </a:p>
          <a:p>
            <a:pPr lvl="0"/>
            <a:r>
              <a:rPr lang="en-BZ" sz="3400" dirty="0"/>
              <a:t>Maritime safety</a:t>
            </a:r>
            <a:endParaRPr lang="en-US" sz="3400" dirty="0"/>
          </a:p>
          <a:p>
            <a:pPr lvl="0"/>
            <a:r>
              <a:rPr lang="en-BZ" sz="3400" dirty="0"/>
              <a:t>Designated Authority for ISPS code</a:t>
            </a:r>
            <a:endParaRPr lang="en-US" sz="3400" dirty="0"/>
          </a:p>
          <a:p>
            <a:pPr lvl="0"/>
            <a:r>
              <a:rPr lang="en-BZ" sz="3400" dirty="0"/>
              <a:t>Port Security</a:t>
            </a:r>
            <a:endParaRPr lang="en-US" sz="3400" dirty="0"/>
          </a:p>
          <a:p>
            <a:pPr lvl="0"/>
            <a:r>
              <a:rPr lang="en-BZ" sz="3400" dirty="0"/>
              <a:t>Licensing and registration of domestic vessels</a:t>
            </a:r>
            <a:endParaRPr lang="en-US" sz="3400" dirty="0"/>
          </a:p>
          <a:p>
            <a:pPr lvl="0"/>
            <a:r>
              <a:rPr lang="en-BZ" sz="3400" dirty="0"/>
              <a:t>Licensing of masters</a:t>
            </a:r>
            <a:endParaRPr lang="en-US" sz="3400" dirty="0"/>
          </a:p>
          <a:p>
            <a:pPr lvl="0"/>
            <a:r>
              <a:rPr lang="en-BZ" sz="3400" dirty="0"/>
              <a:t>Port State Control</a:t>
            </a:r>
            <a:endParaRPr lang="en-US" sz="3400" dirty="0"/>
          </a:p>
          <a:p>
            <a:pPr lvl="0"/>
            <a:r>
              <a:rPr lang="en-BZ" sz="3400" dirty="0"/>
              <a:t>Regulatory oversight of Ports.</a:t>
            </a:r>
            <a:endParaRPr lang="en-US" sz="3400" dirty="0"/>
          </a:p>
          <a:p>
            <a:pPr lvl="0"/>
            <a:r>
              <a:rPr lang="en-BZ" sz="3400" dirty="0" err="1"/>
              <a:t>Hydrographic</a:t>
            </a:r>
            <a:r>
              <a:rPr lang="en-BZ" sz="3400" dirty="0"/>
              <a:t> surveys</a:t>
            </a:r>
            <a:endParaRPr lang="en-US" sz="3400" dirty="0"/>
          </a:p>
          <a:p>
            <a:r>
              <a:rPr lang="en-BZ" sz="3400" dirty="0"/>
              <a:t>The Authority has an annual budget of about $1,820,031.00 USD to carry out the daily functions and from this the Safety and Security Department’s budget for 2017 was $202,269.15. This year the Belize Port Authority made a significant investment in building its new administrative building that has allowed for us to operate and carry out our functions more effectively and efficiently. We are strategically located next door to the Belize National Coast Guard.</a:t>
            </a:r>
            <a:endParaRPr lang="en-US" sz="3400"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Thank You!</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Mikey\AppData\Local\Microsoft\Windows\Temporary Internet Files\Content.Word\KIMG1465.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00200" y="2192323"/>
            <a:ext cx="5943600" cy="3341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BZ" dirty="0"/>
              <a:t>To carry out the responsibilities of the Authority there are seven departments which is shown in the following </a:t>
            </a:r>
            <a:r>
              <a:rPr lang="en-BZ" dirty="0" err="1"/>
              <a:t>organogram</a:t>
            </a:r>
            <a:r>
              <a:rPr lang="en-BZ" dirty="0"/>
              <a:t> with 81 total staff and 6 staff dedicated to Aton and </a:t>
            </a:r>
            <a:r>
              <a:rPr lang="en-BZ" dirty="0" err="1"/>
              <a:t>Hydrographic</a:t>
            </a:r>
            <a:r>
              <a:rPr lang="en-BZ" dirty="0"/>
              <a:t> work.</a:t>
            </a:r>
            <a:endParaRPr lang="en-US" dirty="0"/>
          </a:p>
          <a:p>
            <a:r>
              <a:rPr lang="en-US" dirty="0"/>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ogram October 2017 (2).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533400"/>
            <a:ext cx="8229599" cy="586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BZ" dirty="0"/>
              <a:t>The Safety and Security Department of the Belize Port Authority is responsible under the </a:t>
            </a:r>
            <a:r>
              <a:rPr lang="en-BZ" b="1" dirty="0"/>
              <a:t>Belize Port Authority Act Chapter 233; Part III Duties and General Powers’ section 3 to maintain, improve and regulate the use of any port and services and facilities therein as it considers necessary or desirable. To provide for such ports and the approaches thereto </a:t>
            </a:r>
            <a:r>
              <a:rPr lang="en-BZ" b="1" dirty="0" err="1"/>
              <a:t>pilotage</a:t>
            </a:r>
            <a:r>
              <a:rPr lang="en-BZ" b="1" dirty="0"/>
              <a:t> services, beacons, buoys and other navigational services and aids as it considers necessary or desirable.</a:t>
            </a:r>
            <a:endParaRPr lang="en-US" dirty="0"/>
          </a:p>
          <a:p>
            <a:r>
              <a:rPr lang="en-BZ" dirty="0"/>
              <a:t>It is also our obligation under SOLAS Chapter V Regulation 9, to provide updated nautical information to the mariners.</a:t>
            </a: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BZ" b="1" dirty="0"/>
              <a:t>Surveys:</a:t>
            </a:r>
            <a:r>
              <a:rPr lang="en-BZ" dirty="0"/>
              <a:t> </a:t>
            </a:r>
            <a:br>
              <a:rPr lang="en-BZ" dirty="0"/>
            </a:br>
            <a:r>
              <a:rPr lang="en-BZ" dirty="0"/>
              <a:t>Harvest </a:t>
            </a:r>
            <a:r>
              <a:rPr lang="en-BZ" dirty="0" err="1"/>
              <a:t>Caye</a:t>
            </a:r>
            <a:r>
              <a:rPr lang="en-BZ" dirty="0"/>
              <a:t> the new cruise Port in the south of the country has been in operation for only one year and bathymetric surveys has only been conducted in this area. The following are the latest surveys of the area where the information received is being used to identify an anchorage position for days when two cruise ships will be calling to port. At present Harvest </a:t>
            </a:r>
            <a:r>
              <a:rPr lang="en-BZ" dirty="0" err="1"/>
              <a:t>Caye</a:t>
            </a:r>
            <a:r>
              <a:rPr lang="en-BZ" dirty="0"/>
              <a:t> has one berth hence any additional calls on same day will require anchoring out at sea. Without sea floor mapping providing a safe anchorage would have definitely pose a challenge.</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rcRect/>
          <a:stretch>
            <a:fillRect/>
          </a:stretch>
        </p:blipFill>
        <p:spPr bwMode="auto">
          <a:xfrm>
            <a:off x="1676400" y="457200"/>
            <a:ext cx="5638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rcRect/>
          <a:stretch>
            <a:fillRect/>
          </a:stretch>
        </p:blipFill>
        <p:spPr bwMode="auto">
          <a:xfrm>
            <a:off x="1752600" y="304800"/>
            <a:ext cx="5791199" cy="582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246</Words>
  <Application>Microsoft Office PowerPoint</Application>
  <PresentationFormat>On-screen Show (4:3)</PresentationFormat>
  <Paragraphs>34</Paragraphs>
  <Slides>20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Mikey</dc:creator>
  <cp:lastModifiedBy>Alberto Costa Neves</cp:lastModifiedBy>
  <cp:revision>3</cp:revision>
  <dcterms:created xsi:type="dcterms:W3CDTF">2017-10-28T15:04:34Z</dcterms:created>
  <dcterms:modified xsi:type="dcterms:W3CDTF">2018-01-19T13:02:04Z</dcterms:modified>
</cp:coreProperties>
</file>