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390" r:id="rId2"/>
    <p:sldId id="399" r:id="rId3"/>
    <p:sldId id="398" r:id="rId4"/>
    <p:sldId id="397" r:id="rId5"/>
    <p:sldId id="396" r:id="rId6"/>
    <p:sldId id="395" r:id="rId7"/>
    <p:sldId id="394" r:id="rId8"/>
    <p:sldId id="393" r:id="rId9"/>
    <p:sldId id="392" r:id="rId10"/>
    <p:sldId id="401" r:id="rId11"/>
    <p:sldId id="400" r:id="rId12"/>
    <p:sldId id="402" r:id="rId13"/>
    <p:sldId id="403" r:id="rId14"/>
    <p:sldId id="404" r:id="rId15"/>
    <p:sldId id="407" r:id="rId16"/>
    <p:sldId id="408" r:id="rId17"/>
    <p:sldId id="409" r:id="rId18"/>
    <p:sldId id="414" r:id="rId19"/>
    <p:sldId id="292" r:id="rId20"/>
  </p:sldIdLst>
  <p:sldSz cx="9144000" cy="6858000" type="screen4x3"/>
  <p:notesSz cx="6797675" cy="987425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119B9"/>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94712" autoAdjust="0"/>
  </p:normalViewPr>
  <p:slideViewPr>
    <p:cSldViewPr>
      <p:cViewPr varScale="1">
        <p:scale>
          <a:sx n="89" d="100"/>
          <a:sy n="89" d="100"/>
        </p:scale>
        <p:origin x="74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pPr>
              <a:defRPr/>
            </a:pPr>
            <a:fld id="{6AA5CB08-25BF-4FA7-85BD-4961CFA628AD}" type="datetimeFigureOut">
              <a:rPr lang="es-ES"/>
              <a:pPr>
                <a:defRPr/>
              </a:pPr>
              <a:t>19/01/2018</a:t>
            </a:fld>
            <a:endParaRPr lang="es-ES"/>
          </a:p>
        </p:txBody>
      </p:sp>
      <p:sp>
        <p:nvSpPr>
          <p:cNvPr id="4" name="Marcador de pie de página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pPr>
              <a:defRPr/>
            </a:pPr>
            <a:endParaRPr lang="es-ES"/>
          </a:p>
        </p:txBody>
      </p:sp>
      <p:sp>
        <p:nvSpPr>
          <p:cNvPr id="5" name="Marcador de número de diapositiva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pPr>
              <a:defRPr/>
            </a:pPr>
            <a:fld id="{BD001802-2439-406C-BCB5-E58118A42337}" type="slidenum">
              <a:rPr lang="es-ES"/>
              <a:pPr>
                <a:defRPr/>
              </a:pPr>
              <a:t>‹#›</a:t>
            </a:fld>
            <a:endParaRPr lang="es-ES"/>
          </a:p>
        </p:txBody>
      </p:sp>
    </p:spTree>
    <p:extLst>
      <p:ext uri="{BB962C8B-B14F-4D97-AF65-F5344CB8AC3E}">
        <p14:creationId xmlns:p14="http://schemas.microsoft.com/office/powerpoint/2010/main" val="311955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s-ES"/>
          </a:p>
        </p:txBody>
      </p:sp>
      <p:sp>
        <p:nvSpPr>
          <p:cNvPr id="3" name="Marcador de fech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56DD85FB-5BBE-4742-9807-C9CCC2017A70}" type="datetimeFigureOut">
              <a:rPr lang="es-ES"/>
              <a:pPr>
                <a:defRPr/>
              </a:pPr>
              <a:t>19/01/2018</a:t>
            </a:fld>
            <a:endParaRPr lang="es-ES"/>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s-ES"/>
          </a:p>
        </p:txBody>
      </p:sp>
      <p:sp>
        <p:nvSpPr>
          <p:cNvPr id="7" name="Marcador de número de diapositiva 6"/>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A3D352D-D9E4-4BE8-A3A8-64FD6B66127B}" type="slidenum">
              <a:rPr lang="es-ES" altLang="es-DO"/>
              <a:pPr>
                <a:defRPr/>
              </a:pPr>
              <a:t>‹#›</a:t>
            </a:fld>
            <a:endParaRPr lang="es-ES" altLang="es-DO"/>
          </a:p>
        </p:txBody>
      </p:sp>
    </p:spTree>
    <p:extLst>
      <p:ext uri="{BB962C8B-B14F-4D97-AF65-F5344CB8AC3E}">
        <p14:creationId xmlns:p14="http://schemas.microsoft.com/office/powerpoint/2010/main" val="334008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51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172271-9A42-4356-ADC4-5486DE880656}" type="slidenum">
              <a:rPr lang="es-ES" altLang="es-DO" smtClean="0"/>
              <a:pPr/>
              <a:t>1</a:t>
            </a:fld>
            <a:endParaRPr lang="es-ES" altLang="es-DO" smtClean="0"/>
          </a:p>
        </p:txBody>
      </p:sp>
    </p:spTree>
    <p:extLst>
      <p:ext uri="{BB962C8B-B14F-4D97-AF65-F5344CB8AC3E}">
        <p14:creationId xmlns:p14="http://schemas.microsoft.com/office/powerpoint/2010/main" val="20893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05908C-3F66-4F78-ABCE-991748B72F24}" type="slidenum">
              <a:rPr lang="es-ES" altLang="es-DO" smtClean="0"/>
              <a:pPr/>
              <a:t>10</a:t>
            </a:fld>
            <a:endParaRPr lang="es-ES" altLang="es-DO" smtClean="0"/>
          </a:p>
        </p:txBody>
      </p:sp>
    </p:spTree>
    <p:extLst>
      <p:ext uri="{BB962C8B-B14F-4D97-AF65-F5344CB8AC3E}">
        <p14:creationId xmlns:p14="http://schemas.microsoft.com/office/powerpoint/2010/main" val="393605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2840C3-12AD-4300-8E12-2D0DC542EE1B}" type="slidenum">
              <a:rPr lang="es-ES" altLang="es-DO" smtClean="0"/>
              <a:pPr/>
              <a:t>11</a:t>
            </a:fld>
            <a:endParaRPr lang="es-ES" altLang="es-DO" smtClean="0"/>
          </a:p>
        </p:txBody>
      </p:sp>
    </p:spTree>
    <p:extLst>
      <p:ext uri="{BB962C8B-B14F-4D97-AF65-F5344CB8AC3E}">
        <p14:creationId xmlns:p14="http://schemas.microsoft.com/office/powerpoint/2010/main" val="106030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2C5AB2-9078-42AF-A30E-B79300C7E472}" type="slidenum">
              <a:rPr lang="es-ES" altLang="es-DO" smtClean="0"/>
              <a:pPr/>
              <a:t>12</a:t>
            </a:fld>
            <a:endParaRPr lang="es-ES" altLang="es-DO" smtClean="0"/>
          </a:p>
        </p:txBody>
      </p:sp>
    </p:spTree>
    <p:extLst>
      <p:ext uri="{BB962C8B-B14F-4D97-AF65-F5344CB8AC3E}">
        <p14:creationId xmlns:p14="http://schemas.microsoft.com/office/powerpoint/2010/main" val="86350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EEE1A3-5BDF-45F2-B780-9D78B746F004}" type="slidenum">
              <a:rPr lang="es-ES" altLang="es-DO" smtClean="0"/>
              <a:pPr/>
              <a:t>13</a:t>
            </a:fld>
            <a:endParaRPr lang="es-ES" altLang="es-DO" smtClean="0"/>
          </a:p>
        </p:txBody>
      </p:sp>
    </p:spTree>
    <p:extLst>
      <p:ext uri="{BB962C8B-B14F-4D97-AF65-F5344CB8AC3E}">
        <p14:creationId xmlns:p14="http://schemas.microsoft.com/office/powerpoint/2010/main" val="115532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099A81-2AFE-4F54-BBDC-F1F06346F9E4}" type="slidenum">
              <a:rPr lang="es-ES" altLang="es-DO" smtClean="0"/>
              <a:pPr/>
              <a:t>14</a:t>
            </a:fld>
            <a:endParaRPr lang="es-ES" altLang="es-DO" smtClean="0"/>
          </a:p>
        </p:txBody>
      </p:sp>
    </p:spTree>
    <p:extLst>
      <p:ext uri="{BB962C8B-B14F-4D97-AF65-F5344CB8AC3E}">
        <p14:creationId xmlns:p14="http://schemas.microsoft.com/office/powerpoint/2010/main" val="2017971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83D21-9815-4BFF-9175-FC709239002C}" type="slidenum">
              <a:rPr lang="es-ES" altLang="es-DO" smtClean="0"/>
              <a:pPr/>
              <a:t>15</a:t>
            </a:fld>
            <a:endParaRPr lang="es-ES" altLang="es-DO" smtClean="0"/>
          </a:p>
        </p:txBody>
      </p:sp>
    </p:spTree>
    <p:extLst>
      <p:ext uri="{BB962C8B-B14F-4D97-AF65-F5344CB8AC3E}">
        <p14:creationId xmlns:p14="http://schemas.microsoft.com/office/powerpoint/2010/main" val="142976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0C244D-3783-4AA5-92DB-0B54490604FF}" type="slidenum">
              <a:rPr lang="es-ES" altLang="es-DO" smtClean="0"/>
              <a:pPr/>
              <a:t>16</a:t>
            </a:fld>
            <a:endParaRPr lang="es-ES" altLang="es-DO" smtClean="0"/>
          </a:p>
        </p:txBody>
      </p:sp>
    </p:spTree>
    <p:extLst>
      <p:ext uri="{BB962C8B-B14F-4D97-AF65-F5344CB8AC3E}">
        <p14:creationId xmlns:p14="http://schemas.microsoft.com/office/powerpoint/2010/main" val="269958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E7D75-7C5B-4BA5-918D-C3564D0E883A}" type="slidenum">
              <a:rPr lang="es-ES" altLang="es-DO" smtClean="0"/>
              <a:pPr/>
              <a:t>17</a:t>
            </a:fld>
            <a:endParaRPr lang="es-ES" altLang="es-DO" smtClean="0"/>
          </a:p>
        </p:txBody>
      </p:sp>
    </p:spTree>
    <p:extLst>
      <p:ext uri="{BB962C8B-B14F-4D97-AF65-F5344CB8AC3E}">
        <p14:creationId xmlns:p14="http://schemas.microsoft.com/office/powerpoint/2010/main" val="120818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4B4245-9281-4826-B831-4084C6D74AA1}" type="slidenum">
              <a:rPr lang="es-ES" altLang="es-DO" smtClean="0"/>
              <a:pPr/>
              <a:t>18</a:t>
            </a:fld>
            <a:endParaRPr lang="es-ES" altLang="es-DO" smtClean="0"/>
          </a:p>
        </p:txBody>
      </p:sp>
    </p:spTree>
    <p:extLst>
      <p:ext uri="{BB962C8B-B14F-4D97-AF65-F5344CB8AC3E}">
        <p14:creationId xmlns:p14="http://schemas.microsoft.com/office/powerpoint/2010/main" val="335151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419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A7E72D-9930-405D-A7AD-2C38B832A38F}" type="slidenum">
              <a:rPr lang="es-ES" altLang="es-DO" smtClean="0"/>
              <a:pPr/>
              <a:t>19</a:t>
            </a:fld>
            <a:endParaRPr lang="es-ES" altLang="es-DO" smtClean="0"/>
          </a:p>
        </p:txBody>
      </p:sp>
    </p:spTree>
    <p:extLst>
      <p:ext uri="{BB962C8B-B14F-4D97-AF65-F5344CB8AC3E}">
        <p14:creationId xmlns:p14="http://schemas.microsoft.com/office/powerpoint/2010/main" val="234821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2D74FF-F42E-485C-907C-B1B958D1066D}" type="slidenum">
              <a:rPr lang="es-ES" altLang="es-DO" smtClean="0"/>
              <a:pPr/>
              <a:t>2</a:t>
            </a:fld>
            <a:endParaRPr lang="es-ES" altLang="es-DO" smtClean="0"/>
          </a:p>
        </p:txBody>
      </p:sp>
    </p:spTree>
    <p:extLst>
      <p:ext uri="{BB962C8B-B14F-4D97-AF65-F5344CB8AC3E}">
        <p14:creationId xmlns:p14="http://schemas.microsoft.com/office/powerpoint/2010/main" val="117467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954B74-747C-4B7D-BCF5-E7A016DC4A5D}" type="slidenum">
              <a:rPr lang="es-ES" altLang="es-DO" smtClean="0"/>
              <a:pPr/>
              <a:t>3</a:t>
            </a:fld>
            <a:endParaRPr lang="es-ES" altLang="es-DO" smtClean="0"/>
          </a:p>
        </p:txBody>
      </p:sp>
    </p:spTree>
    <p:extLst>
      <p:ext uri="{BB962C8B-B14F-4D97-AF65-F5344CB8AC3E}">
        <p14:creationId xmlns:p14="http://schemas.microsoft.com/office/powerpoint/2010/main" val="388484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12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483931-15E6-4F8F-BFE6-F72E836A356D}" type="slidenum">
              <a:rPr lang="es-ES" altLang="es-DO" smtClean="0"/>
              <a:pPr/>
              <a:t>4</a:t>
            </a:fld>
            <a:endParaRPr lang="es-ES" altLang="es-DO" smtClean="0"/>
          </a:p>
        </p:txBody>
      </p:sp>
    </p:spTree>
    <p:extLst>
      <p:ext uri="{BB962C8B-B14F-4D97-AF65-F5344CB8AC3E}">
        <p14:creationId xmlns:p14="http://schemas.microsoft.com/office/powerpoint/2010/main" val="241484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33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557EF9-16C9-453C-8557-111F8042B7C3}" type="slidenum">
              <a:rPr lang="es-ES" altLang="es-DO" smtClean="0"/>
              <a:pPr/>
              <a:t>5</a:t>
            </a:fld>
            <a:endParaRPr lang="es-ES" altLang="es-DO" smtClean="0"/>
          </a:p>
        </p:txBody>
      </p:sp>
    </p:spTree>
    <p:extLst>
      <p:ext uri="{BB962C8B-B14F-4D97-AF65-F5344CB8AC3E}">
        <p14:creationId xmlns:p14="http://schemas.microsoft.com/office/powerpoint/2010/main" val="9553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8D3079-231E-4A7A-A8BF-71CA92916F33}" type="slidenum">
              <a:rPr lang="es-ES" altLang="es-DO" smtClean="0"/>
              <a:pPr/>
              <a:t>6</a:t>
            </a:fld>
            <a:endParaRPr lang="es-ES" altLang="es-DO" smtClean="0"/>
          </a:p>
        </p:txBody>
      </p:sp>
    </p:spTree>
    <p:extLst>
      <p:ext uri="{BB962C8B-B14F-4D97-AF65-F5344CB8AC3E}">
        <p14:creationId xmlns:p14="http://schemas.microsoft.com/office/powerpoint/2010/main" val="15837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74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EA6D3C-ABF4-4A9F-84F7-BE1090A00B44}" type="slidenum">
              <a:rPr lang="es-ES" altLang="es-DO" smtClean="0"/>
              <a:pPr/>
              <a:t>7</a:t>
            </a:fld>
            <a:endParaRPr lang="es-ES" altLang="es-DO" smtClean="0"/>
          </a:p>
        </p:txBody>
      </p:sp>
    </p:spTree>
    <p:extLst>
      <p:ext uri="{BB962C8B-B14F-4D97-AF65-F5344CB8AC3E}">
        <p14:creationId xmlns:p14="http://schemas.microsoft.com/office/powerpoint/2010/main" val="379958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9CE39C-4551-4CEA-89C9-0C1112DC1F37}" type="slidenum">
              <a:rPr lang="es-ES" altLang="es-DO" smtClean="0"/>
              <a:pPr/>
              <a:t>8</a:t>
            </a:fld>
            <a:endParaRPr lang="es-ES" altLang="es-DO" smtClean="0"/>
          </a:p>
        </p:txBody>
      </p:sp>
    </p:spTree>
    <p:extLst>
      <p:ext uri="{BB962C8B-B14F-4D97-AF65-F5344CB8AC3E}">
        <p14:creationId xmlns:p14="http://schemas.microsoft.com/office/powerpoint/2010/main" val="356595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EF4BD9-781A-490A-8CEA-C84F529319BA}" type="slidenum">
              <a:rPr lang="es-ES" altLang="es-DO" smtClean="0"/>
              <a:pPr/>
              <a:t>9</a:t>
            </a:fld>
            <a:endParaRPr lang="es-ES" altLang="es-DO" smtClean="0"/>
          </a:p>
        </p:txBody>
      </p:sp>
    </p:spTree>
    <p:extLst>
      <p:ext uri="{BB962C8B-B14F-4D97-AF65-F5344CB8AC3E}">
        <p14:creationId xmlns:p14="http://schemas.microsoft.com/office/powerpoint/2010/main" val="224033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921F8B79-038D-45D7-9C81-1EA73683B1E1}" type="datetimeFigureOut">
              <a:rPr lang="es-ES"/>
              <a:pPr>
                <a:defRPr/>
              </a:pPr>
              <a:t>19/01/2018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2094427-2875-49D8-BB58-0541B9427C7D}" type="slidenum">
              <a:rPr lang="es-ES" altLang="es-DO"/>
              <a:pPr>
                <a:defRPr/>
              </a:pPr>
              <a:t>‹#›</a:t>
            </a:fld>
            <a:endParaRPr lang="es-ES" altLang="es-DO"/>
          </a:p>
        </p:txBody>
      </p:sp>
    </p:spTree>
    <p:extLst>
      <p:ext uri="{BB962C8B-B14F-4D97-AF65-F5344CB8AC3E}">
        <p14:creationId xmlns:p14="http://schemas.microsoft.com/office/powerpoint/2010/main" val="336593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E6B341DB-443A-4ADA-9B96-4D293C1C20AF}" type="datetimeFigureOut">
              <a:rPr lang="es-ES"/>
              <a:pPr>
                <a:defRPr/>
              </a:pPr>
              <a:t>19/01/2018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1386CB-E2E7-4C85-9438-8AFA10583C2B}" type="slidenum">
              <a:rPr lang="es-ES" altLang="es-DO"/>
              <a:pPr>
                <a:defRPr/>
              </a:pPr>
              <a:t>‹#›</a:t>
            </a:fld>
            <a:endParaRPr lang="es-ES" altLang="es-DO"/>
          </a:p>
        </p:txBody>
      </p:sp>
    </p:spTree>
    <p:extLst>
      <p:ext uri="{BB962C8B-B14F-4D97-AF65-F5344CB8AC3E}">
        <p14:creationId xmlns:p14="http://schemas.microsoft.com/office/powerpoint/2010/main" val="267280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2FFA442-6290-4B73-94E6-EAFB0CE90C94}" type="datetimeFigureOut">
              <a:rPr lang="es-ES"/>
              <a:pPr>
                <a:defRPr/>
              </a:pPr>
              <a:t>19/01/2018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170F947-AA4A-46F1-B520-A744A75BD900}" type="slidenum">
              <a:rPr lang="es-ES" altLang="es-DO"/>
              <a:pPr>
                <a:defRPr/>
              </a:pPr>
              <a:t>‹#›</a:t>
            </a:fld>
            <a:endParaRPr lang="es-ES" altLang="es-DO"/>
          </a:p>
        </p:txBody>
      </p:sp>
    </p:spTree>
    <p:extLst>
      <p:ext uri="{BB962C8B-B14F-4D97-AF65-F5344CB8AC3E}">
        <p14:creationId xmlns:p14="http://schemas.microsoft.com/office/powerpoint/2010/main" val="284828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72CEB52E-DC8E-4EA6-BEE6-2C89E80619C5}" type="datetimeFigureOut">
              <a:rPr lang="es-ES"/>
              <a:pPr>
                <a:defRPr/>
              </a:pPr>
              <a:t>19/01/2018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AAEB5FA-FFEF-4BC9-AD60-3DCF07650C76}" type="slidenum">
              <a:rPr lang="es-ES" altLang="es-DO"/>
              <a:pPr>
                <a:defRPr/>
              </a:pPr>
              <a:t>‹#›</a:t>
            </a:fld>
            <a:endParaRPr lang="es-ES" altLang="es-DO"/>
          </a:p>
        </p:txBody>
      </p:sp>
    </p:spTree>
    <p:extLst>
      <p:ext uri="{BB962C8B-B14F-4D97-AF65-F5344CB8AC3E}">
        <p14:creationId xmlns:p14="http://schemas.microsoft.com/office/powerpoint/2010/main" val="84028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3E15481-A11B-4263-A340-40C8AACD82F7}" type="datetimeFigureOut">
              <a:rPr lang="es-ES"/>
              <a:pPr>
                <a:defRPr/>
              </a:pPr>
              <a:t>19/01/2018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5118DBB-0420-4050-9C9B-ACDFD0D53E24}" type="slidenum">
              <a:rPr lang="es-ES" altLang="es-DO"/>
              <a:pPr>
                <a:defRPr/>
              </a:pPr>
              <a:t>‹#›</a:t>
            </a:fld>
            <a:endParaRPr lang="es-ES" altLang="es-DO"/>
          </a:p>
        </p:txBody>
      </p:sp>
    </p:spTree>
    <p:extLst>
      <p:ext uri="{BB962C8B-B14F-4D97-AF65-F5344CB8AC3E}">
        <p14:creationId xmlns:p14="http://schemas.microsoft.com/office/powerpoint/2010/main" val="9367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7659A0E1-13A7-4CFC-A6A0-0C1E620C8BFE}" type="datetimeFigureOut">
              <a:rPr lang="es-ES"/>
              <a:pPr>
                <a:defRPr/>
              </a:pPr>
              <a:t>19/01/2018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63088C3-D589-4648-A701-4EE7480385DE}" type="slidenum">
              <a:rPr lang="es-ES" altLang="es-DO"/>
              <a:pPr>
                <a:defRPr/>
              </a:pPr>
              <a:t>‹#›</a:t>
            </a:fld>
            <a:endParaRPr lang="es-ES" altLang="es-DO"/>
          </a:p>
        </p:txBody>
      </p:sp>
    </p:spTree>
    <p:extLst>
      <p:ext uri="{BB962C8B-B14F-4D97-AF65-F5344CB8AC3E}">
        <p14:creationId xmlns:p14="http://schemas.microsoft.com/office/powerpoint/2010/main" val="64766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93BA775F-0F6A-43F1-B0A7-B5D35A895FC3}" type="datetimeFigureOut">
              <a:rPr lang="es-ES"/>
              <a:pPr>
                <a:defRPr/>
              </a:pPr>
              <a:t>19/01/2018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4366A64-9A62-45BB-BD24-305C62F3628F}" type="slidenum">
              <a:rPr lang="es-ES" altLang="es-DO"/>
              <a:pPr>
                <a:defRPr/>
              </a:pPr>
              <a:t>‹#›</a:t>
            </a:fld>
            <a:endParaRPr lang="es-ES" altLang="es-DO"/>
          </a:p>
        </p:txBody>
      </p:sp>
    </p:spTree>
    <p:extLst>
      <p:ext uri="{BB962C8B-B14F-4D97-AF65-F5344CB8AC3E}">
        <p14:creationId xmlns:p14="http://schemas.microsoft.com/office/powerpoint/2010/main" val="178812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30E74321-5874-4EAC-B108-1C3F7717DAA4}" type="datetimeFigureOut">
              <a:rPr lang="es-ES"/>
              <a:pPr>
                <a:defRPr/>
              </a:pPr>
              <a:t>19/01/2018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FA9E212-9B5F-4497-AF7F-02284BA6D2FE}" type="slidenum">
              <a:rPr lang="es-ES" altLang="es-DO"/>
              <a:pPr>
                <a:defRPr/>
              </a:pPr>
              <a:t>‹#›</a:t>
            </a:fld>
            <a:endParaRPr lang="es-ES" altLang="es-DO"/>
          </a:p>
        </p:txBody>
      </p:sp>
    </p:spTree>
    <p:extLst>
      <p:ext uri="{BB962C8B-B14F-4D97-AF65-F5344CB8AC3E}">
        <p14:creationId xmlns:p14="http://schemas.microsoft.com/office/powerpoint/2010/main" val="416190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168E591-CCDF-43EE-AFDC-D5BFCF3F694D}" type="datetimeFigureOut">
              <a:rPr lang="es-ES"/>
              <a:pPr>
                <a:defRPr/>
              </a:pPr>
              <a:t>19/01/2018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33B8161-3CA2-4F8B-B327-DEC2A3A5A9E4}" type="slidenum">
              <a:rPr lang="es-ES" altLang="es-DO"/>
              <a:pPr>
                <a:defRPr/>
              </a:pPr>
              <a:t>‹#›</a:t>
            </a:fld>
            <a:endParaRPr lang="es-ES" altLang="es-DO"/>
          </a:p>
        </p:txBody>
      </p:sp>
    </p:spTree>
    <p:extLst>
      <p:ext uri="{BB962C8B-B14F-4D97-AF65-F5344CB8AC3E}">
        <p14:creationId xmlns:p14="http://schemas.microsoft.com/office/powerpoint/2010/main" val="12652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B7D9297-79C1-4BB4-8AA5-C84589E7F126}" type="datetimeFigureOut">
              <a:rPr lang="es-ES"/>
              <a:pPr>
                <a:defRPr/>
              </a:pPr>
              <a:t>19/01/2018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30D3306-92F8-4867-BC92-EB236D4EB28A}" type="slidenum">
              <a:rPr lang="es-ES" altLang="es-DO"/>
              <a:pPr>
                <a:defRPr/>
              </a:pPr>
              <a:t>‹#›</a:t>
            </a:fld>
            <a:endParaRPr lang="es-ES" altLang="es-DO"/>
          </a:p>
        </p:txBody>
      </p:sp>
    </p:spTree>
    <p:extLst>
      <p:ext uri="{BB962C8B-B14F-4D97-AF65-F5344CB8AC3E}">
        <p14:creationId xmlns:p14="http://schemas.microsoft.com/office/powerpoint/2010/main" val="23831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4AC19A9-E73A-4BED-9906-FC95800C1C6A}" type="datetimeFigureOut">
              <a:rPr lang="es-ES"/>
              <a:pPr>
                <a:defRPr/>
              </a:pPr>
              <a:t>19/01/2018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45C59CD-7B24-441B-8807-E6ED69BA0D2B}" type="slidenum">
              <a:rPr lang="es-ES" altLang="es-DO"/>
              <a:pPr>
                <a:defRPr/>
              </a:pPr>
              <a:t>‹#›</a:t>
            </a:fld>
            <a:endParaRPr lang="es-ES" altLang="es-DO"/>
          </a:p>
        </p:txBody>
      </p:sp>
    </p:spTree>
    <p:extLst>
      <p:ext uri="{BB962C8B-B14F-4D97-AF65-F5344CB8AC3E}">
        <p14:creationId xmlns:p14="http://schemas.microsoft.com/office/powerpoint/2010/main" val="27284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DO" smtClean="0"/>
              <a:t>Haga clic para modificar el estilo de título del patrón</a:t>
            </a:r>
            <a:endParaRPr lang="es-SV" altLang="es-D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DO" smtClean="0"/>
              <a:t>Haga clic para modificar el estilo de texto del patrón</a:t>
            </a:r>
          </a:p>
          <a:p>
            <a:pPr lvl="1"/>
            <a:r>
              <a:rPr lang="es-ES" altLang="es-DO" smtClean="0"/>
              <a:t>Segundo nivel</a:t>
            </a:r>
          </a:p>
          <a:p>
            <a:pPr lvl="2"/>
            <a:r>
              <a:rPr lang="es-ES" altLang="es-DO" smtClean="0"/>
              <a:t>Tercer nivel</a:t>
            </a:r>
          </a:p>
          <a:p>
            <a:pPr lvl="3"/>
            <a:r>
              <a:rPr lang="es-ES" altLang="es-DO" smtClean="0"/>
              <a:t>Cuarto nivel</a:t>
            </a:r>
          </a:p>
          <a:p>
            <a:pPr lvl="4"/>
            <a:r>
              <a:rPr lang="es-ES" altLang="es-DO" smtClean="0"/>
              <a:t>Quinto nivel</a:t>
            </a:r>
            <a:endParaRPr lang="es-SV" altLang="es-D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4E245B9-BB5C-45D6-8C38-25852AAE1C28}" type="datetimeFigureOut">
              <a:rPr lang="es-ES"/>
              <a:pPr>
                <a:defRPr/>
              </a:pPr>
              <a:t>19/01/2018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F76556E-C1A9-4252-A8A9-F067118EA6E3}" type="slidenum">
              <a:rPr lang="es-ES" altLang="es-DO"/>
              <a:pPr>
                <a:defRPr/>
              </a:pPr>
              <a:t>‹#›</a:t>
            </a:fld>
            <a:endParaRPr lang="es-ES" altLang="es-D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27075" y="854075"/>
            <a:ext cx="7877175" cy="1570038"/>
          </a:xfrm>
          <a:prstGeom prst="rect">
            <a:avLst/>
          </a:prstGeom>
          <a:noFill/>
        </p:spPr>
        <p:txBody>
          <a:bodyPr>
            <a:spAutoFit/>
          </a:bodyPr>
          <a:lstStyle/>
          <a:p>
            <a:pPr algn="ctr">
              <a:defRPr/>
            </a:pP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REPORT  </a:t>
            </a: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BY  </a:t>
            </a: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THE  HYDROGRAPHIC AND  GEODETIC  SERVICE</a:t>
            </a:r>
          </a:p>
          <a:p>
            <a:pPr algn="ctr">
              <a:defRPr/>
            </a:pP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OF  THE  REPUBLIC  OF  CUBA</a:t>
            </a:r>
            <a:endParaRPr lang="es-DO" sz="3200" b="1" dirty="0">
              <a:solidFill>
                <a:srgbClr val="1119B9"/>
              </a:solidFill>
              <a:effectLst>
                <a:outerShdw blurRad="38100" dist="38100" dir="2700000" algn="tl">
                  <a:srgbClr val="000000">
                    <a:alpha val="43137"/>
                  </a:srgbClr>
                </a:outerShdw>
              </a:effectLst>
              <a:latin typeface="Cooper Black" panose="0208090404030B020404" pitchFamily="18" charset="0"/>
            </a:endParaRPr>
          </a:p>
        </p:txBody>
      </p:sp>
      <p:sp>
        <p:nvSpPr>
          <p:cNvPr id="4" name="TextBox 3"/>
          <p:cNvSpPr txBox="1"/>
          <p:nvPr/>
        </p:nvSpPr>
        <p:spPr>
          <a:xfrm>
            <a:off x="917575" y="3789363"/>
            <a:ext cx="7416800" cy="646112"/>
          </a:xfrm>
          <a:prstGeom prst="rect">
            <a:avLst/>
          </a:prstGeom>
          <a:noFill/>
        </p:spPr>
        <p:txBody>
          <a:bodyPr>
            <a:spAutoFit/>
          </a:bodyPr>
          <a:lstStyle/>
          <a:p>
            <a:pPr algn="ctr">
              <a:defRPr/>
            </a:pPr>
            <a:r>
              <a:rPr lang="en-US" b="1" dirty="0">
                <a:solidFill>
                  <a:srgbClr val="1119B9"/>
                </a:solidFill>
                <a:effectLst>
                  <a:outerShdw blurRad="38100" dist="38100" dir="2700000" algn="tl">
                    <a:srgbClr val="000000">
                      <a:alpha val="43137"/>
                    </a:srgbClr>
                  </a:outerShdw>
                </a:effectLst>
                <a:latin typeface="Arial" charset="0"/>
              </a:rPr>
              <a:t>18</a:t>
            </a:r>
            <a:r>
              <a:rPr lang="en-US" b="1" baseline="30000" dirty="0">
                <a:solidFill>
                  <a:srgbClr val="1119B9"/>
                </a:solidFill>
                <a:effectLst>
                  <a:outerShdw blurRad="38100" dist="38100" dir="2700000" algn="tl">
                    <a:srgbClr val="000000">
                      <a:alpha val="43137"/>
                    </a:srgbClr>
                  </a:outerShdw>
                </a:effectLst>
                <a:latin typeface="Arial" charset="0"/>
              </a:rPr>
              <a:t>th</a:t>
            </a:r>
            <a:r>
              <a:rPr lang="en-US" b="1" dirty="0">
                <a:solidFill>
                  <a:srgbClr val="1119B9"/>
                </a:solidFill>
                <a:effectLst>
                  <a:outerShdw blurRad="38100" dist="38100" dir="2700000" algn="tl">
                    <a:srgbClr val="000000">
                      <a:alpha val="43137"/>
                    </a:srgbClr>
                  </a:outerShdw>
                </a:effectLst>
                <a:latin typeface="Arial" charset="0"/>
              </a:rPr>
              <a:t> </a:t>
            </a:r>
            <a:r>
              <a:rPr lang="en-US" b="1" dirty="0">
                <a:solidFill>
                  <a:srgbClr val="1119B9"/>
                </a:solidFill>
                <a:effectLst>
                  <a:outerShdw blurRad="38100" dist="38100" dir="2700000" algn="tl">
                    <a:srgbClr val="000000">
                      <a:alpha val="43137"/>
                    </a:srgbClr>
                  </a:outerShdw>
                </a:effectLst>
                <a:latin typeface="Arial" charset="0"/>
              </a:rPr>
              <a:t>MESO AMERICAN AND CARIBBEAN SEA</a:t>
            </a:r>
          </a:p>
          <a:p>
            <a:pPr algn="ctr">
              <a:defRPr/>
            </a:pPr>
            <a:r>
              <a:rPr lang="en-US" b="1" dirty="0">
                <a:solidFill>
                  <a:srgbClr val="1119B9"/>
                </a:solidFill>
                <a:effectLst>
                  <a:outerShdw blurRad="38100" dist="38100" dir="2700000" algn="tl">
                    <a:srgbClr val="000000">
                      <a:alpha val="43137"/>
                    </a:srgbClr>
                  </a:outerShdw>
                </a:effectLst>
                <a:latin typeface="Arial" charset="0"/>
              </a:rPr>
              <a:t>HYDROGRAPHIC COMMISSION MEETING</a:t>
            </a:r>
          </a:p>
        </p:txBody>
      </p:sp>
      <p:pic>
        <p:nvPicPr>
          <p:cNvPr id="4102" name="Picture 6" descr="F:\MACHC 18\LogoMACH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08300" y="2457450"/>
            <a:ext cx="31003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F:\MACHC 18\Varader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76550" y="5303838"/>
            <a:ext cx="313213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95738" y="4506913"/>
            <a:ext cx="11334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79388" y="760413"/>
            <a:ext cx="8501062"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OTHER CHARTS</a:t>
            </a:r>
          </a:p>
        </p:txBody>
      </p:sp>
      <p:sp>
        <p:nvSpPr>
          <p:cNvPr id="5" name="2 Rectángulo"/>
          <p:cNvSpPr/>
          <p:nvPr/>
        </p:nvSpPr>
        <p:spPr>
          <a:xfrm>
            <a:off x="1663700" y="1270000"/>
            <a:ext cx="5759450"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algn="ctr">
              <a:defRPr/>
            </a:pPr>
            <a:r>
              <a:rPr lang="es-MX" altLang="es-ES" b="1" dirty="0">
                <a:cs typeface="Arial" panose="020B0604020202020204" pitchFamily="34" charset="0"/>
              </a:rPr>
              <a:t>STATUS OF THE YACHTING </a:t>
            </a:r>
            <a:r>
              <a:rPr lang="es-MX" altLang="es-ES" b="1" dirty="0">
                <a:cs typeface="Arial" panose="020B0604020202020204" pitchFamily="34" charset="0"/>
              </a:rPr>
              <a:t>CHARTS: 8 </a:t>
            </a:r>
            <a:r>
              <a:rPr lang="es-MX" altLang="es-ES" b="1" dirty="0" err="1">
                <a:cs typeface="Arial" panose="020B0604020202020204" pitchFamily="34" charset="0"/>
              </a:rPr>
              <a:t>Albums</a:t>
            </a:r>
            <a:r>
              <a:rPr lang="es-MX" altLang="es-ES" b="1" dirty="0">
                <a:cs typeface="Arial" panose="020B0604020202020204" pitchFamily="34" charset="0"/>
              </a:rPr>
              <a:t> </a:t>
            </a:r>
          </a:p>
        </p:txBody>
      </p:sp>
      <p:pic>
        <p:nvPicPr>
          <p:cNvPr id="2253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11488" y="2060575"/>
            <a:ext cx="5894387"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88" y="1916113"/>
            <a:ext cx="2684462"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644900"/>
            <a:ext cx="26574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835150" y="908050"/>
            <a:ext cx="612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DO" sz="2000" b="1">
                <a:latin typeface="Arial" panose="020B0604020202020204" pitchFamily="34" charset="0"/>
              </a:rPr>
              <a:t>3. NAUTICAL CHARTS AND PUBLICATIONS</a:t>
            </a:r>
            <a:endParaRPr lang="es-DO" altLang="es-DO" sz="2000" b="1">
              <a:latin typeface="Arial" panose="020B0604020202020204" pitchFamily="34" charset="0"/>
            </a:endParaRPr>
          </a:p>
        </p:txBody>
      </p:sp>
      <p:sp>
        <p:nvSpPr>
          <p:cNvPr id="6" name="2 Rectángulo"/>
          <p:cNvSpPr/>
          <p:nvPr/>
        </p:nvSpPr>
        <p:spPr>
          <a:xfrm>
            <a:off x="231775" y="3429000"/>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ea typeface="Calibri" pitchFamily="34" charset="0"/>
                <a:cs typeface="Arial" panose="020B0604020202020204" pitchFamily="34" charset="0"/>
              </a:rPr>
              <a:t>CURRENT </a:t>
            </a:r>
            <a:r>
              <a:rPr lang="en-US" b="1" dirty="0">
                <a:ea typeface="Calibri" pitchFamily="34" charset="0"/>
                <a:cs typeface="Arial" panose="020B0604020202020204" pitchFamily="34" charset="0"/>
              </a:rPr>
              <a:t>CHALLENGES</a:t>
            </a:r>
            <a:endParaRPr lang="es-ES" b="1" dirty="0">
              <a:ea typeface="Calibri" pitchFamily="34" charset="0"/>
              <a:cs typeface="Arial" panose="020B0604020202020204" pitchFamily="34" charset="0"/>
            </a:endParaRPr>
          </a:p>
        </p:txBody>
      </p:sp>
      <p:sp>
        <p:nvSpPr>
          <p:cNvPr id="7" name="1 Rectángulo"/>
          <p:cNvSpPr/>
          <p:nvPr/>
        </p:nvSpPr>
        <p:spPr>
          <a:xfrm>
            <a:off x="406400" y="4217988"/>
            <a:ext cx="8496300" cy="1431925"/>
          </a:xfrm>
          <a:prstGeom prst="rect">
            <a:avLst/>
          </a:prstGeom>
        </p:spPr>
        <p:txBody>
          <a:bodyPr>
            <a:spAutoFit/>
          </a:bodyPr>
          <a:lstStyle/>
          <a:p>
            <a:pPr>
              <a:spcBef>
                <a:spcPts val="600"/>
              </a:spcBef>
              <a:defRPr/>
            </a:pPr>
            <a:r>
              <a:rPr lang="en-US" b="1" dirty="0">
                <a:solidFill>
                  <a:prstClr val="black"/>
                </a:solidFill>
                <a:ea typeface="Times New Roman" pitchFamily="18" charset="0"/>
                <a:cs typeface="Arial" panose="020B0604020202020204" pitchFamily="34" charset="0"/>
              </a:rPr>
              <a:t>WE DON'T HAVE:</a:t>
            </a: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SOFTWARE FOR ENC </a:t>
            </a:r>
            <a:r>
              <a:rPr lang="en-US" b="1" dirty="0">
                <a:solidFill>
                  <a:prstClr val="black"/>
                </a:solidFill>
                <a:ea typeface="Times New Roman" pitchFamily="18" charset="0"/>
                <a:cs typeface="Arial" panose="020B0604020202020204" pitchFamily="34" charset="0"/>
              </a:rPr>
              <a:t>VALIDATION. </a:t>
            </a:r>
            <a:endParaRPr lang="en-US" b="1" dirty="0">
              <a:solidFill>
                <a:prstClr val="black"/>
              </a:solidFill>
              <a:ea typeface="Times New Roman" pitchFamily="18" charset="0"/>
              <a:cs typeface="Arial" panose="020B0604020202020204" pitchFamily="34" charset="0"/>
            </a:endParaRP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UPDATED </a:t>
            </a:r>
            <a:r>
              <a:rPr lang="en-US" b="1" dirty="0">
                <a:solidFill>
                  <a:prstClr val="black"/>
                </a:solidFill>
                <a:ea typeface="Times New Roman" pitchFamily="18" charset="0"/>
                <a:cs typeface="Arial" panose="020B0604020202020204" pitchFamily="34" charset="0"/>
              </a:rPr>
              <a:t>CARIS </a:t>
            </a:r>
            <a:r>
              <a:rPr lang="en-US" b="1" dirty="0">
                <a:solidFill>
                  <a:prstClr val="black"/>
                </a:solidFill>
                <a:ea typeface="Times New Roman" pitchFamily="18" charset="0"/>
                <a:cs typeface="Arial" panose="020B0604020202020204" pitchFamily="34" charset="0"/>
              </a:rPr>
              <a:t>LICENSES.</a:t>
            </a:r>
            <a:endParaRPr lang="en-US" b="1" dirty="0">
              <a:solidFill>
                <a:prstClr val="black"/>
              </a:solidFill>
              <a:ea typeface="Times New Roman" pitchFamily="18" charset="0"/>
              <a:cs typeface="Arial" panose="020B0604020202020204" pitchFamily="34" charset="0"/>
            </a:endParaRP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ACCESS </a:t>
            </a:r>
            <a:r>
              <a:rPr lang="en-US" b="1" dirty="0">
                <a:solidFill>
                  <a:prstClr val="black"/>
                </a:solidFill>
                <a:ea typeface="Times New Roman" pitchFamily="18" charset="0"/>
                <a:cs typeface="Arial" panose="020B0604020202020204" pitchFamily="34" charset="0"/>
              </a:rPr>
              <a:t>TO HIGH </a:t>
            </a:r>
            <a:r>
              <a:rPr lang="en-US" b="1" dirty="0">
                <a:solidFill>
                  <a:prstClr val="black"/>
                </a:solidFill>
                <a:ea typeface="Times New Roman" pitchFamily="18" charset="0"/>
                <a:cs typeface="Arial" panose="020B0604020202020204" pitchFamily="34" charset="0"/>
              </a:rPr>
              <a:t>RESOLUTION SATELLITE </a:t>
            </a:r>
            <a:r>
              <a:rPr lang="en-US" b="1" dirty="0">
                <a:solidFill>
                  <a:prstClr val="black"/>
                </a:solidFill>
                <a:ea typeface="Times New Roman" pitchFamily="18" charset="0"/>
                <a:cs typeface="Arial" panose="020B0604020202020204" pitchFamily="34" charset="0"/>
              </a:rPr>
              <a:t>IMAGES.</a:t>
            </a:r>
            <a:endParaRPr lang="es-ES" b="1" dirty="0">
              <a:solidFill>
                <a:prstClr val="black"/>
              </a:solidFill>
              <a:ea typeface="Times New Roman" pitchFamily="18" charset="0"/>
              <a:cs typeface="Arial" panose="020B0604020202020204" pitchFamily="34" charset="0"/>
            </a:endParaRPr>
          </a:p>
        </p:txBody>
      </p:sp>
      <p:pic>
        <p:nvPicPr>
          <p:cNvPr id="24583" name="Picture 7" descr="F:\EDIMAR\IMAGENES EDIMAR\Cuba0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5150" y="1439863"/>
            <a:ext cx="52752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1 Rectángulo"/>
          <p:cNvSpPr>
            <a:spLocks noChangeArrowheads="1"/>
          </p:cNvSpPr>
          <p:nvPr/>
        </p:nvSpPr>
        <p:spPr bwMode="auto">
          <a:xfrm>
            <a:off x="684213" y="2276475"/>
            <a:ext cx="7848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NOTICE TO MARINERS (Monthly).</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ANNUAL SUMMARY NOTICE TO MARINERS.  </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LIGHTS LIST OF CUBA.</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SAILING DIRECTION (9 fascicles).</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TIDE TABLES OF CUBA.</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NAUTICAL ALMANAC.</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SYMBOLS, ABBREVIATIONS AND TERMS USED ON CHARTS (INT1).</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CHARTS AND NAUTICAL PUBLICATIONS CATALOGUE. </a:t>
            </a:r>
            <a:endParaRPr lang="es-ES" altLang="es-ES" sz="1800" b="1">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2"/>
          <p:cNvSpPr txBox="1">
            <a:spLocks noChangeArrowheads="1"/>
          </p:cNvSpPr>
          <p:nvPr/>
        </p:nvSpPr>
        <p:spPr bwMode="auto">
          <a:xfrm>
            <a:off x="428625" y="1230313"/>
            <a:ext cx="8501063" cy="501650"/>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4. </a:t>
            </a:r>
            <a:r>
              <a:rPr lang="es-ES" sz="2000" b="1" cap="all" dirty="0">
                <a:ln/>
                <a:ea typeface="Calibri" pitchFamily="34" charset="0"/>
                <a:cs typeface="Arial" pitchFamily="34" charset="0"/>
              </a:rPr>
              <a:t>NAUTICAL PUBLICATIONS </a:t>
            </a:r>
            <a:r>
              <a:rPr lang="es-ES" sz="2000" b="1" cap="all" dirty="0">
                <a:ln/>
                <a:ea typeface="Calibri" pitchFamily="34" charset="0"/>
                <a:cs typeface="Arial" pitchFamily="34" charset="0"/>
              </a:rPr>
              <a:t>STATUS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95288" y="908050"/>
            <a:ext cx="8501062" cy="500063"/>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5. MARITIME SAFETY INFORMATION (MSI) </a:t>
            </a:r>
          </a:p>
        </p:txBody>
      </p:sp>
      <p:sp>
        <p:nvSpPr>
          <p:cNvPr id="7" name="2 Rectángulo"/>
          <p:cNvSpPr/>
          <p:nvPr/>
        </p:nvSpPr>
        <p:spPr>
          <a:xfrm>
            <a:off x="268288" y="3429000"/>
            <a:ext cx="8715375" cy="646113"/>
          </a:xfrm>
          <a:prstGeom prst="rect">
            <a:avLst/>
          </a:prstGeom>
        </p:spPr>
        <p:txBody>
          <a:bodyPr>
            <a:spAutoFit/>
          </a:bodyPr>
          <a:lstStyle/>
          <a:p>
            <a:pPr algn="just" defTabSz="358775">
              <a:defRPr/>
            </a:pPr>
            <a:endParaRPr lang="es-ES" b="1" dirty="0">
              <a:solidFill>
                <a:srgbClr val="FF3300"/>
              </a:solidFill>
              <a:cs typeface="Arial" panose="020B0604020202020204" pitchFamily="34" charset="0"/>
            </a:endParaRPr>
          </a:p>
          <a:p>
            <a:pPr marL="33338" indent="-33338" algn="ctr" defTabSz="358775">
              <a:defRPr/>
            </a:pPr>
            <a:r>
              <a:rPr lang="en-US" b="1" dirty="0">
                <a:ea typeface="Calibri" pitchFamily="34" charset="0"/>
                <a:cs typeface="Arial" panose="020B0604020202020204" pitchFamily="34" charset="0"/>
              </a:rPr>
              <a:t>CURRENT </a:t>
            </a:r>
            <a:r>
              <a:rPr lang="en-US" b="1" dirty="0">
                <a:ea typeface="Calibri" pitchFamily="34" charset="0"/>
                <a:cs typeface="Arial" panose="020B0604020202020204" pitchFamily="34" charset="0"/>
              </a:rPr>
              <a:t>CHALLENGES</a:t>
            </a:r>
            <a:endParaRPr lang="es-ES" b="1" dirty="0">
              <a:ea typeface="Calibri" pitchFamily="34" charset="0"/>
              <a:cs typeface="Arial" panose="020B0604020202020204" pitchFamily="34" charset="0"/>
            </a:endParaRPr>
          </a:p>
        </p:txBody>
      </p:sp>
      <p:sp>
        <p:nvSpPr>
          <p:cNvPr id="8" name="1 Rectángulo"/>
          <p:cNvSpPr/>
          <p:nvPr/>
        </p:nvSpPr>
        <p:spPr>
          <a:xfrm>
            <a:off x="322263" y="4364038"/>
            <a:ext cx="8607425" cy="923925"/>
          </a:xfrm>
          <a:prstGeom prst="rect">
            <a:avLst/>
          </a:prstGeom>
        </p:spPr>
        <p:txBody>
          <a:bodyPr>
            <a:spAutoFit/>
          </a:bodyPr>
          <a:lstStyle/>
          <a:p>
            <a:pPr algn="just">
              <a:spcBef>
                <a:spcPts val="600"/>
              </a:spcBef>
              <a:defRPr/>
            </a:pPr>
            <a:r>
              <a:rPr lang="en-US" b="1" dirty="0">
                <a:solidFill>
                  <a:prstClr val="black"/>
                </a:solidFill>
                <a:ea typeface="Times New Roman" pitchFamily="18" charset="0"/>
                <a:cs typeface="Arial" panose="020B0604020202020204" pitchFamily="34" charset="0"/>
              </a:rPr>
              <a:t>WE DON'T HAVE INFRASTRUCTURE FOR:</a:t>
            </a:r>
          </a:p>
          <a:p>
            <a:pPr marL="457200" indent="-457200">
              <a:buFont typeface="Wingdings" panose="05000000000000000000" pitchFamily="2" charset="2"/>
              <a:buChar char="ü"/>
              <a:defRPr/>
            </a:pPr>
            <a:r>
              <a:rPr lang="en-GB" b="1" dirty="0">
                <a:cs typeface="Arial" panose="020B0604020202020204" pitchFamily="34" charset="0"/>
              </a:rPr>
              <a:t>NAVIGATIONAL </a:t>
            </a:r>
            <a:r>
              <a:rPr lang="en-GB" b="1" dirty="0">
                <a:cs typeface="Arial" panose="020B0604020202020204" pitchFamily="34" charset="0"/>
              </a:rPr>
              <a:t>INFORMATION BROADCAST </a:t>
            </a:r>
            <a:r>
              <a:rPr lang="en-GB" b="1" dirty="0">
                <a:cs typeface="Arial" panose="020B0604020202020204" pitchFamily="34" charset="0"/>
              </a:rPr>
              <a:t>(</a:t>
            </a:r>
            <a:r>
              <a:rPr lang="en-GB" b="1" dirty="0">
                <a:cs typeface="Arial" panose="020B0604020202020204" pitchFamily="34" charset="0"/>
              </a:rPr>
              <a:t>S-53).</a:t>
            </a:r>
            <a:endParaRPr lang="es-ES" b="1" dirty="0">
              <a:cs typeface="Arial" panose="020B0604020202020204" pitchFamily="34" charset="0"/>
            </a:endParaRPr>
          </a:p>
          <a:p>
            <a:pPr marL="457200" indent="-457200">
              <a:buFont typeface="Wingdings" panose="05000000000000000000" pitchFamily="2" charset="2"/>
              <a:buChar char="ü"/>
              <a:defRPr/>
            </a:pPr>
            <a:r>
              <a:rPr lang="en-GB" b="1" dirty="0">
                <a:cs typeface="Arial" panose="020B0604020202020204" pitchFamily="34" charset="0"/>
              </a:rPr>
              <a:t>GMDSS IMPLEMENTATION (IMO Publication 970 - GMDSS Handbook).</a:t>
            </a:r>
            <a:endParaRPr lang="es-ES" b="1" dirty="0">
              <a:cs typeface="Arial" panose="020B0604020202020204" pitchFamily="34" charset="0"/>
            </a:endParaRPr>
          </a:p>
        </p:txBody>
      </p:sp>
      <p:sp>
        <p:nvSpPr>
          <p:cNvPr id="9" name="2 Rectángulo"/>
          <p:cNvSpPr/>
          <p:nvPr/>
        </p:nvSpPr>
        <p:spPr>
          <a:xfrm>
            <a:off x="285750" y="1557338"/>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ea typeface="Calibri" pitchFamily="34" charset="0"/>
                <a:cs typeface="Arial" panose="020B0604020202020204" pitchFamily="34" charset="0"/>
              </a:rPr>
              <a:t>CURRENT STATUS</a:t>
            </a:r>
            <a:endParaRPr lang="es-ES" b="1" dirty="0">
              <a:ea typeface="Calibri" pitchFamily="34" charset="0"/>
              <a:cs typeface="Arial" panose="020B0604020202020204" pitchFamily="34" charset="0"/>
            </a:endParaRPr>
          </a:p>
        </p:txBody>
      </p:sp>
      <p:sp>
        <p:nvSpPr>
          <p:cNvPr id="28680" name="1 Rectángulo"/>
          <p:cNvSpPr>
            <a:spLocks noChangeArrowheads="1"/>
          </p:cNvSpPr>
          <p:nvPr/>
        </p:nvSpPr>
        <p:spPr bwMode="auto">
          <a:xfrm>
            <a:off x="265113" y="2163763"/>
            <a:ext cx="695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buFont typeface="Wingdings" panose="05000000000000000000" pitchFamily="2" charset="2"/>
              <a:buChar char="ü"/>
            </a:pPr>
            <a:r>
              <a:rPr lang="en-US" altLang="es-ES" sz="1800" b="1">
                <a:latin typeface="Arial" panose="020B0604020202020204" pitchFamily="34" charset="0"/>
                <a:ea typeface="Calibri" panose="020F0502020204030204" pitchFamily="34" charset="0"/>
                <a:cs typeface="Times New Roman" panose="02020603050405020304" pitchFamily="18" charset="0"/>
              </a:rPr>
              <a:t>NOTICE TO MARINERS (MONTHLY) AND ANNUAL SUMMARY IS AVAILABLE ON THE WEBSITE </a:t>
            </a:r>
            <a:r>
              <a:rPr lang="en-US" altLang="es-ES" sz="1800" b="1" i="1" u="sng">
                <a:solidFill>
                  <a:schemeClr val="tx2"/>
                </a:solidFill>
                <a:latin typeface="Arial" panose="020B0604020202020204" pitchFamily="34" charset="0"/>
                <a:ea typeface="Calibri" panose="020F0502020204030204" pitchFamily="34" charset="0"/>
                <a:cs typeface="Times New Roman" panose="02020603050405020304" pitchFamily="18" charset="0"/>
              </a:rPr>
              <a:t>www.iderc.cu</a:t>
            </a:r>
            <a:endParaRPr lang="es-ES" altLang="es-DO" sz="1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345"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7806" y="1556792"/>
            <a:ext cx="1646237" cy="224948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33363" y="836613"/>
            <a:ext cx="8501062" cy="500062"/>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6. c-55</a:t>
            </a:r>
          </a:p>
        </p:txBody>
      </p:sp>
      <p:sp>
        <p:nvSpPr>
          <p:cNvPr id="30725" name="TextBox 5"/>
          <p:cNvSpPr txBox="1">
            <a:spLocks noChangeArrowheads="1"/>
          </p:cNvSpPr>
          <p:nvPr/>
        </p:nvSpPr>
        <p:spPr bwMode="auto">
          <a:xfrm>
            <a:off x="2987675" y="1336675"/>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a:latin typeface="Arial" panose="020B0604020202020204" pitchFamily="34" charset="0"/>
              </a:rPr>
              <a:t>BASIC DATA</a:t>
            </a:r>
            <a:endParaRPr lang="es-DO" altLang="es-DO" sz="1800">
              <a:latin typeface="Arial" panose="020B0604020202020204" pitchFamily="34" charset="0"/>
            </a:endParaRPr>
          </a:p>
        </p:txBody>
      </p:sp>
      <p:graphicFrame>
        <p:nvGraphicFramePr>
          <p:cNvPr id="7" name="Group 387"/>
          <p:cNvGraphicFramePr>
            <a:graphicFrameLocks noGrp="1"/>
          </p:cNvGraphicFramePr>
          <p:nvPr/>
        </p:nvGraphicFramePr>
        <p:xfrm>
          <a:off x="525463" y="1828800"/>
          <a:ext cx="7791450" cy="4054475"/>
        </p:xfrm>
        <a:graphic>
          <a:graphicData uri="http://schemas.openxmlformats.org/drawingml/2006/table">
            <a:tbl>
              <a:tblPr/>
              <a:tblGrid>
                <a:gridCol w="590153">
                  <a:extLst>
                    <a:ext uri="{9D8B030D-6E8A-4147-A177-3AD203B41FA5}">
                      <a16:colId xmlns:a16="http://schemas.microsoft.com/office/drawing/2014/main" xmlns="" val="20000"/>
                    </a:ext>
                  </a:extLst>
                </a:gridCol>
                <a:gridCol w="3306421">
                  <a:extLst>
                    <a:ext uri="{9D8B030D-6E8A-4147-A177-3AD203B41FA5}">
                      <a16:colId xmlns:a16="http://schemas.microsoft.com/office/drawing/2014/main" xmlns="" val="20001"/>
                    </a:ext>
                  </a:extLst>
                </a:gridCol>
                <a:gridCol w="1947438">
                  <a:extLst>
                    <a:ext uri="{9D8B030D-6E8A-4147-A177-3AD203B41FA5}">
                      <a16:colId xmlns:a16="http://schemas.microsoft.com/office/drawing/2014/main" xmlns="" val="20002"/>
                    </a:ext>
                  </a:extLst>
                </a:gridCol>
                <a:gridCol w="1947438">
                  <a:extLst>
                    <a:ext uri="{9D8B030D-6E8A-4147-A177-3AD203B41FA5}">
                      <a16:colId xmlns:a16="http://schemas.microsoft.com/office/drawing/2014/main" xmlns="" val="20003"/>
                    </a:ext>
                  </a:extLst>
                </a:gridCol>
              </a:tblGrid>
              <a:tr h="639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No.</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Description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Data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Updating</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1</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r>
                        <a:rPr kumimoji="0" lang="es-ES" sz="1800" b="0" i="0" u="none" strike="noStrike" cap="none" normalizeH="0" baseline="0" dirty="0" smtClean="0">
                          <a:ln>
                            <a:noFill/>
                          </a:ln>
                          <a:solidFill>
                            <a:schemeClr val="tx1"/>
                          </a:solidFill>
                          <a:effectLst/>
                          <a:latin typeface="Arial" charset="0"/>
                          <a:cs typeface="Times New Roman" pitchFamily="18" charset="0"/>
                        </a:rPr>
                        <a:t>.</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Cuba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Cuba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0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2</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Code</a:t>
                      </a:r>
                      <a:r>
                        <a:rPr kumimoji="0" lang="es-ES" sz="1800" b="0" i="0" u="none" strike="noStrike" cap="none" normalizeH="0" baseline="0" dirty="0" smtClean="0">
                          <a:ln>
                            <a:noFill/>
                          </a:ln>
                          <a:solidFill>
                            <a:schemeClr val="tx1"/>
                          </a:solidFill>
                          <a:effectLst/>
                          <a:latin typeface="Arial" charset="0"/>
                          <a:cs typeface="Times New Roman" pitchFamily="18" charset="0"/>
                        </a:rPr>
                        <a:t> ISO of </a:t>
                      </a:r>
                      <a:r>
                        <a:rPr kumimoji="0" lang="es-ES" sz="1800" b="0" i="0" u="none" strike="noStrike" cap="none" normalizeH="0" baseline="0" dirty="0" err="1" smtClean="0">
                          <a:ln>
                            <a:noFill/>
                          </a:ln>
                          <a:solidFill>
                            <a:schemeClr val="tx1"/>
                          </a:solidFill>
                          <a:effectLst/>
                          <a:latin typeface="Arial" charset="0"/>
                          <a:cs typeface="Times New Roman" pitchFamily="18" charset="0"/>
                        </a:rPr>
                        <a:t>the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r>
                        <a:rPr kumimoji="0" lang="es-ES" sz="1800" b="0" i="0" u="none" strike="noStrike" cap="none" normalizeH="0" baseline="0" dirty="0" smtClean="0">
                          <a:ln>
                            <a:noFill/>
                          </a:ln>
                          <a:solidFill>
                            <a:schemeClr val="tx1"/>
                          </a:solidFill>
                          <a:effectLst/>
                          <a:latin typeface="Arial" charset="0"/>
                          <a:cs typeface="Times New Roman" pitchFamily="18" charset="0"/>
                        </a:rPr>
                        <a:t>.</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CU</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CU</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3</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ID. </a:t>
                      </a:r>
                      <a:r>
                        <a:rPr kumimoji="0" lang="es-ES" sz="1800" b="0" i="0" u="none" strike="noStrike" cap="none" normalizeH="0" baseline="0" dirty="0" err="1" smtClean="0">
                          <a:ln>
                            <a:noFill/>
                          </a:ln>
                          <a:solidFill>
                            <a:schemeClr val="tx1"/>
                          </a:solidFill>
                          <a:effectLst/>
                          <a:latin typeface="Arial" charset="0"/>
                          <a:cs typeface="Times New Roman" pitchFamily="18" charset="0"/>
                        </a:rPr>
                        <a:t>Region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NC</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NC</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4</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or</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5</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EEZ (km</a:t>
                      </a:r>
                      <a:r>
                        <a:rPr kumimoji="0" lang="es-ES" sz="1800" b="0" i="0" u="none" strike="noStrike" cap="none" normalizeH="0" baseline="30000" dirty="0" smtClean="0">
                          <a:ln>
                            <a:noFill/>
                          </a:ln>
                          <a:solidFill>
                            <a:schemeClr val="tx1"/>
                          </a:solidFill>
                          <a:effectLst/>
                          <a:latin typeface="Arial" charset="0"/>
                          <a:cs typeface="Times New Roman" pitchFamily="18" charset="0"/>
                        </a:rPr>
                        <a:t>2</a:t>
                      </a:r>
                      <a:r>
                        <a:rPr kumimoji="0" lang="es-ES" sz="1800" b="0" i="0" u="none" strike="noStrike" cap="none" normalizeH="0" baseline="0" dirty="0" smtClean="0">
                          <a:ln>
                            <a:noFill/>
                          </a:ln>
                          <a:solidFill>
                            <a:schemeClr val="tx1"/>
                          </a:solidFill>
                          <a:effectLst/>
                          <a:latin typeface="Arial" charset="0"/>
                          <a:cs typeface="Times New Roman" pitchFamily="18" charset="0"/>
                        </a:rPr>
                        <a:t> x 1000)</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362.9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362.9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6</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Length</a:t>
                      </a:r>
                      <a:r>
                        <a:rPr kumimoji="0" lang="es-ES" sz="1800" b="0" i="0" u="none" strike="noStrike" cap="none" normalizeH="0" baseline="0" dirty="0" smtClean="0">
                          <a:ln>
                            <a:noFill/>
                          </a:ln>
                          <a:solidFill>
                            <a:schemeClr val="tx1"/>
                          </a:solidFill>
                          <a:effectLst/>
                          <a:latin typeface="Arial" charset="0"/>
                          <a:cs typeface="Times New Roman" pitchFamily="18" charset="0"/>
                        </a:rPr>
                        <a:t> of </a:t>
                      </a:r>
                      <a:r>
                        <a:rPr kumimoji="0" lang="es-ES" sz="1800" b="0" i="0" u="none" strike="noStrike" cap="none" normalizeH="0" baseline="0" dirty="0" err="1" smtClean="0">
                          <a:ln>
                            <a:noFill/>
                          </a:ln>
                          <a:solidFill>
                            <a:schemeClr val="tx1"/>
                          </a:solidFill>
                          <a:effectLst/>
                          <a:latin typeface="Arial" charset="0"/>
                          <a:cs typeface="Times New Roman" pitchFamily="18" charset="0"/>
                        </a:rPr>
                        <a:t>Coastline</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2500 km</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2500 km</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76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8</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Last</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Updating</a:t>
                      </a:r>
                      <a:r>
                        <a:rPr kumimoji="0" lang="es-ES" sz="1800" b="0" i="0" u="none" strike="noStrike" cap="none" normalizeH="0" baseline="0" dirty="0" smtClean="0">
                          <a:ln>
                            <a:noFill/>
                          </a:ln>
                          <a:solidFill>
                            <a:schemeClr val="tx1"/>
                          </a:solidFill>
                          <a:effectLst/>
                          <a:latin typeface="Arial" charset="0"/>
                          <a:cs typeface="Times New Roman" pitchFamily="18" charset="0"/>
                        </a:rPr>
                        <a:t> </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December</a:t>
                      </a:r>
                      <a:r>
                        <a:rPr kumimoji="0" lang="es-ES" sz="1800" b="0" i="0" u="none" strike="noStrike" cap="none" normalizeH="0" baseline="0" dirty="0" smtClean="0">
                          <a:ln>
                            <a:noFill/>
                          </a:ln>
                          <a:solidFill>
                            <a:schemeClr val="tx1"/>
                          </a:solidFill>
                          <a:effectLst/>
                          <a:latin typeface="Arial" charset="0"/>
                          <a:cs typeface="Times New Roman" pitchFamily="18" charset="0"/>
                        </a:rPr>
                        <a:t> 2016</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December</a:t>
                      </a:r>
                      <a:r>
                        <a:rPr kumimoji="0" lang="es-ES" sz="1800" b="1" i="0" u="none" strike="noStrike" cap="none" normalizeH="0" baseline="0" dirty="0" smtClean="0">
                          <a:ln>
                            <a:noFill/>
                          </a:ln>
                          <a:solidFill>
                            <a:srgbClr val="FF0000"/>
                          </a:solidFill>
                          <a:effectLst/>
                          <a:latin typeface="Arial" charset="0"/>
                          <a:cs typeface="Times New Roman" pitchFamily="18" charset="0"/>
                        </a:rPr>
                        <a:t> </a:t>
                      </a:r>
                      <a:r>
                        <a:rPr kumimoji="0" lang="es-ES" sz="1800" b="1" i="0" u="none" strike="noStrike" cap="none" normalizeH="0" baseline="0" dirty="0" smtClean="0">
                          <a:ln>
                            <a:noFill/>
                          </a:ln>
                          <a:solidFill>
                            <a:schemeClr val="tx1"/>
                          </a:solidFill>
                          <a:effectLst/>
                          <a:latin typeface="Arial" charset="0"/>
                          <a:cs typeface="Times New Roman" pitchFamily="18" charset="0"/>
                        </a:rPr>
                        <a:t>2017</a:t>
                      </a:r>
                      <a:endParaRPr kumimoji="0" lang="es-ES" sz="1800" b="1" i="0" u="none" strike="noStrike" cap="none" normalizeH="0" baseline="0" dirty="0" smtClean="0">
                        <a:ln>
                          <a:noFill/>
                        </a:ln>
                        <a:solidFill>
                          <a:srgbClr val="FF0000"/>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IHO </a:t>
                      </a:r>
                      <a:r>
                        <a:rPr kumimoji="0" lang="es-ES" sz="1800" b="0" i="0" u="none" strike="noStrike" cap="none" normalizeH="0" baseline="0" dirty="0" err="1" smtClean="0">
                          <a:ln>
                            <a:noFill/>
                          </a:ln>
                          <a:solidFill>
                            <a:schemeClr val="tx1"/>
                          </a:solidFill>
                          <a:effectLst/>
                          <a:latin typeface="Arial" charset="0"/>
                          <a:cs typeface="Times New Roman" pitchFamily="18" charset="0"/>
                        </a:rPr>
                        <a:t>Membership</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S</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S</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84188" y="771525"/>
            <a:ext cx="8032750" cy="500063"/>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7. CAPACITY BUILDING TRAINING RECEIVED  </a:t>
            </a:r>
          </a:p>
        </p:txBody>
      </p:sp>
      <p:sp>
        <p:nvSpPr>
          <p:cNvPr id="32773" name="1 Rectángulo"/>
          <p:cNvSpPr>
            <a:spLocks noChangeArrowheads="1"/>
          </p:cNvSpPr>
          <p:nvPr/>
        </p:nvSpPr>
        <p:spPr bwMode="auto">
          <a:xfrm>
            <a:off x="222250" y="1406525"/>
            <a:ext cx="871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buFont typeface="Wingdings" panose="05000000000000000000" pitchFamily="2" charset="2"/>
              <a:buChar char="ü"/>
            </a:pPr>
            <a:r>
              <a:rPr lang="en-US" altLang="es-ES" sz="1800">
                <a:solidFill>
                  <a:srgbClr val="000000"/>
                </a:solidFill>
                <a:latin typeface="Arial" panose="020B0604020202020204" pitchFamily="34" charset="0"/>
                <a:ea typeface="Times New Roman" panose="02020603050405020304" pitchFamily="18" charset="0"/>
                <a:cs typeface="Arial" panose="020B0604020202020204" pitchFamily="34" charset="0"/>
              </a:rPr>
              <a:t>Phase 3 of Category “B" Marine Geospatial Information Programme, sponsored by the Republic of Korea, (KHOA), Busan, ROK, 05 June – 30 July 2017. </a:t>
            </a:r>
          </a:p>
        </p:txBody>
      </p:sp>
      <p:pic>
        <p:nvPicPr>
          <p:cNvPr id="32774" name="Picture 7" descr="H:\Photos\(7.28.) Farewell Party\IMG_24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900" y="2133600"/>
            <a:ext cx="5724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p:cNvSpPr/>
          <p:nvPr/>
        </p:nvSpPr>
        <p:spPr>
          <a:xfrm>
            <a:off x="479425" y="2349500"/>
            <a:ext cx="8297863" cy="3416300"/>
          </a:xfrm>
          <a:prstGeom prst="rect">
            <a:avLst/>
          </a:prstGeom>
        </p:spPr>
        <p:txBody>
          <a:bodyPr>
            <a:spAutoFit/>
          </a:bodyPr>
          <a:lstStyle/>
          <a:p>
            <a:pPr marL="358775" indent="-358775">
              <a:buFont typeface="Wingdings" panose="05000000000000000000" pitchFamily="2" charset="2"/>
              <a:buChar char="ü"/>
              <a:defRPr/>
            </a:pPr>
            <a:r>
              <a:rPr lang="es-ES" b="1" dirty="0">
                <a:ea typeface="Times New Roman" pitchFamily="18" charset="0"/>
                <a:cs typeface="Arial" panose="020B0604020202020204" pitchFamily="34" charset="0"/>
              </a:rPr>
              <a:t>HYDROGRAPHY</a:t>
            </a:r>
          </a:p>
          <a:p>
            <a:pPr marL="457200" indent="-457200">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NAUTICAL CARTOGRAPHY</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ENC VALIDATION</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MARITIME BOUNDARIES</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MARINE SPATIAL DATA INFRASTRUCTURE</a:t>
            </a:r>
          </a:p>
          <a:p>
            <a:pPr marL="352425" indent="-352425">
              <a:buFont typeface="Wingdings" panose="05000000000000000000" pitchFamily="2" charset="2"/>
              <a:buChar char="ü"/>
              <a:defRPr/>
            </a:pPr>
            <a:endParaRPr lang="en-GB" b="1" dirty="0">
              <a:cs typeface="Arial" panose="020B0604020202020204" pitchFamily="34" charset="0"/>
            </a:endParaRPr>
          </a:p>
          <a:p>
            <a:pPr marL="352425">
              <a:defRPr/>
            </a:pPr>
            <a:r>
              <a:rPr lang="en-GB" b="1" dirty="0">
                <a:cs typeface="Arial" panose="020B0604020202020204" pitchFamily="34" charset="0"/>
              </a:rPr>
              <a:t> </a:t>
            </a:r>
            <a:endParaRPr lang="en-GB" b="1" dirty="0">
              <a:cs typeface="Arial" panose="020B0604020202020204" pitchFamily="34" charset="0"/>
            </a:endParaRPr>
          </a:p>
          <a:p>
            <a:pPr marL="352425">
              <a:defRPr/>
            </a:pPr>
            <a:endParaRPr lang="en-GB" b="1" dirty="0">
              <a:cs typeface="Arial" panose="020B0604020202020204" pitchFamily="34" charset="0"/>
            </a:endParaRPr>
          </a:p>
        </p:txBody>
      </p:sp>
      <p:sp>
        <p:nvSpPr>
          <p:cNvPr id="7" name="Rectangle 2"/>
          <p:cNvSpPr txBox="1">
            <a:spLocks noChangeArrowheads="1"/>
          </p:cNvSpPr>
          <p:nvPr/>
        </p:nvSpPr>
        <p:spPr bwMode="auto">
          <a:xfrm>
            <a:off x="479425" y="1196975"/>
            <a:ext cx="8032750" cy="500063"/>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7. CAPACITY BUILDING</a:t>
            </a:r>
          </a:p>
          <a:p>
            <a:pPr marL="571500" indent="-571500" algn="ctr" defTabSz="358775">
              <a:defRPr/>
            </a:pPr>
            <a:r>
              <a:rPr lang="es-ES" sz="2000" b="1" cap="all" dirty="0">
                <a:ln/>
                <a:ea typeface="Calibri" pitchFamily="34" charset="0"/>
                <a:cs typeface="Arial" pitchFamily="34" charset="0"/>
              </a:rPr>
              <a:t>TRAINING NEEDED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3 CuadroTexto"/>
          <p:cNvSpPr txBox="1">
            <a:spLocks noChangeArrowheads="1"/>
          </p:cNvSpPr>
          <p:nvPr/>
        </p:nvSpPr>
        <p:spPr bwMode="auto">
          <a:xfrm>
            <a:off x="304800" y="908050"/>
            <a:ext cx="871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000" b="1">
                <a:latin typeface="Arial" panose="020B0604020202020204" pitchFamily="34" charset="0"/>
                <a:cs typeface="Arial" panose="020B0604020202020204" pitchFamily="34" charset="0"/>
              </a:rPr>
              <a:t>8. OCEANOGRAPHIC ACTIVITIES  </a:t>
            </a:r>
          </a:p>
        </p:txBody>
      </p:sp>
      <p:sp>
        <p:nvSpPr>
          <p:cNvPr id="36869" name="Rectángulo 5"/>
          <p:cNvSpPr>
            <a:spLocks noChangeArrowheads="1"/>
          </p:cNvSpPr>
          <p:nvPr/>
        </p:nvSpPr>
        <p:spPr bwMode="auto">
          <a:xfrm>
            <a:off x="34925" y="2349500"/>
            <a:ext cx="907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84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ONHG AND GEOCUBA (HGSC).</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INSTITUTE OF OCEANOLOGY (MINISTRY OF SCIENCE AND TECHNOLOGY).</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MARINE RESEARCH CENTER OF THE HAVANA UNIVERSITY.</a:t>
            </a:r>
          </a:p>
        </p:txBody>
      </p:sp>
      <p:sp>
        <p:nvSpPr>
          <p:cNvPr id="36870" name="21 CuadroTexto"/>
          <p:cNvSpPr txBox="1">
            <a:spLocks noChangeArrowheads="1"/>
          </p:cNvSpPr>
          <p:nvPr/>
        </p:nvSpPr>
        <p:spPr bwMode="auto">
          <a:xfrm>
            <a:off x="395288" y="16764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Arial" panose="020B0604020202020204" pitchFamily="34" charset="0"/>
                <a:cs typeface="Arial" panose="020B0604020202020204" pitchFamily="34" charset="0"/>
              </a:rPr>
              <a:t>MAIN INSTITUTIONS </a:t>
            </a:r>
          </a:p>
        </p:txBody>
      </p:sp>
      <p:sp>
        <p:nvSpPr>
          <p:cNvPr id="36871" name="21 CuadroTexto"/>
          <p:cNvSpPr txBox="1">
            <a:spLocks noChangeArrowheads="1"/>
          </p:cNvSpPr>
          <p:nvPr/>
        </p:nvSpPr>
        <p:spPr bwMode="auto">
          <a:xfrm>
            <a:off x="309563" y="3582988"/>
            <a:ext cx="8532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Arial" panose="020B0604020202020204" pitchFamily="34" charset="0"/>
                <a:cs typeface="Arial" panose="020B0604020202020204" pitchFamily="34" charset="0"/>
              </a:rPr>
              <a:t>MAIN ACTIVITIES </a:t>
            </a:r>
          </a:p>
        </p:txBody>
      </p:sp>
      <p:sp>
        <p:nvSpPr>
          <p:cNvPr id="36872" name="Rectángulo 5"/>
          <p:cNvSpPr>
            <a:spLocks noChangeArrowheads="1"/>
          </p:cNvSpPr>
          <p:nvPr/>
        </p:nvSpPr>
        <p:spPr bwMode="auto">
          <a:xfrm>
            <a:off x="71438" y="4292600"/>
            <a:ext cx="9072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OCEANOGRAPHIC DATA COLLECTION AND MEANSUREMENTS IN SPECIFIC AREAS.</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GENERATION OF NUMERICAL MODELS (SMS, SISCOM, ROMS). </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MODELING OF TRAJECTORY FORECAST.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3 CuadroTexto"/>
          <p:cNvSpPr txBox="1">
            <a:spLocks noChangeArrowheads="1"/>
          </p:cNvSpPr>
          <p:nvPr/>
        </p:nvSpPr>
        <p:spPr bwMode="auto">
          <a:xfrm>
            <a:off x="285750" y="1166813"/>
            <a:ext cx="871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DO" sz="2000" b="1">
                <a:latin typeface="Arial" panose="020B0604020202020204" pitchFamily="34" charset="0"/>
                <a:cs typeface="Arial" panose="020B0604020202020204" pitchFamily="34" charset="0"/>
              </a:rPr>
              <a:t>9. CONCLUSIONS</a:t>
            </a:r>
          </a:p>
        </p:txBody>
      </p:sp>
      <p:sp>
        <p:nvSpPr>
          <p:cNvPr id="38917" name="3 Rectángulo"/>
          <p:cNvSpPr>
            <a:spLocks noChangeArrowheads="1"/>
          </p:cNvSpPr>
          <p:nvPr/>
        </p:nvSpPr>
        <p:spPr bwMode="auto">
          <a:xfrm>
            <a:off x="395288" y="2205038"/>
            <a:ext cx="8280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5600" indent="-355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a:spcBef>
                <a:spcPts val="1200"/>
              </a:spcBef>
              <a:buFontTx/>
              <a:buAutoNum type="arabicPeriod"/>
            </a:pPr>
            <a:r>
              <a:rPr lang="en-US" altLang="es-ES" sz="1800" b="1">
                <a:latin typeface="Arial" panose="020B0604020202020204" pitchFamily="34" charset="0"/>
                <a:ea typeface="Calibri" panose="020F0502020204030204" pitchFamily="34" charset="0"/>
                <a:cs typeface="Arial" panose="020B0604020202020204" pitchFamily="34" charset="0"/>
              </a:rPr>
              <a:t>The Republic of Cuba has an area of hydrographic responsibility </a:t>
            </a:r>
            <a:r>
              <a:rPr lang="es-ES" altLang="es-ES" sz="1800" b="1">
                <a:latin typeface="Arial" panose="020B0604020202020204" pitchFamily="34" charset="0"/>
                <a:ea typeface="Calibri" panose="020F0502020204030204" pitchFamily="34" charset="0"/>
                <a:cs typeface="Arial" panose="020B0604020202020204" pitchFamily="34" charset="0"/>
              </a:rPr>
              <a:t>of 362 900 km</a:t>
            </a:r>
            <a:r>
              <a:rPr lang="es-ES" altLang="es-ES" sz="1800" b="1" baseline="30000">
                <a:latin typeface="Arial" panose="020B0604020202020204" pitchFamily="34" charset="0"/>
                <a:ea typeface="Calibri" panose="020F0502020204030204" pitchFamily="34" charset="0"/>
                <a:cs typeface="Arial" panose="020B0604020202020204" pitchFamily="34" charset="0"/>
              </a:rPr>
              <a:t>2</a:t>
            </a:r>
            <a:r>
              <a:rPr lang="es-ES" altLang="es-ES" sz="1800" b="1">
                <a:latin typeface="Arial" panose="020B0604020202020204" pitchFamily="34" charset="0"/>
                <a:ea typeface="Calibri" panose="020F0502020204030204" pitchFamily="34" charset="0"/>
                <a:cs typeface="Arial" panose="020B0604020202020204" pitchFamily="34" charset="0"/>
              </a:rPr>
              <a:t>, the 92,5% are surveyed and the 49,5%  requires re- surveys to modern standars of IHO.</a:t>
            </a:r>
          </a:p>
          <a:p>
            <a:pPr lvl="1" algn="just">
              <a:spcBef>
                <a:spcPts val="1200"/>
              </a:spcBef>
              <a:buFontTx/>
              <a:buAutoNum type="arabicPeriod"/>
            </a:pPr>
            <a:r>
              <a:rPr lang="en-US" altLang="es-ES" sz="1800" b="1">
                <a:latin typeface="Arial" panose="020B0604020202020204" pitchFamily="34" charset="0"/>
                <a:ea typeface="Calibri" panose="020F0502020204030204" pitchFamily="34" charset="0"/>
                <a:cs typeface="Arial" panose="020B0604020202020204" pitchFamily="34" charset="0"/>
              </a:rPr>
              <a:t>The series of nautical charts produced and printed by the Republic of Cuba cover the jurisdictional waters of its responsibility and comply with the IHO international standards for Paper Charts, Raster (BSB), Vectorial Chart (S-57) and INT Charts.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eaLnBrk="1" hangingPunct="1"/>
            <a:endParaRPr lang="es-SV" altLang="es-DO" smtClean="0"/>
          </a:p>
        </p:txBody>
      </p:sp>
      <p:sp>
        <p:nvSpPr>
          <p:cNvPr id="40963" name="2 Marcador de contenido"/>
          <p:cNvSpPr>
            <a:spLocks noGrp="1"/>
          </p:cNvSpPr>
          <p:nvPr>
            <p:ph idx="1"/>
          </p:nvPr>
        </p:nvSpPr>
        <p:spPr/>
        <p:txBody>
          <a:bodyPr/>
          <a:lstStyle/>
          <a:p>
            <a:pPr eaLnBrk="1" hangingPunct="1"/>
            <a:endParaRPr lang="es-SV" altLang="es-DO" smtClean="0"/>
          </a:p>
        </p:txBody>
      </p:sp>
      <p:pic>
        <p:nvPicPr>
          <p:cNvPr id="40964" name="Picture 2" descr="D:\aaaIVANKAREL\Viñetas\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4 Imag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H:\Pagina WEB Edima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765175"/>
            <a:ext cx="9144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1"/>
          <p:cNvSpPr txBox="1">
            <a:spLocks noChangeArrowheads="1"/>
          </p:cNvSpPr>
          <p:nvPr/>
        </p:nvSpPr>
        <p:spPr bwMode="auto">
          <a:xfrm>
            <a:off x="2592388" y="1185863"/>
            <a:ext cx="395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3600">
                <a:latin typeface="Cooper Black" panose="0208090404030B020404" pitchFamily="18"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1013" y="4154488"/>
            <a:ext cx="4032250" cy="172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6149" name="TextBox 4"/>
          <p:cNvSpPr txBox="1">
            <a:spLocks noChangeArrowheads="1"/>
          </p:cNvSpPr>
          <p:nvPr/>
        </p:nvSpPr>
        <p:spPr bwMode="auto">
          <a:xfrm>
            <a:off x="539750" y="101282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1. STRUCTURE OF THE HYDROGRAPHIC AND GEODETIC SERVICE OF THE REPUBLIC OF CUBA (HGSC)</a:t>
            </a:r>
            <a:endParaRPr lang="es-DO" altLang="es-DO" sz="2000" b="1">
              <a:latin typeface="Arial" panose="020B0604020202020204" pitchFamily="34" charset="0"/>
            </a:endParaRPr>
          </a:p>
        </p:txBody>
      </p:sp>
      <p:sp>
        <p:nvSpPr>
          <p:cNvPr id="6150" name="TextBox 5"/>
          <p:cNvSpPr txBox="1">
            <a:spLocks noChangeArrowheads="1"/>
          </p:cNvSpPr>
          <p:nvPr/>
        </p:nvSpPr>
        <p:spPr bwMode="auto">
          <a:xfrm>
            <a:off x="512763" y="4365625"/>
            <a:ext cx="4022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b="1">
                <a:latin typeface="Arial" panose="020B0604020202020204" pitchFamily="34" charset="0"/>
              </a:rPr>
              <a:t>HYDROGRAPHIC AND GEODETIC NATIONAL OFFICE</a:t>
            </a:r>
          </a:p>
          <a:p>
            <a:pPr algn="ctr">
              <a:spcBef>
                <a:spcPct val="0"/>
              </a:spcBef>
              <a:buFontTx/>
              <a:buNone/>
            </a:pPr>
            <a:r>
              <a:rPr lang="en-US" altLang="es-DO" sz="1800">
                <a:latin typeface="Arial" panose="020B0604020202020204" pitchFamily="34" charset="0"/>
              </a:rPr>
              <a:t>Fulfills the functions of representing the Cuban State and executing the State policies</a:t>
            </a:r>
            <a:endParaRPr lang="es-DO" altLang="es-DO" sz="1800">
              <a:latin typeface="Arial" panose="020B0604020202020204" pitchFamily="34" charset="0"/>
            </a:endParaRPr>
          </a:p>
        </p:txBody>
      </p:sp>
      <p:sp>
        <p:nvSpPr>
          <p:cNvPr id="11" name="Rectangle 10"/>
          <p:cNvSpPr/>
          <p:nvPr/>
        </p:nvSpPr>
        <p:spPr>
          <a:xfrm>
            <a:off x="4724400" y="4138613"/>
            <a:ext cx="4032250" cy="172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6152" name="TextBox 12"/>
          <p:cNvSpPr txBox="1">
            <a:spLocks noChangeArrowheads="1"/>
          </p:cNvSpPr>
          <p:nvPr/>
        </p:nvSpPr>
        <p:spPr bwMode="auto">
          <a:xfrm>
            <a:off x="4732338" y="4365625"/>
            <a:ext cx="4024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b="1">
                <a:latin typeface="Arial" panose="020B0604020202020204" pitchFamily="34" charset="0"/>
              </a:rPr>
              <a:t>GEOCUBA BUSINESS</a:t>
            </a:r>
          </a:p>
          <a:p>
            <a:pPr algn="ctr">
              <a:spcBef>
                <a:spcPct val="0"/>
              </a:spcBef>
              <a:buFontTx/>
              <a:buNone/>
            </a:pPr>
            <a:r>
              <a:rPr lang="en-US" altLang="es-DO" sz="1800" b="1">
                <a:latin typeface="Arial" panose="020B0604020202020204" pitchFamily="34" charset="0"/>
              </a:rPr>
              <a:t>GROUP</a:t>
            </a:r>
          </a:p>
          <a:p>
            <a:pPr algn="ctr">
              <a:spcBef>
                <a:spcPct val="0"/>
              </a:spcBef>
              <a:buFontTx/>
              <a:buNone/>
            </a:pPr>
            <a:r>
              <a:rPr lang="en-US" altLang="es-DO" sz="1800">
                <a:latin typeface="Arial" panose="020B0604020202020204" pitchFamily="34" charset="0"/>
              </a:rPr>
              <a:t>Conducts productive activities and marketing</a:t>
            </a:r>
            <a:endParaRPr lang="es-DO" altLang="es-DO" sz="1800">
              <a:latin typeface="Arial" panose="020B0604020202020204" pitchFamily="34" charset="0"/>
            </a:endParaRPr>
          </a:p>
        </p:txBody>
      </p:sp>
      <p:pic>
        <p:nvPicPr>
          <p:cNvPr id="6153" name="Picture 9" descr="F:\MACHC 18\Dh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5863" y="1738313"/>
            <a:ext cx="183673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1825" y="3367088"/>
            <a:ext cx="1590675" cy="584200"/>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Arial" charset="0"/>
              </a:rPr>
              <a:t>ONHG</a:t>
            </a:r>
            <a:endParaRPr lang="es-DO" sz="3200" b="1" dirty="0">
              <a:effectLst>
                <a:outerShdw blurRad="38100" dist="38100" dir="2700000" algn="tl">
                  <a:srgbClr val="000000">
                    <a:alpha val="43137"/>
                  </a:srgbClr>
                </a:outerShdw>
              </a:effectLst>
              <a:latin typeface="Arial" charset="0"/>
            </a:endParaRPr>
          </a:p>
        </p:txBody>
      </p:sp>
      <p:pic>
        <p:nvPicPr>
          <p:cNvPr id="6155"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84888" y="3292475"/>
            <a:ext cx="15827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2. HYDROGRAPHIC SURVEYS</a:t>
            </a:r>
            <a:endParaRPr lang="es-DO" altLang="es-DO" sz="2000" b="1">
              <a:latin typeface="Arial" panose="020B0604020202020204" pitchFamily="34" charset="0"/>
            </a:endParaRPr>
          </a:p>
        </p:txBody>
      </p:sp>
      <p:graphicFrame>
        <p:nvGraphicFramePr>
          <p:cNvPr id="5" name="1 Tabla"/>
          <p:cNvGraphicFramePr>
            <a:graphicFrameLocks noGrp="1"/>
          </p:cNvGraphicFramePr>
          <p:nvPr/>
        </p:nvGraphicFramePr>
        <p:xfrm>
          <a:off x="250825" y="2276475"/>
          <a:ext cx="8678863" cy="3567113"/>
        </p:xfrm>
        <a:graphic>
          <a:graphicData uri="http://schemas.openxmlformats.org/drawingml/2006/table">
            <a:tbl>
              <a:tblPr firstRow="1" bandRow="1">
                <a:tableStyleId>{5C22544A-7EE6-4342-B048-85BDC9FD1C3A}</a:tableStyleId>
              </a:tblPr>
              <a:tblGrid>
                <a:gridCol w="1944911">
                  <a:extLst>
                    <a:ext uri="{9D8B030D-6E8A-4147-A177-3AD203B41FA5}">
                      <a16:colId xmlns:a16="http://schemas.microsoft.com/office/drawing/2014/main" xmlns="" val="20000"/>
                    </a:ext>
                  </a:extLst>
                </a:gridCol>
                <a:gridCol w="1530463">
                  <a:extLst>
                    <a:ext uri="{9D8B030D-6E8A-4147-A177-3AD203B41FA5}">
                      <a16:colId xmlns:a16="http://schemas.microsoft.com/office/drawing/2014/main" xmlns="" val="20001"/>
                    </a:ext>
                  </a:extLst>
                </a:gridCol>
                <a:gridCol w="3144497">
                  <a:extLst>
                    <a:ext uri="{9D8B030D-6E8A-4147-A177-3AD203B41FA5}">
                      <a16:colId xmlns:a16="http://schemas.microsoft.com/office/drawing/2014/main" xmlns="" val="20002"/>
                    </a:ext>
                  </a:extLst>
                </a:gridCol>
                <a:gridCol w="2058992">
                  <a:extLst>
                    <a:ext uri="{9D8B030D-6E8A-4147-A177-3AD203B41FA5}">
                      <a16:colId xmlns:a16="http://schemas.microsoft.com/office/drawing/2014/main" xmlns="" val="20003"/>
                    </a:ext>
                  </a:extLst>
                </a:gridCol>
              </a:tblGrid>
              <a:tr h="823317">
                <a:tc>
                  <a:txBody>
                    <a:bodyPr/>
                    <a:lstStyle/>
                    <a:p>
                      <a:pPr algn="ctr"/>
                      <a:r>
                        <a:rPr lang="es-ES" sz="1800" dirty="0" smtClean="0">
                          <a:latin typeface="Arial" panose="020B0604020202020204" pitchFamily="34" charset="0"/>
                          <a:cs typeface="Arial" panose="020B0604020202020204" pitchFamily="34" charset="0"/>
                        </a:rPr>
                        <a:t>EQUIPMENT</a:t>
                      </a:r>
                    </a:p>
                  </a:txBody>
                  <a:tcPr marL="91441" marR="91441" marT="45740" marB="45740" anchor="ctr"/>
                </a:tc>
                <a:tc>
                  <a:txBody>
                    <a:bodyPr/>
                    <a:lstStyle/>
                    <a:p>
                      <a:pPr algn="ctr"/>
                      <a:r>
                        <a:rPr lang="es-ES" sz="1800" dirty="0" smtClean="0">
                          <a:latin typeface="Arial" panose="020B0604020202020204" pitchFamily="34" charset="0"/>
                          <a:cs typeface="Arial" panose="020B0604020202020204" pitchFamily="34" charset="0"/>
                        </a:rPr>
                        <a:t>ORDER OF PRECISION </a:t>
                      </a:r>
                      <a:r>
                        <a:rPr lang="es-ES" sz="1800" baseline="0" dirty="0" smtClean="0">
                          <a:latin typeface="Arial" panose="020B0604020202020204" pitchFamily="34" charset="0"/>
                          <a:cs typeface="Arial" panose="020B0604020202020204" pitchFamily="34" charset="0"/>
                        </a:rPr>
                        <a:t>(</a:t>
                      </a:r>
                      <a:r>
                        <a:rPr lang="es-ES" sz="1800" dirty="0" smtClean="0">
                          <a:latin typeface="Arial" panose="020B0604020202020204" pitchFamily="34" charset="0"/>
                          <a:cs typeface="Arial" panose="020B0604020202020204" pitchFamily="34" charset="0"/>
                        </a:rPr>
                        <a:t>S44)</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pPr algn="ctr"/>
                      <a:r>
                        <a:rPr lang="es-ES" sz="1800" dirty="0" smtClean="0">
                          <a:latin typeface="Arial" panose="020B0604020202020204" pitchFamily="34" charset="0"/>
                          <a:cs typeface="Arial" panose="020B0604020202020204" pitchFamily="34" charset="0"/>
                        </a:rPr>
                        <a:t>REGION OR PLACE</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pPr algn="ctr"/>
                      <a:r>
                        <a:rPr lang="en-US" sz="1800" dirty="0" smtClean="0">
                          <a:latin typeface="Arial" panose="020B0604020202020204" pitchFamily="34" charset="0"/>
                          <a:cs typeface="Arial" panose="020B0604020202020204" pitchFamily="34" charset="0"/>
                        </a:rPr>
                        <a:t>NEW BATYMETRIC</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DATA FOR NAUTICAL CHARTS</a:t>
                      </a:r>
                      <a:endParaRPr lang="es-MX" sz="1800" dirty="0">
                        <a:latin typeface="Arial" panose="020B0604020202020204" pitchFamily="34" charset="0"/>
                        <a:cs typeface="Arial" panose="020B0604020202020204" pitchFamily="34" charset="0"/>
                      </a:endParaRPr>
                    </a:p>
                  </a:txBody>
                  <a:tcPr marL="91441" marR="91441" marT="45740" marB="45740" anchor="ctr"/>
                </a:tc>
                <a:extLst>
                  <a:ext uri="{0D108BD9-81ED-4DB2-BD59-A6C34878D82A}">
                    <a16:rowId xmlns:a16="http://schemas.microsoft.com/office/drawing/2014/main" xmlns="" val="10000"/>
                  </a:ext>
                </a:extLst>
              </a:tr>
              <a:tr h="640358">
                <a:tc>
                  <a:txBody>
                    <a:bodyPr/>
                    <a:lstStyle/>
                    <a:p>
                      <a:r>
                        <a:rPr lang="es-ES" sz="1800" dirty="0" smtClean="0">
                          <a:latin typeface="Arial" panose="020B0604020202020204" pitchFamily="34" charset="0"/>
                          <a:cs typeface="Arial" panose="020B0604020202020204" pitchFamily="34" charset="0"/>
                        </a:rPr>
                        <a:t>Single </a:t>
                      </a:r>
                      <a:r>
                        <a:rPr lang="es-ES" sz="1800" dirty="0" err="1" smtClean="0">
                          <a:latin typeface="Arial" panose="020B0604020202020204" pitchFamily="34" charset="0"/>
                          <a:cs typeface="Arial" panose="020B0604020202020204" pitchFamily="34" charset="0"/>
                        </a:rPr>
                        <a:t>beam</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echosounders</a:t>
                      </a:r>
                      <a:r>
                        <a:rPr lang="es-ES" sz="1800" dirty="0" smtClean="0">
                          <a:latin typeface="Arial" panose="020B0604020202020204" pitchFamily="34" charset="0"/>
                          <a:cs typeface="Arial" panose="020B0604020202020204" pitchFamily="34" charset="0"/>
                        </a:rPr>
                        <a:t> </a:t>
                      </a:r>
                    </a:p>
                  </a:txBody>
                  <a:tcPr marL="91441" marR="91441" marT="45740" marB="45740" anchor="ctr"/>
                </a:tc>
                <a:tc>
                  <a:txBody>
                    <a:bodyPr/>
                    <a:lstStyle/>
                    <a:p>
                      <a:pPr algn="ctr"/>
                      <a:r>
                        <a:rPr lang="es-ES" sz="1800" dirty="0" smtClean="0">
                          <a:latin typeface="Arial" panose="020B0604020202020204" pitchFamily="34" charset="0"/>
                          <a:cs typeface="Arial" panose="020B0604020202020204" pitchFamily="34" charset="0"/>
                        </a:rPr>
                        <a:t>I y II</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r>
                        <a:rPr lang="en-US" sz="1800" dirty="0" smtClean="0">
                          <a:latin typeface="Arial" panose="020B0604020202020204" pitchFamily="34" charset="0"/>
                          <a:cs typeface="Arial" panose="020B0604020202020204" pitchFamily="34" charset="0"/>
                        </a:rPr>
                        <a:t>Tract of coastal sailing from </a:t>
                      </a:r>
                      <a:r>
                        <a:rPr lang="es-ES" sz="1800" dirty="0" smtClean="0">
                          <a:latin typeface="Arial" panose="020B0604020202020204" pitchFamily="34" charset="0"/>
                          <a:cs typeface="Arial" panose="020B0604020202020204" pitchFamily="34" charset="0"/>
                        </a:rPr>
                        <a:t>Punta </a:t>
                      </a:r>
                      <a:r>
                        <a:rPr lang="es-ES" sz="1800" dirty="0" err="1" smtClean="0">
                          <a:latin typeface="Arial" panose="020B0604020202020204" pitchFamily="34" charset="0"/>
                          <a:cs typeface="Arial" panose="020B0604020202020204" pitchFamily="34" charset="0"/>
                        </a:rPr>
                        <a:t>Maisí</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to</a:t>
                      </a:r>
                      <a:r>
                        <a:rPr lang="es-ES" sz="1800" dirty="0" smtClean="0">
                          <a:latin typeface="Arial" panose="020B0604020202020204" pitchFamily="34" charset="0"/>
                          <a:cs typeface="Arial" panose="020B0604020202020204" pitchFamily="34" charset="0"/>
                        </a:rPr>
                        <a:t> Cabo Cruz</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pPr algn="ctr"/>
                      <a:r>
                        <a:rPr lang="es-ES" sz="1800" dirty="0" smtClean="0">
                          <a:latin typeface="Arial" panose="020B0604020202020204" pitchFamily="34" charset="0"/>
                          <a:cs typeface="Arial" panose="020B0604020202020204" pitchFamily="34" charset="0"/>
                        </a:rPr>
                        <a:t>11534, 11536, 11537</a:t>
                      </a:r>
                      <a:endParaRPr lang="es-MX" sz="1800" dirty="0">
                        <a:latin typeface="Arial" panose="020B0604020202020204" pitchFamily="34" charset="0"/>
                        <a:cs typeface="Arial" panose="020B0604020202020204" pitchFamily="34" charset="0"/>
                      </a:endParaRPr>
                    </a:p>
                  </a:txBody>
                  <a:tcPr marL="91441" marR="91441" marT="45740" marB="45740" anchor="ctr"/>
                </a:tc>
                <a:extLst>
                  <a:ext uri="{0D108BD9-81ED-4DB2-BD59-A6C34878D82A}">
                    <a16:rowId xmlns:a16="http://schemas.microsoft.com/office/drawing/2014/main" xmlns="" val="10001"/>
                  </a:ext>
                </a:extLst>
              </a:tr>
              <a:tr h="1463675">
                <a:tc>
                  <a:txBody>
                    <a:bodyPr/>
                    <a:lstStyle/>
                    <a:p>
                      <a:r>
                        <a:rPr lang="es-ES" sz="1800" dirty="0" err="1" smtClean="0">
                          <a:latin typeface="Arial" panose="020B0604020202020204" pitchFamily="34" charset="0"/>
                          <a:cs typeface="Arial" panose="020B0604020202020204" pitchFamily="34" charset="0"/>
                        </a:rPr>
                        <a:t>Swath</a:t>
                      </a:r>
                      <a:r>
                        <a:rPr lang="es-ES" sz="1800" dirty="0" smtClean="0">
                          <a:latin typeface="Arial" panose="020B0604020202020204" pitchFamily="34" charset="0"/>
                          <a:cs typeface="Arial" panose="020B0604020202020204" pitchFamily="34" charset="0"/>
                        </a:rPr>
                        <a:t> Echo </a:t>
                      </a:r>
                      <a:r>
                        <a:rPr lang="es-ES" sz="1800" dirty="0" err="1" smtClean="0">
                          <a:latin typeface="Arial" panose="020B0604020202020204" pitchFamily="34" charset="0"/>
                          <a:cs typeface="Arial" panose="020B0604020202020204" pitchFamily="34" charset="0"/>
                        </a:rPr>
                        <a:t>Sounders</a:t>
                      </a:r>
                      <a:r>
                        <a:rPr lang="es-ES" sz="1800" dirty="0" smtClean="0">
                          <a:latin typeface="Arial" panose="020B0604020202020204" pitchFamily="34" charset="0"/>
                          <a:cs typeface="Arial" panose="020B0604020202020204" pitchFamily="34" charset="0"/>
                        </a:rPr>
                        <a:t> </a:t>
                      </a:r>
                      <a:r>
                        <a:rPr lang="es-ES" sz="1800" baseline="0" dirty="0" smtClean="0">
                          <a:latin typeface="Arial" panose="020B0604020202020204" pitchFamily="34" charset="0"/>
                          <a:cs typeface="Arial" panose="020B0604020202020204" pitchFamily="34" charset="0"/>
                        </a:rPr>
                        <a:t>(EM-2040C)</a:t>
                      </a:r>
                    </a:p>
                  </a:txBody>
                  <a:tcPr marL="91441" marR="91441" marT="45740" marB="45740" anchor="ctr"/>
                </a:tc>
                <a:tc>
                  <a:txBody>
                    <a:bodyPr/>
                    <a:lstStyle/>
                    <a:p>
                      <a:pPr algn="ctr"/>
                      <a:r>
                        <a:rPr lang="es-ES" sz="1800" dirty="0" err="1" smtClean="0">
                          <a:latin typeface="Arial" panose="020B0604020202020204" pitchFamily="34" charset="0"/>
                          <a:cs typeface="Arial" panose="020B0604020202020204" pitchFamily="34" charset="0"/>
                        </a:rPr>
                        <a:t>Special</a:t>
                      </a:r>
                      <a:r>
                        <a:rPr lang="es-ES" sz="1800" dirty="0" smtClean="0">
                          <a:latin typeface="Arial" panose="020B0604020202020204" pitchFamily="34" charset="0"/>
                          <a:cs typeface="Arial" panose="020B0604020202020204" pitchFamily="34" charset="0"/>
                        </a:rPr>
                        <a:t> and</a:t>
                      </a:r>
                      <a:r>
                        <a:rPr lang="es-ES" sz="1800" baseline="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I</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r>
                        <a:rPr lang="es-ES" sz="1800" dirty="0" smtClean="0">
                          <a:latin typeface="Arial" panose="020B0604020202020204" pitchFamily="34" charset="0"/>
                          <a:cs typeface="Arial" panose="020B0604020202020204" pitchFamily="34" charset="0"/>
                        </a:rPr>
                        <a:t>Bahía</a:t>
                      </a:r>
                      <a:r>
                        <a:rPr lang="es-ES" sz="1800" baseline="0" dirty="0" smtClean="0">
                          <a:latin typeface="Arial" panose="020B0604020202020204" pitchFamily="34" charset="0"/>
                          <a:cs typeface="Arial" panose="020B0604020202020204" pitchFamily="34" charset="0"/>
                        </a:rPr>
                        <a:t> del </a:t>
                      </a:r>
                      <a:r>
                        <a:rPr lang="es-ES" sz="1800" dirty="0" smtClean="0">
                          <a:latin typeface="Arial" panose="020B0604020202020204" pitchFamily="34" charset="0"/>
                          <a:cs typeface="Arial" panose="020B0604020202020204" pitchFamily="34" charset="0"/>
                        </a:rPr>
                        <a:t>Mariel</a:t>
                      </a:r>
                    </a:p>
                    <a:p>
                      <a:r>
                        <a:rPr lang="es-ES" sz="1800" dirty="0" smtClean="0">
                          <a:latin typeface="Arial" panose="020B0604020202020204" pitchFamily="34" charset="0"/>
                          <a:cs typeface="Arial" panose="020B0604020202020204" pitchFamily="34" charset="0"/>
                        </a:rPr>
                        <a:t>Bahía de Nuevitas</a:t>
                      </a:r>
                    </a:p>
                    <a:p>
                      <a:r>
                        <a:rPr lang="es-ES" sz="1800" dirty="0" smtClean="0">
                          <a:latin typeface="Arial" panose="020B0604020202020204" pitchFamily="34" charset="0"/>
                          <a:cs typeface="Arial" panose="020B0604020202020204" pitchFamily="34" charset="0"/>
                        </a:rPr>
                        <a:t>Bahía de Puerto Padre</a:t>
                      </a:r>
                    </a:p>
                    <a:p>
                      <a:r>
                        <a:rPr lang="es-ES" sz="1800" dirty="0" smtClean="0">
                          <a:latin typeface="Arial" panose="020B0604020202020204" pitchFamily="34" charset="0"/>
                          <a:cs typeface="Arial" panose="020B0604020202020204" pitchFamily="34" charset="0"/>
                        </a:rPr>
                        <a:t>Puerto de </a:t>
                      </a:r>
                      <a:r>
                        <a:rPr lang="es-ES" sz="1800" dirty="0" err="1" smtClean="0">
                          <a:latin typeface="Arial" panose="020B0604020202020204" pitchFamily="34" charset="0"/>
                          <a:cs typeface="Arial" panose="020B0604020202020204" pitchFamily="34" charset="0"/>
                        </a:rPr>
                        <a:t>Casasa</a:t>
                      </a:r>
                      <a:endParaRPr lang="es-MX" sz="1800" dirty="0">
                        <a:latin typeface="Arial" panose="020B0604020202020204" pitchFamily="34" charset="0"/>
                        <a:cs typeface="Arial" panose="020B0604020202020204" pitchFamily="34" charset="0"/>
                      </a:endParaRPr>
                    </a:p>
                  </a:txBody>
                  <a:tcPr marL="91441" marR="91441" marT="45740" marB="45740" anchor="ctr"/>
                </a:tc>
                <a:tc>
                  <a:txBody>
                    <a:bodyPr/>
                    <a:lstStyle/>
                    <a:p>
                      <a:pPr algn="ctr"/>
                      <a:r>
                        <a:rPr lang="es-ES" sz="1800" dirty="0" smtClean="0">
                          <a:latin typeface="Arial" panose="020B0604020202020204" pitchFamily="34" charset="0"/>
                          <a:cs typeface="Arial" panose="020B0604020202020204" pitchFamily="34" charset="0"/>
                        </a:rPr>
                        <a:t>11824, 11825</a:t>
                      </a:r>
                    </a:p>
                    <a:p>
                      <a:pPr algn="ctr"/>
                      <a:r>
                        <a:rPr lang="es-ES" sz="1800" dirty="0" smtClean="0">
                          <a:latin typeface="Arial" panose="020B0604020202020204" pitchFamily="34" charset="0"/>
                          <a:cs typeface="Arial" panose="020B0604020202020204" pitchFamily="34" charset="0"/>
                        </a:rPr>
                        <a:t>11858, 11859, 11860</a:t>
                      </a:r>
                    </a:p>
                    <a:p>
                      <a:pPr algn="ctr"/>
                      <a:r>
                        <a:rPr lang="es-MX" sz="1800" dirty="0" smtClean="0">
                          <a:latin typeface="Arial" panose="020B0604020202020204" pitchFamily="34" charset="0"/>
                          <a:cs typeface="Arial" panose="020B0604020202020204" pitchFamily="34" charset="0"/>
                        </a:rPr>
                        <a:t>11866</a:t>
                      </a:r>
                    </a:p>
                    <a:p>
                      <a:pPr algn="ctr"/>
                      <a:r>
                        <a:rPr lang="es-MX" sz="1800" dirty="0" smtClean="0">
                          <a:latin typeface="Arial" panose="020B0604020202020204" pitchFamily="34" charset="0"/>
                          <a:cs typeface="Arial" panose="020B0604020202020204" pitchFamily="34" charset="0"/>
                        </a:rPr>
                        <a:t>11855</a:t>
                      </a:r>
                      <a:endParaRPr lang="es-MX" sz="1800" dirty="0">
                        <a:latin typeface="Arial" panose="020B0604020202020204" pitchFamily="34" charset="0"/>
                        <a:cs typeface="Arial" panose="020B0604020202020204" pitchFamily="34" charset="0"/>
                      </a:endParaRPr>
                    </a:p>
                  </a:txBody>
                  <a:tcPr marL="91441" marR="91441" marT="45740" marB="45740" anchor="ctr"/>
                </a:tc>
                <a:extLst>
                  <a:ext uri="{0D108BD9-81ED-4DB2-BD59-A6C34878D82A}">
                    <a16:rowId xmlns:a16="http://schemas.microsoft.com/office/drawing/2014/main" xmlns="" val="10002"/>
                  </a:ext>
                </a:extLst>
              </a:tr>
            </a:tbl>
          </a:graphicData>
        </a:graphic>
      </p:graphicFrame>
      <p:sp>
        <p:nvSpPr>
          <p:cNvPr id="8219" name="7 Rectángulo"/>
          <p:cNvSpPr>
            <a:spLocks noChangeArrowheads="1"/>
          </p:cNvSpPr>
          <p:nvPr/>
        </p:nvSpPr>
        <p:spPr bwMode="auto">
          <a:xfrm>
            <a:off x="285750" y="1662113"/>
            <a:ext cx="8643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buFontTx/>
              <a:buNone/>
            </a:pPr>
            <a:r>
              <a:rPr lang="es-ES" altLang="es-DO" sz="1800" b="1">
                <a:latin typeface="Arial" panose="020B0604020202020204" pitchFamily="34" charset="0"/>
                <a:ea typeface="Times New Roman" panose="02020603050405020304" pitchFamily="18" charset="0"/>
                <a:cs typeface="Arial" panose="020B0604020202020204" pitchFamily="34" charset="0"/>
              </a:rPr>
              <a:t>NEW HYDROGRAPHIC SURVEYS WITH CARTOGRAPHIC PURPOSES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2. HYROGRAPHIC SURVEYS</a:t>
            </a:r>
            <a:endParaRPr lang="es-DO" altLang="es-DO" sz="2000" b="1">
              <a:latin typeface="Arial" panose="020B0604020202020204" pitchFamily="34" charset="0"/>
            </a:endParaRPr>
          </a:p>
        </p:txBody>
      </p:sp>
      <p:sp>
        <p:nvSpPr>
          <p:cNvPr id="5" name="7 Rectángulo"/>
          <p:cNvSpPr>
            <a:spLocks noChangeArrowheads="1"/>
          </p:cNvSpPr>
          <p:nvPr/>
        </p:nvSpPr>
        <p:spPr bwMode="auto">
          <a:xfrm>
            <a:off x="285750" y="1695450"/>
            <a:ext cx="8643938" cy="3016250"/>
          </a:xfrm>
          <a:prstGeom prst="rect">
            <a:avLst/>
          </a:prstGeom>
          <a:noFill/>
          <a:ln w="9525">
            <a:noFill/>
            <a:miter lim="800000"/>
            <a:headEnd/>
            <a:tailEnd/>
          </a:ln>
        </p:spPr>
        <p:txBody>
          <a:bodyPr>
            <a:spAutoFit/>
          </a:bodyPr>
          <a:lstStyle/>
          <a:p>
            <a:pPr algn="ctr">
              <a:spcBef>
                <a:spcPts val="600"/>
              </a:spcBef>
              <a:defRPr/>
            </a:pPr>
            <a:r>
              <a:rPr lang="es-ES" b="1" u="sng" dirty="0">
                <a:ea typeface="Times New Roman" pitchFamily="18" charset="0"/>
                <a:cs typeface="Arial" panose="020B0604020202020204" pitchFamily="34" charset="0"/>
              </a:rPr>
              <a:t>CURRENT </a:t>
            </a:r>
            <a:r>
              <a:rPr lang="es-ES" b="1" u="sng" dirty="0">
                <a:ea typeface="Times New Roman" pitchFamily="18" charset="0"/>
                <a:cs typeface="Arial" panose="020B0604020202020204" pitchFamily="34" charset="0"/>
              </a:rPr>
              <a:t>CHALLENGES</a:t>
            </a:r>
            <a:endParaRPr lang="es-ES" b="1" u="sng" dirty="0">
              <a:ea typeface="Times New Roman" pitchFamily="18" charset="0"/>
              <a:cs typeface="Arial" panose="020B0604020202020204" pitchFamily="34" charset="0"/>
            </a:endParaRPr>
          </a:p>
          <a:p>
            <a:pPr marL="342900" indent="-342900" algn="just">
              <a:spcBef>
                <a:spcPts val="600"/>
              </a:spcBef>
              <a:buFont typeface="Wingdings" pitchFamily="2" charset="2"/>
              <a:buChar char="§"/>
              <a:defRPr/>
            </a:pPr>
            <a:r>
              <a:rPr lang="en-US" b="1" dirty="0">
                <a:ea typeface="Times New Roman" pitchFamily="18" charset="0"/>
                <a:cs typeface="Arial" panose="020B0604020202020204" pitchFamily="34" charset="0"/>
              </a:rPr>
              <a:t>WE DON'T HAVE THE APPROPRIATE TECHNOLOGY FOR THE </a:t>
            </a:r>
            <a:r>
              <a:rPr lang="es-ES" b="1" dirty="0">
                <a:ea typeface="Times New Roman" pitchFamily="18" charset="0"/>
                <a:cs typeface="Arial" panose="020B0604020202020204" pitchFamily="34" charset="0"/>
              </a:rPr>
              <a:t>HYDROGRAPHIC SURVEYS IN </a:t>
            </a:r>
            <a:r>
              <a:rPr lang="es-ES" b="1" dirty="0">
                <a:ea typeface="Times New Roman" pitchFamily="18" charset="0"/>
                <a:cs typeface="Arial" panose="020B0604020202020204" pitchFamily="34" charset="0"/>
              </a:rPr>
              <a:t>SHALLOW </a:t>
            </a:r>
            <a:r>
              <a:rPr lang="en-US" b="1" dirty="0">
                <a:ea typeface="Times New Roman" pitchFamily="18" charset="0"/>
                <a:cs typeface="Arial" panose="020B0604020202020204" pitchFamily="34" charset="0"/>
              </a:rPr>
              <a:t>AND </a:t>
            </a:r>
            <a:r>
              <a:rPr lang="en-US" b="1" dirty="0">
                <a:ea typeface="Times New Roman" pitchFamily="18" charset="0"/>
                <a:cs typeface="Arial" panose="020B0604020202020204" pitchFamily="34" charset="0"/>
              </a:rPr>
              <a:t>DANGEROUS WATERS.</a:t>
            </a:r>
            <a:endParaRPr lang="es-ES" b="1" dirty="0">
              <a:ea typeface="Times New Roman" pitchFamily="18" charset="0"/>
              <a:cs typeface="Arial" panose="020B0604020202020204" pitchFamily="34"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a:spcBef>
                <a:spcPts val="600"/>
              </a:spcBef>
              <a:defRPr/>
            </a:pPr>
            <a:endParaRPr lang="es-ES" sz="2000" b="1" dirty="0">
              <a:latin typeface="Arial" charset="0"/>
              <a:ea typeface="Times New Roman" pitchFamily="18" charset="0"/>
              <a:cs typeface="Arial" charset="0"/>
            </a:endParaRPr>
          </a:p>
        </p:txBody>
      </p:sp>
      <p:pic>
        <p:nvPicPr>
          <p:cNvPr id="10246" name="Picture 7" descr="F:\EDIMAR\Fotos para seleccionar para Edimar\yat0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4900" y="2781300"/>
            <a:ext cx="700563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3. ELECTRONIC NAVIGATIONAL CHART</a:t>
            </a:r>
            <a:endParaRPr lang="es-DO" altLang="es-DO" sz="2000" b="1">
              <a:latin typeface="Arial" panose="020B0604020202020204" pitchFamily="34" charset="0"/>
            </a:endParaRPr>
          </a:p>
        </p:txBody>
      </p:sp>
      <p:sp>
        <p:nvSpPr>
          <p:cNvPr id="6" name="2 Rectángulo"/>
          <p:cNvSpPr/>
          <p:nvPr/>
        </p:nvSpPr>
        <p:spPr>
          <a:xfrm>
            <a:off x="214313" y="1484313"/>
            <a:ext cx="8715375" cy="369887"/>
          </a:xfrm>
          <a:prstGeom prst="rect">
            <a:avLst/>
          </a:prstGeom>
        </p:spPr>
        <p:txBody>
          <a:bodyPr>
            <a:spAutoFit/>
          </a:bodyPr>
          <a:lstStyle/>
          <a:p>
            <a:pPr marL="33338" indent="-33338" algn="ctr" defTabSz="358775">
              <a:defRPr/>
            </a:pPr>
            <a:r>
              <a:rPr lang="en-US" dirty="0">
                <a:effectLst>
                  <a:outerShdw blurRad="38100" dist="38100" dir="2700000" algn="tl">
                    <a:srgbClr val="000000">
                      <a:alpha val="43137"/>
                    </a:srgbClr>
                  </a:outerShdw>
                </a:effectLst>
                <a:latin typeface="Arial" charset="0"/>
                <a:ea typeface="Calibri" pitchFamily="34" charset="0"/>
                <a:cs typeface="Arial" charset="0"/>
              </a:rPr>
              <a:t>Current Status </a:t>
            </a:r>
            <a:r>
              <a:rPr lang="en-US" dirty="0">
                <a:effectLst>
                  <a:outerShdw blurRad="38100" dist="38100" dir="2700000" algn="tl">
                    <a:srgbClr val="000000">
                      <a:alpha val="43137"/>
                    </a:srgbClr>
                  </a:outerShdw>
                </a:effectLst>
                <a:latin typeface="Arial" charset="0"/>
                <a:ea typeface="Calibri" pitchFamily="34" charset="0"/>
                <a:cs typeface="Arial" charset="0"/>
              </a:rPr>
              <a:t>of the ENC Production</a:t>
            </a:r>
            <a:endParaRPr lang="es-ES" dirty="0">
              <a:effectLst>
                <a:outerShdw blurRad="38100" dist="38100" dir="2700000" algn="tl">
                  <a:srgbClr val="000000">
                    <a:alpha val="43137"/>
                  </a:srgbClr>
                </a:outerShdw>
              </a:effectLst>
              <a:latin typeface="Arial" charset="0"/>
              <a:ea typeface="Calibri" pitchFamily="34" charset="0"/>
              <a:cs typeface="Arial" charset="0"/>
            </a:endParaRPr>
          </a:p>
        </p:txBody>
      </p:sp>
      <p:graphicFrame>
        <p:nvGraphicFramePr>
          <p:cNvPr id="7" name="Tabla 2"/>
          <p:cNvGraphicFramePr>
            <a:graphicFrameLocks noGrp="1"/>
          </p:cNvGraphicFramePr>
          <p:nvPr/>
        </p:nvGraphicFramePr>
        <p:xfrm>
          <a:off x="323850" y="1989138"/>
          <a:ext cx="8535988" cy="3976687"/>
        </p:xfrm>
        <a:graphic>
          <a:graphicData uri="http://schemas.openxmlformats.org/drawingml/2006/table">
            <a:tbl>
              <a:tblPr/>
              <a:tblGrid>
                <a:gridCol w="1296839">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974455">
                  <a:extLst>
                    <a:ext uri="{9D8B030D-6E8A-4147-A177-3AD203B41FA5}">
                      <a16:colId xmlns:a16="http://schemas.microsoft.com/office/drawing/2014/main" xmlns="" val="20005"/>
                    </a:ext>
                  </a:extLst>
                </a:gridCol>
              </a:tblGrid>
              <a:tr h="401374">
                <a:tc rowSpan="3">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n-US" sz="1800" b="1" dirty="0" smtClean="0">
                          <a:effectLst/>
                          <a:latin typeface="Arial" panose="020B0604020202020204" pitchFamily="34" charset="0"/>
                          <a:cs typeface="Arial" panose="020B0604020202020204" pitchFamily="34" charset="0"/>
                        </a:rPr>
                        <a:t>USAGE</a:t>
                      </a:r>
                      <a:endParaRPr lang="es-ES" sz="1800" b="1" dirty="0" smtClean="0">
                        <a:effectLst/>
                        <a:latin typeface="Arial" panose="020B0604020202020204" pitchFamily="34" charset="0"/>
                        <a:cs typeface="Arial" panose="020B0604020202020204" pitchFamily="34" charset="0"/>
                      </a:endParaRPr>
                    </a:p>
                    <a:p>
                      <a:pPr algn="ctr">
                        <a:spcAft>
                          <a:spcPts val="0"/>
                        </a:spcAft>
                      </a:pPr>
                      <a:r>
                        <a:rPr lang="en-US" sz="1800" b="1" dirty="0" smtClean="0">
                          <a:effectLst/>
                          <a:latin typeface="Arial" panose="020B0604020202020204" pitchFamily="34" charset="0"/>
                          <a:cs typeface="Arial" panose="020B0604020202020204" pitchFamily="34" charset="0"/>
                        </a:rPr>
                        <a:t>BAND</a:t>
                      </a:r>
                      <a:endParaRPr lang="es-ES" sz="1800" b="1" dirty="0" smtClean="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rowSpan="3">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Arial" panose="020B0604020202020204" pitchFamily="34" charset="0"/>
                          <a:cs typeface="Arial" panose="020B0604020202020204" pitchFamily="34" charset="0"/>
                        </a:rPr>
                        <a:t>TITLES </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gridSpan="4">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STATUS</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hMerge="1">
                  <a:txBody>
                    <a:bodyPr/>
                    <a:lstStyle/>
                    <a:p>
                      <a:endParaRPr lang="es-ES"/>
                    </a:p>
                  </a:txBody>
                  <a:tcP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extLst>
                  <a:ext uri="{0D108BD9-81ED-4DB2-BD59-A6C34878D82A}">
                    <a16:rowId xmlns:a16="http://schemas.microsoft.com/office/drawing/2014/main" xmlns="" val="10000"/>
                  </a:ext>
                </a:extLst>
              </a:tr>
              <a:tr h="519001">
                <a:tc vMerge="1">
                  <a:txBody>
                    <a:bodyPr/>
                    <a:lstStyle/>
                    <a:p>
                      <a:endParaRPr lang="es-ES" dirty="0"/>
                    </a:p>
                  </a:txBody>
                  <a:tcPr marL="64127" marR="64127" marT="0" marB="0" anchor="ctr"/>
                </a:tc>
                <a:tc v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gridSpan="2">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IC</a:t>
                      </a:r>
                      <a:r>
                        <a:rPr lang="es-ES" sz="1800" b="1" baseline="0" dirty="0" smtClean="0">
                          <a:effectLst/>
                          <a:latin typeface="Arial" panose="020B0604020202020204" pitchFamily="34" charset="0"/>
                          <a:ea typeface="Calibri" panose="020F0502020204030204" pitchFamily="34" charset="0"/>
                          <a:cs typeface="Arial" panose="020B0604020202020204" pitchFamily="34" charset="0"/>
                        </a:rPr>
                        <a:t> ENC</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hMerge="1">
                  <a:txBody>
                    <a:bodyPr/>
                    <a:lstStyle/>
                    <a:p>
                      <a:pPr algn="ctr">
                        <a:spcAft>
                          <a:spcPts val="0"/>
                        </a:spcAft>
                      </a:pPr>
                      <a:endParaRPr lang="es-ES" sz="2400" b="1" dirty="0">
                        <a:effectLst/>
                        <a:latin typeface="+mj-lt"/>
                        <a:ea typeface="Calibri" panose="020F0502020204030204" pitchFamily="34" charset="0"/>
                      </a:endParaRPr>
                    </a:p>
                  </a:txBody>
                  <a:tcPr marL="64132" marR="64132" marT="0" marB="0" anchor="ctr">
                    <a:solidFill>
                      <a:schemeClr val="accent2"/>
                    </a:solidFill>
                  </a:tcPr>
                </a:tc>
                <a:tc gridSpan="2">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IN PRODUCTION</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extLst>
                  <a:ext uri="{0D108BD9-81ED-4DB2-BD59-A6C34878D82A}">
                    <a16:rowId xmlns:a16="http://schemas.microsoft.com/office/drawing/2014/main" xmlns="" val="10001"/>
                  </a:ext>
                </a:extLst>
              </a:tr>
              <a:tr h="648070">
                <a:tc vMerge="1">
                  <a:txBody>
                    <a:bodyPr/>
                    <a:lstStyle/>
                    <a:p>
                      <a:endParaRPr lang="es-ES" dirty="0"/>
                    </a:p>
                  </a:txBody>
                  <a:tcPr marL="64127" marR="64127" marT="0" marB="0" anchor="ctr"/>
                </a:tc>
                <a:tc v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n-US" sz="1800" b="1" dirty="0" smtClean="0">
                          <a:effectLst/>
                          <a:latin typeface="Arial" panose="020B0604020202020204" pitchFamily="34" charset="0"/>
                          <a:ea typeface="Calibri" panose="020F0502020204030204" pitchFamily="34" charset="0"/>
                          <a:cs typeface="Arial" panose="020B0604020202020204" pitchFamily="34" charset="0"/>
                        </a:rPr>
                        <a:t>DISTRIBUTION</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VALIDATION</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ts val="1200"/>
                        </a:lnSpc>
                        <a:spcAft>
                          <a:spcPts val="0"/>
                        </a:spcAft>
                      </a:pPr>
                      <a:endParaRPr lang="es-ES" sz="1800" b="1"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2017</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2018</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2"/>
                  </a:ext>
                </a:extLst>
              </a:tr>
              <a:tr h="401374">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n-US" sz="1800" dirty="0" smtClean="0">
                          <a:effectLst/>
                          <a:latin typeface="Arial" panose="020B0604020202020204" pitchFamily="34" charset="0"/>
                          <a:cs typeface="Arial" panose="020B0604020202020204" pitchFamily="34" charset="0"/>
                        </a:rPr>
                        <a:t>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0</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4</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0</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3"/>
                  </a:ext>
                </a:extLst>
              </a:tr>
              <a:tr h="401374">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3</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26</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4"/>
                  </a:ext>
                </a:extLst>
              </a:tr>
              <a:tr h="401374">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4</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6</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4</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5"/>
                  </a:ext>
                </a:extLst>
              </a:tr>
              <a:tr h="401374">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5</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14</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6"/>
                  </a:ext>
                </a:extLst>
              </a:tr>
              <a:tr h="401374">
                <a:tc>
                  <a:txBody>
                    <a:body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6</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p>
                      <a:pPr algn="ctr">
                        <a:spcAft>
                          <a:spcPts val="0"/>
                        </a:spcAft>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p>
                      <a:pPr algn="ctr">
                        <a:spcAft>
                          <a:spcPts val="0"/>
                        </a:spcAft>
                      </a:pPr>
                      <a:r>
                        <a:rPr lang="es-ES" sz="1800" dirty="0" smtClean="0">
                          <a:effectLst/>
                          <a:latin typeface="Arial" panose="020B0604020202020204" pitchFamily="34" charset="0"/>
                          <a:ea typeface="Calibri" panose="020F0502020204030204" pitchFamily="34" charset="0"/>
                          <a:cs typeface="Arial" panose="020B0604020202020204" pitchFamily="34" charset="0"/>
                        </a:rPr>
                        <a:t>0</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7"/>
                  </a:ext>
                </a:extLst>
              </a:tr>
              <a:tr h="401374">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TOTAL</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60</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34</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effectLst/>
                          <a:latin typeface="Arial" panose="020B0604020202020204" pitchFamily="34" charset="0"/>
                          <a:ea typeface="Calibri" panose="020F0502020204030204" pitchFamily="34" charset="0"/>
                          <a:cs typeface="Arial" panose="020B0604020202020204" pitchFamily="34" charset="0"/>
                        </a:rPr>
                        <a:t>15</a:t>
                      </a: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7</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844550" y="785813"/>
            <a:ext cx="7454900"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sp>
        <p:nvSpPr>
          <p:cNvPr id="9" name="2 Rectángulo"/>
          <p:cNvSpPr/>
          <p:nvPr/>
        </p:nvSpPr>
        <p:spPr>
          <a:xfrm>
            <a:off x="179388" y="1300163"/>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latin typeface="Arial" charset="0"/>
                <a:ea typeface="Calibri" pitchFamily="34" charset="0"/>
                <a:cs typeface="Arial" charset="0"/>
              </a:rPr>
              <a:t>New Charts</a:t>
            </a:r>
            <a:r>
              <a:rPr lang="es-ES" b="1" dirty="0">
                <a:effectLst>
                  <a:outerShdw blurRad="38100" dist="38100" dir="2700000" algn="tl">
                    <a:srgbClr val="000000">
                      <a:alpha val="43137"/>
                    </a:srgbClr>
                  </a:outerShdw>
                </a:effectLst>
                <a:latin typeface="Arial" charset="0"/>
                <a:ea typeface="Calibri" pitchFamily="34" charset="0"/>
                <a:cs typeface="Arial" charset="0"/>
              </a:rPr>
              <a:t> </a:t>
            </a:r>
          </a:p>
        </p:txBody>
      </p:sp>
      <p:graphicFrame>
        <p:nvGraphicFramePr>
          <p:cNvPr id="10" name="3 Tabla"/>
          <p:cNvGraphicFramePr>
            <a:graphicFrameLocks noGrp="1"/>
          </p:cNvGraphicFramePr>
          <p:nvPr/>
        </p:nvGraphicFramePr>
        <p:xfrm>
          <a:off x="250825" y="1989138"/>
          <a:ext cx="8661400" cy="3952875"/>
        </p:xfrm>
        <a:graphic>
          <a:graphicData uri="http://schemas.openxmlformats.org/drawingml/2006/table">
            <a:tbl>
              <a:tblPr firstRow="1" bandRow="1">
                <a:tableStyleId>{21E4AEA4-8DFA-4A89-87EB-49C32662AFE0}</a:tableStyleId>
              </a:tblPr>
              <a:tblGrid>
                <a:gridCol w="1310378">
                  <a:extLst>
                    <a:ext uri="{9D8B030D-6E8A-4147-A177-3AD203B41FA5}">
                      <a16:colId xmlns:a16="http://schemas.microsoft.com/office/drawing/2014/main" xmlns="" val="20000"/>
                    </a:ext>
                  </a:extLst>
                </a:gridCol>
                <a:gridCol w="3421312">
                  <a:extLst>
                    <a:ext uri="{9D8B030D-6E8A-4147-A177-3AD203B41FA5}">
                      <a16:colId xmlns:a16="http://schemas.microsoft.com/office/drawing/2014/main" xmlns="" val="20001"/>
                    </a:ext>
                  </a:extLst>
                </a:gridCol>
                <a:gridCol w="2037040">
                  <a:extLst>
                    <a:ext uri="{9D8B030D-6E8A-4147-A177-3AD203B41FA5}">
                      <a16:colId xmlns:a16="http://schemas.microsoft.com/office/drawing/2014/main" xmlns="" val="20002"/>
                    </a:ext>
                  </a:extLst>
                </a:gridCol>
                <a:gridCol w="1892670">
                  <a:extLst>
                    <a:ext uri="{9D8B030D-6E8A-4147-A177-3AD203B41FA5}">
                      <a16:colId xmlns:a16="http://schemas.microsoft.com/office/drawing/2014/main" xmlns="" val="20003"/>
                    </a:ext>
                  </a:extLst>
                </a:gridCol>
              </a:tblGrid>
              <a:tr h="1006685">
                <a:tc>
                  <a:txBody>
                    <a:bodyPr/>
                    <a:lstStyle/>
                    <a:p>
                      <a:pPr algn="ct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716" marB="45716" anchor="ctr">
                    <a:solidFill>
                      <a:srgbClr val="00B0F0"/>
                    </a:solidFill>
                  </a:tcPr>
                </a:tc>
                <a:tc>
                  <a:txBody>
                    <a:bodyPr/>
                    <a:lstStyle/>
                    <a:p>
                      <a:pPr algn="ct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Scale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716" marB="45716" anchor="ctr">
                    <a:solidFill>
                      <a:srgbClr val="00B0F0"/>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Chart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rgbClr val="00B0F0"/>
                    </a:solidFill>
                  </a:tcPr>
                </a:tc>
                <a:tc>
                  <a:txBody>
                    <a:bodyPr/>
                    <a:lstStyle/>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BSB</a:t>
                      </a:r>
                    </a:p>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rgbClr val="00B0F0"/>
                    </a:solidFill>
                  </a:tcPr>
                </a:tc>
                <a:extLst>
                  <a:ext uri="{0D108BD9-81ED-4DB2-BD59-A6C34878D82A}">
                    <a16:rowId xmlns:a16="http://schemas.microsoft.com/office/drawing/2014/main" xmlns="" val="10000"/>
                  </a:ext>
                </a:extLst>
              </a:tr>
              <a:tr h="533140">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300 000</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40000"/>
                        <a:lumOff val="60000"/>
                      </a:schemeClr>
                    </a:solidFill>
                  </a:tcPr>
                </a:tc>
                <a:extLst>
                  <a:ext uri="{0D108BD9-81ED-4DB2-BD59-A6C34878D82A}">
                    <a16:rowId xmlns:a16="http://schemas.microsoft.com/office/drawing/2014/main" xmlns="" val="10001"/>
                  </a:ext>
                </a:extLst>
              </a:tr>
              <a:tr h="628420">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p>
                  </a:txBody>
                  <a:tcPr marL="91439" marR="91439" marT="45716" marB="45716"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200 000 - 100 000</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20000"/>
                        <a:lumOff val="80000"/>
                      </a:schemeClr>
                    </a:solidFill>
                  </a:tcPr>
                </a:tc>
                <a:extLst>
                  <a:ext uri="{0D108BD9-81ED-4DB2-BD59-A6C34878D82A}">
                    <a16:rowId xmlns:a16="http://schemas.microsoft.com/office/drawing/2014/main" xmlns="" val="10002"/>
                  </a:ext>
                </a:extLst>
              </a:tr>
              <a:tr h="57394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716" marB="45716" anchor="ctr">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75 000 - 30 000</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nchor="ctr">
                    <a:solidFill>
                      <a:schemeClr val="accent1">
                        <a:lumMod val="40000"/>
                        <a:lumOff val="6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chemeClr val="accent1">
                        <a:lumMod val="40000"/>
                        <a:lumOff val="60000"/>
                      </a:schemeClr>
                    </a:solidFill>
                  </a:tcPr>
                </a:tc>
                <a:extLst>
                  <a:ext uri="{0D108BD9-81ED-4DB2-BD59-A6C34878D82A}">
                    <a16:rowId xmlns:a16="http://schemas.microsoft.com/office/drawing/2014/main" xmlns="" val="10003"/>
                  </a:ext>
                </a:extLst>
              </a:tr>
              <a:tr h="574747">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25 000</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solidFill>
                      <a:schemeClr val="accent1">
                        <a:lumMod val="20000"/>
                        <a:lumOff val="80000"/>
                      </a:schemeClr>
                    </a:solidFill>
                  </a:tcPr>
                </a:tc>
                <a:extLst>
                  <a:ext uri="{0D108BD9-81ED-4DB2-BD59-A6C34878D82A}">
                    <a16:rowId xmlns:a16="http://schemas.microsoft.com/office/drawing/2014/main" xmlns="" val="10004"/>
                  </a:ext>
                </a:extLst>
              </a:tr>
              <a:tr h="635936">
                <a:tc gridSpan="2">
                  <a:txBody>
                    <a:bodyPr/>
                    <a:lstStyle/>
                    <a:p>
                      <a:pPr marL="0" algn="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Total</a:t>
                      </a:r>
                    </a:p>
                  </a:txBody>
                  <a:tcPr marL="91439" marR="91439" marT="45716" marB="45716">
                    <a:solidFill>
                      <a:schemeClr val="accent1">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40000"/>
                        <a:lumOff val="6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042988" y="836613"/>
            <a:ext cx="7454900"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sp>
        <p:nvSpPr>
          <p:cNvPr id="5" name="2 Rectángulo"/>
          <p:cNvSpPr/>
          <p:nvPr/>
        </p:nvSpPr>
        <p:spPr>
          <a:xfrm>
            <a:off x="214313" y="1327150"/>
            <a:ext cx="8715375" cy="531813"/>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latin typeface="Arial" charset="0"/>
                <a:ea typeface="Calibri" pitchFamily="34" charset="0"/>
                <a:cs typeface="Arial" charset="0"/>
              </a:rPr>
              <a:t>New </a:t>
            </a:r>
            <a:r>
              <a:rPr lang="es-ES" b="1" dirty="0" err="1">
                <a:latin typeface="Arial" charset="0"/>
                <a:ea typeface="Calibri" pitchFamily="34" charset="0"/>
                <a:cs typeface="Arial" charset="0"/>
              </a:rPr>
              <a:t>Editions</a:t>
            </a:r>
            <a:r>
              <a:rPr lang="es-ES" b="1" dirty="0">
                <a:latin typeface="Arial" charset="0"/>
                <a:ea typeface="Calibri" pitchFamily="34" charset="0"/>
                <a:cs typeface="Arial" charset="0"/>
              </a:rPr>
              <a:t> </a:t>
            </a:r>
          </a:p>
        </p:txBody>
      </p:sp>
      <p:graphicFrame>
        <p:nvGraphicFramePr>
          <p:cNvPr id="6" name="3 Tabla"/>
          <p:cNvGraphicFramePr>
            <a:graphicFrameLocks noGrp="1"/>
          </p:cNvGraphicFramePr>
          <p:nvPr/>
        </p:nvGraphicFramePr>
        <p:xfrm>
          <a:off x="214313" y="1928813"/>
          <a:ext cx="8661400" cy="3951287"/>
        </p:xfrm>
        <a:graphic>
          <a:graphicData uri="http://schemas.openxmlformats.org/drawingml/2006/table">
            <a:tbl>
              <a:tblPr firstRow="1" bandRow="1">
                <a:tableStyleId>{21E4AEA4-8DFA-4A89-87EB-49C32662AFE0}</a:tableStyleId>
              </a:tblPr>
              <a:tblGrid>
                <a:gridCol w="1310378">
                  <a:extLst>
                    <a:ext uri="{9D8B030D-6E8A-4147-A177-3AD203B41FA5}">
                      <a16:colId xmlns:a16="http://schemas.microsoft.com/office/drawing/2014/main" xmlns="" val="20000"/>
                    </a:ext>
                  </a:extLst>
                </a:gridCol>
                <a:gridCol w="3421312">
                  <a:extLst>
                    <a:ext uri="{9D8B030D-6E8A-4147-A177-3AD203B41FA5}">
                      <a16:colId xmlns:a16="http://schemas.microsoft.com/office/drawing/2014/main" xmlns="" val="20001"/>
                    </a:ext>
                  </a:extLst>
                </a:gridCol>
                <a:gridCol w="2405945">
                  <a:extLst>
                    <a:ext uri="{9D8B030D-6E8A-4147-A177-3AD203B41FA5}">
                      <a16:colId xmlns:a16="http://schemas.microsoft.com/office/drawing/2014/main" xmlns="" val="20002"/>
                    </a:ext>
                  </a:extLst>
                </a:gridCol>
                <a:gridCol w="1523764">
                  <a:extLst>
                    <a:ext uri="{9D8B030D-6E8A-4147-A177-3AD203B41FA5}">
                      <a16:colId xmlns:a16="http://schemas.microsoft.com/office/drawing/2014/main" xmlns="" val="20003"/>
                    </a:ext>
                  </a:extLst>
                </a:gridCol>
              </a:tblGrid>
              <a:tr h="1006280">
                <a:tc>
                  <a:txBody>
                    <a:bodyPr/>
                    <a:lstStyle/>
                    <a:p>
                      <a:pPr algn="ct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698" marB="45698"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Scale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p>
                  </a:txBody>
                  <a:tcPr marL="91439" marR="91439" marT="45698" marB="45698" anchor="ctr">
                    <a:solidFill>
                      <a:schemeClr val="accent1"/>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Chart</a:t>
                      </a:r>
                    </a:p>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accent1"/>
                    </a:solidFill>
                  </a:tcPr>
                </a:tc>
                <a:tc>
                  <a:txBody>
                    <a:bodyPr/>
                    <a:lstStyle/>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BSB</a:t>
                      </a:r>
                    </a:p>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accent1"/>
                    </a:solidFill>
                  </a:tcPr>
                </a:tc>
                <a:extLst>
                  <a:ext uri="{0D108BD9-81ED-4DB2-BD59-A6C34878D82A}">
                    <a16:rowId xmlns:a16="http://schemas.microsoft.com/office/drawing/2014/main" xmlns="" val="10000"/>
                  </a:ext>
                </a:extLst>
              </a:tr>
              <a:tr h="53292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300 000</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tx2">
                        <a:lumMod val="40000"/>
                        <a:lumOff val="60000"/>
                      </a:schemeClr>
                    </a:solidFill>
                  </a:tcPr>
                </a:tc>
                <a:extLst>
                  <a:ext uri="{0D108BD9-81ED-4DB2-BD59-A6C34878D82A}">
                    <a16:rowId xmlns:a16="http://schemas.microsoft.com/office/drawing/2014/main" xmlns="" val="10001"/>
                  </a:ext>
                </a:extLst>
              </a:tr>
              <a:tr h="628168">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p>
                  </a:txBody>
                  <a:tcPr marL="91439" marR="91439" marT="45698" marB="45698"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200 000 - 100 000</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accent1">
                        <a:lumMod val="20000"/>
                        <a:lumOff val="80000"/>
                      </a:schemeClr>
                    </a:solidFill>
                  </a:tcPr>
                </a:tc>
                <a:extLst>
                  <a:ext uri="{0D108BD9-81ED-4DB2-BD59-A6C34878D82A}">
                    <a16:rowId xmlns:a16="http://schemas.microsoft.com/office/drawing/2014/main" xmlns="" val="10002"/>
                  </a:ext>
                </a:extLst>
              </a:tr>
              <a:tr h="57371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698" marB="45698" anchor="ctr">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75 000 - 30 000</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17</a:t>
                      </a:r>
                    </a:p>
                  </a:txBody>
                  <a:tcPr marL="91439" marR="91439" marT="45698" marB="45698" anchor="ctr">
                    <a:solidFill>
                      <a:schemeClr val="tx2">
                        <a:lumMod val="40000"/>
                        <a:lumOff val="6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17</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tx2">
                        <a:lumMod val="40000"/>
                        <a:lumOff val="60000"/>
                      </a:schemeClr>
                    </a:solidFill>
                  </a:tcPr>
                </a:tc>
                <a:extLst>
                  <a:ext uri="{0D108BD9-81ED-4DB2-BD59-A6C34878D82A}">
                    <a16:rowId xmlns:a16="http://schemas.microsoft.com/office/drawing/2014/main" xmlns="" val="10003"/>
                  </a:ext>
                </a:extLst>
              </a:tr>
              <a:tr h="57451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25 000</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8</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8</a:t>
                      </a:r>
                    </a:p>
                  </a:txBody>
                  <a:tcPr marL="91439" marR="91439" marT="45698" marB="45698">
                    <a:solidFill>
                      <a:schemeClr val="accent1">
                        <a:lumMod val="20000"/>
                        <a:lumOff val="80000"/>
                      </a:schemeClr>
                    </a:solidFill>
                  </a:tcPr>
                </a:tc>
                <a:extLst>
                  <a:ext uri="{0D108BD9-81ED-4DB2-BD59-A6C34878D82A}">
                    <a16:rowId xmlns:a16="http://schemas.microsoft.com/office/drawing/2014/main" xmlns="" val="10004"/>
                  </a:ext>
                </a:extLst>
              </a:tr>
              <a:tr h="635681">
                <a:tc gridSpan="2">
                  <a:txBody>
                    <a:bodyPr/>
                    <a:lstStyle/>
                    <a:p>
                      <a:pPr marL="0" algn="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Total</a:t>
                      </a:r>
                    </a:p>
                  </a:txBody>
                  <a:tcPr marL="91439" marR="91439" marT="45698" marB="45698">
                    <a:solidFill>
                      <a:schemeClr val="tx2">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25</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25</a:t>
                      </a:r>
                    </a:p>
                  </a:txBody>
                  <a:tcPr marL="91439" marR="91439" marT="45698" marB="45698">
                    <a:solidFill>
                      <a:schemeClr val="tx2">
                        <a:lumMod val="40000"/>
                        <a:lumOff val="6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p:nvPr/>
        </p:nvSpPr>
        <p:spPr>
          <a:xfrm>
            <a:off x="214313" y="1268413"/>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latin typeface="Arial" charset="0"/>
              </a:rPr>
              <a:t>Currents Cartographic Coverage </a:t>
            </a:r>
            <a:endParaRPr lang="es-ES" b="1" dirty="0">
              <a:latin typeface="Arial" charset="0"/>
              <a:ea typeface="Calibri" pitchFamily="34" charset="0"/>
              <a:cs typeface="Arial" charset="0"/>
            </a:endParaRPr>
          </a:p>
        </p:txBody>
      </p:sp>
      <p:sp>
        <p:nvSpPr>
          <p:cNvPr id="5" name="Rectangle 2"/>
          <p:cNvSpPr txBox="1">
            <a:spLocks noChangeArrowheads="1"/>
          </p:cNvSpPr>
          <p:nvPr/>
        </p:nvSpPr>
        <p:spPr bwMode="auto">
          <a:xfrm>
            <a:off x="755650" y="836613"/>
            <a:ext cx="7453313"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graphicFrame>
        <p:nvGraphicFramePr>
          <p:cNvPr id="6" name="3 Tabla"/>
          <p:cNvGraphicFramePr>
            <a:graphicFrameLocks noGrp="1"/>
          </p:cNvGraphicFramePr>
          <p:nvPr/>
        </p:nvGraphicFramePr>
        <p:xfrm>
          <a:off x="214313" y="1989138"/>
          <a:ext cx="8715375" cy="3952875"/>
        </p:xfrm>
        <a:graphic>
          <a:graphicData uri="http://schemas.openxmlformats.org/drawingml/2006/table">
            <a:tbl>
              <a:tblPr firstRow="1" bandRow="1">
                <a:tableStyleId>{21E4AEA4-8DFA-4A89-87EB-49C32662AFE0}</a:tableStyleId>
              </a:tblPr>
              <a:tblGrid>
                <a:gridCol w="1318544">
                  <a:extLst>
                    <a:ext uri="{9D8B030D-6E8A-4147-A177-3AD203B41FA5}">
                      <a16:colId xmlns:a16="http://schemas.microsoft.com/office/drawing/2014/main" xmlns="" val="20000"/>
                    </a:ext>
                  </a:extLst>
                </a:gridCol>
                <a:gridCol w="3442633">
                  <a:extLst>
                    <a:ext uri="{9D8B030D-6E8A-4147-A177-3AD203B41FA5}">
                      <a16:colId xmlns:a16="http://schemas.microsoft.com/office/drawing/2014/main" xmlns="" val="20001"/>
                    </a:ext>
                  </a:extLst>
                </a:gridCol>
                <a:gridCol w="2420939">
                  <a:extLst>
                    <a:ext uri="{9D8B030D-6E8A-4147-A177-3AD203B41FA5}">
                      <a16:colId xmlns:a16="http://schemas.microsoft.com/office/drawing/2014/main" xmlns="" val="20002"/>
                    </a:ext>
                  </a:extLst>
                </a:gridCol>
                <a:gridCol w="1533260">
                  <a:extLst>
                    <a:ext uri="{9D8B030D-6E8A-4147-A177-3AD203B41FA5}">
                      <a16:colId xmlns:a16="http://schemas.microsoft.com/office/drawing/2014/main" xmlns="" val="20003"/>
                    </a:ext>
                  </a:extLst>
                </a:gridCol>
              </a:tblGrid>
              <a:tr h="1006685">
                <a:tc>
                  <a:txBody>
                    <a:bodyPr/>
                    <a:lstStyle/>
                    <a:p>
                      <a:pPr algn="ctr"/>
                      <a:r>
                        <a:rPr lang="es-ES" sz="1800" dirty="0" smtClean="0">
                          <a:solidFill>
                            <a:schemeClr val="tx1"/>
                          </a:solidFill>
                          <a:effectLst/>
                          <a:latin typeface="Arial" panose="020B0604020202020204" pitchFamily="34" charset="0"/>
                          <a:cs typeface="Arial" panose="020B0604020202020204" pitchFamily="34" charset="0"/>
                        </a:rPr>
                        <a:t>No. </a:t>
                      </a:r>
                      <a:endParaRPr lang="es-ES" sz="1800" dirty="0">
                        <a:solidFill>
                          <a:schemeClr val="tx1"/>
                        </a:solidFill>
                        <a:effectLst/>
                        <a:latin typeface="Arial" panose="020B0604020202020204" pitchFamily="34" charset="0"/>
                        <a:cs typeface="Arial" panose="020B0604020202020204" pitchFamily="34" charset="0"/>
                      </a:endParaRPr>
                    </a:p>
                  </a:txBody>
                  <a:tcPr marL="91438" marR="91438" marT="45716" marB="45716"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err="1" smtClean="0">
                          <a:solidFill>
                            <a:schemeClr val="tx1"/>
                          </a:solidFill>
                          <a:effectLst/>
                          <a:latin typeface="Arial" panose="020B0604020202020204" pitchFamily="34" charset="0"/>
                          <a:cs typeface="Arial" panose="020B0604020202020204" pitchFamily="34" charset="0"/>
                        </a:rPr>
                        <a:t>Range</a:t>
                      </a:r>
                      <a:r>
                        <a:rPr lang="es-ES" sz="1800" dirty="0" smtClean="0">
                          <a:solidFill>
                            <a:schemeClr val="tx1"/>
                          </a:solidFill>
                          <a:effectLst/>
                          <a:latin typeface="Arial" panose="020B0604020202020204" pitchFamily="34" charset="0"/>
                          <a:cs typeface="Arial" panose="020B0604020202020204" pitchFamily="34" charset="0"/>
                        </a:rPr>
                        <a:t> of </a:t>
                      </a:r>
                      <a:r>
                        <a:rPr lang="es-ES" sz="1800" dirty="0" err="1" smtClean="0">
                          <a:solidFill>
                            <a:schemeClr val="tx1"/>
                          </a:solidFill>
                          <a:effectLst/>
                          <a:latin typeface="Arial" panose="020B0604020202020204" pitchFamily="34" charset="0"/>
                          <a:cs typeface="Arial" panose="020B0604020202020204" pitchFamily="34" charset="0"/>
                        </a:rPr>
                        <a:t>Scale</a:t>
                      </a:r>
                      <a:r>
                        <a:rPr lang="es-ES" sz="1800" dirty="0" smtClean="0">
                          <a:solidFill>
                            <a:schemeClr val="tx1"/>
                          </a:solidFill>
                          <a:effectLst/>
                          <a:latin typeface="Arial" panose="020B0604020202020204" pitchFamily="34" charset="0"/>
                          <a:cs typeface="Arial" panose="020B0604020202020204" pitchFamily="34" charset="0"/>
                        </a:rPr>
                        <a:t> 1: </a:t>
                      </a:r>
                    </a:p>
                  </a:txBody>
                  <a:tcPr marL="91438" marR="91438" marT="45716" marB="45716" anchor="ctr">
                    <a:solidFill>
                      <a:schemeClr val="accent1"/>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latin typeface="Arial" panose="020B0604020202020204" pitchFamily="34" charset="0"/>
                          <a:ea typeface="+mn-ea"/>
                          <a:cs typeface="Arial" panose="020B0604020202020204" pitchFamily="34" charset="0"/>
                        </a:rPr>
                        <a:t> Chart</a:t>
                      </a:r>
                    </a:p>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latin typeface="Arial" panose="020B0604020202020204" pitchFamily="34" charset="0"/>
                        <a:ea typeface="+mn-ea"/>
                        <a:cs typeface="Arial" panose="020B0604020202020204" pitchFamily="34" charset="0"/>
                      </a:endParaRPr>
                    </a:p>
                  </a:txBody>
                  <a:tcPr marL="91438" marR="91438" marT="45716" marB="45716" anchor="ctr">
                    <a:solidFill>
                      <a:schemeClr val="accent1"/>
                    </a:solidFill>
                  </a:tcPr>
                </a:tc>
                <a:tc>
                  <a:txBody>
                    <a:bodyPr/>
                    <a:lstStyle/>
                    <a:p>
                      <a:pPr marL="0" algn="ctr" defTabSz="914400" rtl="0" eaLnBrk="1" latinLnBrk="0" hangingPunct="1"/>
                      <a:r>
                        <a:rPr lang="en-US" sz="1800" b="1" kern="1200" baseline="0" dirty="0" smtClean="0">
                          <a:solidFill>
                            <a:schemeClr val="tx1"/>
                          </a:solidFill>
                          <a:effectLst/>
                          <a:latin typeface="Arial" panose="020B0604020202020204" pitchFamily="34" charset="0"/>
                          <a:ea typeface="+mn-ea"/>
                          <a:cs typeface="Arial" panose="020B0604020202020204" pitchFamily="34" charset="0"/>
                        </a:rPr>
                        <a:t> Quantity</a:t>
                      </a:r>
                    </a:p>
                    <a:p>
                      <a:pPr marL="0" algn="ctr" defTabSz="914400" rtl="0" eaLnBrk="1" latinLnBrk="0" hangingPunct="1"/>
                      <a:r>
                        <a:rPr lang="en-US" sz="1800" b="1" kern="1200" baseline="0" dirty="0" smtClean="0">
                          <a:solidFill>
                            <a:schemeClr val="tx1"/>
                          </a:solidFill>
                          <a:effectLst/>
                          <a:latin typeface="Arial" panose="020B0604020202020204" pitchFamily="34" charset="0"/>
                          <a:ea typeface="+mn-ea"/>
                          <a:cs typeface="Arial" panose="020B0604020202020204" pitchFamily="34" charset="0"/>
                        </a:rPr>
                        <a:t>BSB</a:t>
                      </a:r>
                      <a:endParaRPr lang="es-ES" sz="1800" b="1" kern="1200" dirty="0" smtClean="0">
                        <a:solidFill>
                          <a:schemeClr val="tx1"/>
                        </a:solidFill>
                        <a:effectLst/>
                        <a:latin typeface="Arial" panose="020B0604020202020204" pitchFamily="34" charset="0"/>
                        <a:ea typeface="+mn-ea"/>
                        <a:cs typeface="Arial" panose="020B0604020202020204" pitchFamily="34" charset="0"/>
                      </a:endParaRPr>
                    </a:p>
                  </a:txBody>
                  <a:tcPr marL="91438" marR="91438" marT="45716" marB="45716" anchor="ctr">
                    <a:solidFill>
                      <a:schemeClr val="accent1"/>
                    </a:solidFill>
                  </a:tcPr>
                </a:tc>
                <a:extLst>
                  <a:ext uri="{0D108BD9-81ED-4DB2-BD59-A6C34878D82A}">
                    <a16:rowId xmlns:a16="http://schemas.microsoft.com/office/drawing/2014/main" xmlns="" val="10000"/>
                  </a:ext>
                </a:extLst>
              </a:tr>
              <a:tr h="533140">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1</a:t>
                      </a:r>
                    </a:p>
                  </a:txBody>
                  <a:tcPr marL="91438" marR="91438" marT="45716" marB="45716">
                    <a:solidFill>
                      <a:schemeClr val="tx2">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latin typeface="Arial" panose="020B0604020202020204" pitchFamily="34" charset="0"/>
                          <a:ea typeface="+mn-ea"/>
                          <a:cs typeface="Arial" panose="020B0604020202020204" pitchFamily="34" charset="0"/>
                        </a:rPr>
                        <a:t>300 000</a:t>
                      </a:r>
                    </a:p>
                  </a:txBody>
                  <a:tcPr marL="91438" marR="91438" marT="45716" marB="45716">
                    <a:solidFill>
                      <a:schemeClr val="tx2">
                        <a:lumMod val="40000"/>
                        <a:lumOff val="6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8</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8</a:t>
                      </a:r>
                    </a:p>
                  </a:txBody>
                  <a:tcPr marL="91438" marR="91438" marT="45716" marB="45716">
                    <a:solidFill>
                      <a:schemeClr val="tx2">
                        <a:lumMod val="40000"/>
                        <a:lumOff val="60000"/>
                      </a:schemeClr>
                    </a:solidFill>
                  </a:tcPr>
                </a:tc>
                <a:extLst>
                  <a:ext uri="{0D108BD9-81ED-4DB2-BD59-A6C34878D82A}">
                    <a16:rowId xmlns:a16="http://schemas.microsoft.com/office/drawing/2014/main" xmlns="" val="10001"/>
                  </a:ext>
                </a:extLst>
              </a:tr>
              <a:tr h="628420">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2</a:t>
                      </a:r>
                    </a:p>
                  </a:txBody>
                  <a:tcPr marL="91438" marR="91438" marT="45716" marB="45716"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200 000 - 100 000</a:t>
                      </a:r>
                    </a:p>
                  </a:txBody>
                  <a:tcPr marL="91438" marR="91438" marT="45716" marB="45716">
                    <a:solidFill>
                      <a:schemeClr val="accent1">
                        <a:lumMod val="20000"/>
                        <a:lumOff val="8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51</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accent1">
                        <a:lumMod val="20000"/>
                        <a:lumOff val="8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40</a:t>
                      </a:r>
                    </a:p>
                  </a:txBody>
                  <a:tcPr marL="91438" marR="91438" marT="45716" marB="45716">
                    <a:solidFill>
                      <a:schemeClr val="accent1">
                        <a:lumMod val="20000"/>
                        <a:lumOff val="80000"/>
                      </a:schemeClr>
                    </a:solidFill>
                  </a:tcPr>
                </a:tc>
                <a:extLst>
                  <a:ext uri="{0D108BD9-81ED-4DB2-BD59-A6C34878D82A}">
                    <a16:rowId xmlns:a16="http://schemas.microsoft.com/office/drawing/2014/main" xmlns="" val="10002"/>
                  </a:ext>
                </a:extLst>
              </a:tr>
              <a:tr h="573946">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3</a:t>
                      </a:r>
                    </a:p>
                  </a:txBody>
                  <a:tcPr marL="91438" marR="91438" marT="45716" marB="45716" anchor="ctr">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75 000 - 30 000</a:t>
                      </a:r>
                    </a:p>
                  </a:txBody>
                  <a:tcPr marL="91438" marR="91438" marT="45716" marB="45716">
                    <a:solidFill>
                      <a:schemeClr val="tx2">
                        <a:lumMod val="40000"/>
                        <a:lumOff val="6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45</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30</a:t>
                      </a:r>
                    </a:p>
                  </a:txBody>
                  <a:tcPr marL="91438" marR="91438" marT="45716" marB="45716" anchor="ctr">
                    <a:solidFill>
                      <a:schemeClr val="tx2">
                        <a:lumMod val="40000"/>
                        <a:lumOff val="60000"/>
                      </a:schemeClr>
                    </a:solidFill>
                  </a:tcPr>
                </a:tc>
                <a:extLst>
                  <a:ext uri="{0D108BD9-81ED-4DB2-BD59-A6C34878D82A}">
                    <a16:rowId xmlns:a16="http://schemas.microsoft.com/office/drawing/2014/main" xmlns="" val="10003"/>
                  </a:ext>
                </a:extLst>
              </a:tr>
              <a:tr h="574747">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4</a:t>
                      </a:r>
                    </a:p>
                  </a:txBody>
                  <a:tcPr marL="91438" marR="91438" marT="45716" marB="45716">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latin typeface="Arial" panose="020B0604020202020204" pitchFamily="34" charset="0"/>
                          <a:ea typeface="+mn-ea"/>
                          <a:cs typeface="Arial" panose="020B0604020202020204" pitchFamily="34" charset="0"/>
                        </a:rPr>
                        <a:t> 25 000</a:t>
                      </a:r>
                    </a:p>
                  </a:txBody>
                  <a:tcPr marL="91438" marR="91438" marT="45716" marB="45716">
                    <a:solidFill>
                      <a:schemeClr val="accent1">
                        <a:lumMod val="20000"/>
                        <a:lumOff val="8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75</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accent1">
                        <a:lumMod val="20000"/>
                        <a:lumOff val="8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66</a:t>
                      </a:r>
                    </a:p>
                  </a:txBody>
                  <a:tcPr marL="91438" marR="91438" marT="45716" marB="45716">
                    <a:solidFill>
                      <a:schemeClr val="accent1">
                        <a:lumMod val="20000"/>
                        <a:lumOff val="80000"/>
                      </a:schemeClr>
                    </a:solidFill>
                  </a:tcPr>
                </a:tc>
                <a:extLst>
                  <a:ext uri="{0D108BD9-81ED-4DB2-BD59-A6C34878D82A}">
                    <a16:rowId xmlns:a16="http://schemas.microsoft.com/office/drawing/2014/main" xmlns="" val="10004"/>
                  </a:ext>
                </a:extLst>
              </a:tr>
              <a:tr h="635936">
                <a:tc gridSpan="2">
                  <a:txBody>
                    <a:bodyPr/>
                    <a:lstStyle/>
                    <a:p>
                      <a:pPr marL="0" algn="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Total</a:t>
                      </a:r>
                    </a:p>
                  </a:txBody>
                  <a:tcPr marL="91438" marR="91438" marT="45716" marB="45716">
                    <a:solidFill>
                      <a:schemeClr val="tx2">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179</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144</a:t>
                      </a:r>
                    </a:p>
                  </a:txBody>
                  <a:tcPr marL="91438" marR="91438" marT="45716" marB="45716">
                    <a:solidFill>
                      <a:schemeClr val="tx2">
                        <a:lumMod val="40000"/>
                        <a:lumOff val="6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4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3850" y="765175"/>
            <a:ext cx="8501063" cy="500063"/>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INT CHARTS</a:t>
            </a:r>
          </a:p>
        </p:txBody>
      </p:sp>
      <p:sp>
        <p:nvSpPr>
          <p:cNvPr id="5" name="2 Rectángulo"/>
          <p:cNvSpPr/>
          <p:nvPr/>
        </p:nvSpPr>
        <p:spPr>
          <a:xfrm>
            <a:off x="107950" y="1125538"/>
            <a:ext cx="8786813"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ea typeface="Calibri" pitchFamily="34" charset="0"/>
                <a:cs typeface="Arial" panose="020B0604020202020204" pitchFamily="34" charset="0"/>
              </a:rPr>
              <a:t>INT Charts (4)</a:t>
            </a:r>
          </a:p>
        </p:txBody>
      </p:sp>
      <p:pic>
        <p:nvPicPr>
          <p:cNvPr id="6" name="Picture 2"/>
          <p:cNvPicPr>
            <a:picLocks noChangeAspect="1" noChangeArrowheads="1"/>
          </p:cNvPicPr>
          <p:nvPr/>
        </p:nvPicPr>
        <p:blipFill>
          <a:blip r:embed="rId5"/>
          <a:srcRect/>
          <a:stretch>
            <a:fillRect/>
          </a:stretch>
        </p:blipFill>
        <p:spPr bwMode="auto">
          <a:xfrm>
            <a:off x="1116013" y="1844675"/>
            <a:ext cx="6740525" cy="4140200"/>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5959</TotalTime>
  <Words>821</Words>
  <Application>Microsoft Office PowerPoint</Application>
  <PresentationFormat>On-screen Show (4:3)</PresentationFormat>
  <Paragraphs>290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Cooper Black</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ivan karel.</dc:creator>
  <cp:lastModifiedBy>Alberto Costa Neves</cp:lastModifiedBy>
  <cp:revision>221</cp:revision>
  <cp:lastPrinted>2017-11-28T18:12:04Z</cp:lastPrinted>
  <dcterms:modified xsi:type="dcterms:W3CDTF">2018-01-19T13:21:52Z</dcterms:modified>
</cp:coreProperties>
</file>