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8" r:id="rId2"/>
    <p:sldId id="257" r:id="rId3"/>
    <p:sldId id="305" r:id="rId4"/>
    <p:sldId id="293" r:id="rId5"/>
    <p:sldId id="304" r:id="rId6"/>
    <p:sldId id="307" r:id="rId7"/>
    <p:sldId id="308" r:id="rId8"/>
    <p:sldId id="302" r:id="rId9"/>
    <p:sldId id="270" r:id="rId10"/>
    <p:sldId id="282" r:id="rId11"/>
    <p:sldId id="310" r:id="rId12"/>
    <p:sldId id="300" r:id="rId13"/>
    <p:sldId id="260" r:id="rId14"/>
    <p:sldId id="303" r:id="rId15"/>
    <p:sldId id="295" r:id="rId16"/>
    <p:sldId id="301" r:id="rId17"/>
    <p:sldId id="263" r:id="rId18"/>
    <p:sldId id="292" r:id="rId19"/>
    <p:sldId id="275" r:id="rId20"/>
    <p:sldId id="264" r:id="rId21"/>
    <p:sldId id="265" r:id="rId22"/>
    <p:sldId id="296" r:id="rId23"/>
    <p:sldId id="297" r:id="rId24"/>
    <p:sldId id="286" r:id="rId25"/>
    <p:sldId id="276" r:id="rId26"/>
    <p:sldId id="287" r:id="rId27"/>
    <p:sldId id="289" r:id="rId28"/>
    <p:sldId id="299" r:id="rId29"/>
    <p:sldId id="288" r:id="rId30"/>
    <p:sldId id="298" r:id="rId31"/>
    <p:sldId id="311" r:id="rId32"/>
    <p:sldId id="312" r:id="rId33"/>
    <p:sldId id="313" r:id="rId34"/>
    <p:sldId id="314" r:id="rId35"/>
    <p:sldId id="316" r:id="rId36"/>
    <p:sldId id="317" r:id="rId37"/>
    <p:sldId id="315" r:id="rId38"/>
    <p:sldId id="318" r:id="rId39"/>
    <p:sldId id="319" r:id="rId40"/>
    <p:sldId id="320" r:id="rId41"/>
    <p:sldId id="321" r:id="rId42"/>
    <p:sldId id="322" r:id="rId43"/>
    <p:sldId id="323" r:id="rId44"/>
    <p:sldId id="291" r:id="rId45"/>
    <p:sldId id="269"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0617" autoAdjust="0"/>
  </p:normalViewPr>
  <p:slideViewPr>
    <p:cSldViewPr>
      <p:cViewPr varScale="1">
        <p:scale>
          <a:sx n="85" d="100"/>
          <a:sy n="85" d="100"/>
        </p:scale>
        <p:origin x="116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D5F8D-5D8E-4C16-9532-57FF088CD61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2428B64-F808-4487-BD50-A81D728274E8}">
      <dgm:prSet phldrT="[Text]"/>
      <dgm:spPr/>
      <dgm:t>
        <a:bodyPr/>
        <a:lstStyle/>
        <a:p>
          <a:r>
            <a:rPr lang="en-US" b="1" dirty="0" smtClean="0"/>
            <a:t>Nautical Management</a:t>
          </a:r>
          <a:endParaRPr lang="en-US" b="1" dirty="0"/>
        </a:p>
      </dgm:t>
    </dgm:pt>
    <dgm:pt modelId="{DFD05D37-D068-4917-A21C-44693A7603FC}" type="parTrans" cxnId="{1F2CB152-2A5F-44CF-A28F-DC23B234D5A6}">
      <dgm:prSet/>
      <dgm:spPr/>
      <dgm:t>
        <a:bodyPr/>
        <a:lstStyle/>
        <a:p>
          <a:endParaRPr lang="en-US"/>
        </a:p>
      </dgm:t>
    </dgm:pt>
    <dgm:pt modelId="{31CCD840-B375-4EE1-A213-AE521BE1795C}" type="sibTrans" cxnId="{1F2CB152-2A5F-44CF-A28F-DC23B234D5A6}">
      <dgm:prSet/>
      <dgm:spPr/>
      <dgm:t>
        <a:bodyPr/>
        <a:lstStyle/>
        <a:p>
          <a:endParaRPr lang="en-US"/>
        </a:p>
      </dgm:t>
    </dgm:pt>
    <dgm:pt modelId="{33CBED2B-5D98-4F7C-9BC2-3DCD55F6A685}">
      <dgm:prSet phldrT="[Text]"/>
      <dgm:spPr/>
      <dgm:t>
        <a:bodyPr/>
        <a:lstStyle/>
        <a:p>
          <a:r>
            <a:rPr lang="en-US" b="1" dirty="0" smtClean="0"/>
            <a:t>Hydrography &amp; Fairway Management</a:t>
          </a:r>
          <a:endParaRPr lang="en-US" b="1" dirty="0"/>
        </a:p>
      </dgm:t>
    </dgm:pt>
    <dgm:pt modelId="{3CC1A342-B79F-4F9E-B8D0-5DDDA8AC3C4D}" type="parTrans" cxnId="{511ADB13-5F45-4E3C-A360-ED88C1230F7C}">
      <dgm:prSet/>
      <dgm:spPr/>
      <dgm:t>
        <a:bodyPr/>
        <a:lstStyle/>
        <a:p>
          <a:endParaRPr lang="en-US"/>
        </a:p>
      </dgm:t>
    </dgm:pt>
    <dgm:pt modelId="{1558721F-C6BC-424D-8CB5-9942D64AC165}" type="sibTrans" cxnId="{511ADB13-5F45-4E3C-A360-ED88C1230F7C}">
      <dgm:prSet/>
      <dgm:spPr/>
      <dgm:t>
        <a:bodyPr/>
        <a:lstStyle/>
        <a:p>
          <a:endParaRPr lang="en-US"/>
        </a:p>
      </dgm:t>
    </dgm:pt>
    <dgm:pt modelId="{3788F2A5-9975-46D5-B8EE-1AA612921CB7}">
      <dgm:prSet phldrT="[Text]"/>
      <dgm:spPr/>
      <dgm:t>
        <a:bodyPr/>
        <a:lstStyle/>
        <a:p>
          <a:r>
            <a:rPr lang="en-US" b="1" dirty="0" smtClean="0"/>
            <a:t>Nautical Planning and Development</a:t>
          </a:r>
          <a:endParaRPr lang="en-US" b="1" dirty="0"/>
        </a:p>
      </dgm:t>
    </dgm:pt>
    <dgm:pt modelId="{8F90C07C-6A99-4A4C-9AF5-8B6BD969BADC}" type="parTrans" cxnId="{9EF51DAC-B3EC-495A-B5CA-404BBD53A5C1}">
      <dgm:prSet/>
      <dgm:spPr/>
      <dgm:t>
        <a:bodyPr/>
        <a:lstStyle/>
        <a:p>
          <a:endParaRPr lang="en-US"/>
        </a:p>
      </dgm:t>
    </dgm:pt>
    <dgm:pt modelId="{853F1CE7-47AF-4095-BD71-2C62A65B7484}" type="sibTrans" cxnId="{9EF51DAC-B3EC-495A-B5CA-404BBD53A5C1}">
      <dgm:prSet/>
      <dgm:spPr/>
      <dgm:t>
        <a:bodyPr/>
        <a:lstStyle/>
        <a:p>
          <a:endParaRPr lang="en-US"/>
        </a:p>
      </dgm:t>
    </dgm:pt>
    <dgm:pt modelId="{205A9BA9-C6ED-479C-8776-58A0769EB551}">
      <dgm:prSet/>
      <dgm:spPr/>
      <dgm:t>
        <a:bodyPr/>
        <a:lstStyle/>
        <a:p>
          <a:r>
            <a:rPr lang="en-US" b="1" dirty="0" smtClean="0"/>
            <a:t>Cartography &amp;MSI</a:t>
          </a:r>
          <a:endParaRPr lang="en-US" b="1" dirty="0"/>
        </a:p>
      </dgm:t>
    </dgm:pt>
    <dgm:pt modelId="{2DB0D48E-9D16-4E4D-9260-DFDCF0ECF7BB}" type="parTrans" cxnId="{471873B9-EDE4-4ABA-B3AF-2C268B01D659}">
      <dgm:prSet/>
      <dgm:spPr/>
      <dgm:t>
        <a:bodyPr/>
        <a:lstStyle/>
        <a:p>
          <a:endParaRPr lang="en-US"/>
        </a:p>
      </dgm:t>
    </dgm:pt>
    <dgm:pt modelId="{8BD3B7CC-5854-44FD-B1F3-64CBB235C85C}" type="sibTrans" cxnId="{471873B9-EDE4-4ABA-B3AF-2C268B01D659}">
      <dgm:prSet/>
      <dgm:spPr/>
      <dgm:t>
        <a:bodyPr/>
        <a:lstStyle/>
        <a:p>
          <a:endParaRPr lang="en-US"/>
        </a:p>
      </dgm:t>
    </dgm:pt>
    <dgm:pt modelId="{7FEBCA73-D1D0-461D-BA03-C8EE062AF632}" type="pres">
      <dgm:prSet presAssocID="{7E9D5F8D-5D8E-4C16-9532-57FF088CD611}" presName="hierChild1" presStyleCnt="0">
        <dgm:presLayoutVars>
          <dgm:chPref val="1"/>
          <dgm:dir/>
          <dgm:animOne val="branch"/>
          <dgm:animLvl val="lvl"/>
          <dgm:resizeHandles/>
        </dgm:presLayoutVars>
      </dgm:prSet>
      <dgm:spPr/>
      <dgm:t>
        <a:bodyPr/>
        <a:lstStyle/>
        <a:p>
          <a:endParaRPr lang="en-US"/>
        </a:p>
      </dgm:t>
    </dgm:pt>
    <dgm:pt modelId="{2E69EC0A-EE74-4E3D-AE06-A8842161DEE7}" type="pres">
      <dgm:prSet presAssocID="{72428B64-F808-4487-BD50-A81D728274E8}" presName="hierRoot1" presStyleCnt="0"/>
      <dgm:spPr/>
    </dgm:pt>
    <dgm:pt modelId="{F8FE7A43-209C-4402-86D1-DE72FDB16791}" type="pres">
      <dgm:prSet presAssocID="{72428B64-F808-4487-BD50-A81D728274E8}" presName="composite" presStyleCnt="0"/>
      <dgm:spPr/>
    </dgm:pt>
    <dgm:pt modelId="{B4DAADF3-C612-4900-BF14-EDCF6584DE00}" type="pres">
      <dgm:prSet presAssocID="{72428B64-F808-4487-BD50-A81D728274E8}" presName="background" presStyleLbl="node0" presStyleIdx="0" presStyleCnt="1"/>
      <dgm:spPr/>
    </dgm:pt>
    <dgm:pt modelId="{054D2C36-14BA-41C6-8838-850D4C443B95}" type="pres">
      <dgm:prSet presAssocID="{72428B64-F808-4487-BD50-A81D728274E8}" presName="text" presStyleLbl="fgAcc0" presStyleIdx="0" presStyleCnt="1">
        <dgm:presLayoutVars>
          <dgm:chPref val="3"/>
        </dgm:presLayoutVars>
      </dgm:prSet>
      <dgm:spPr/>
      <dgm:t>
        <a:bodyPr/>
        <a:lstStyle/>
        <a:p>
          <a:endParaRPr lang="en-US"/>
        </a:p>
      </dgm:t>
    </dgm:pt>
    <dgm:pt modelId="{073F1420-D9BB-4E75-A5AB-CBE65A32652F}" type="pres">
      <dgm:prSet presAssocID="{72428B64-F808-4487-BD50-A81D728274E8}" presName="hierChild2" presStyleCnt="0"/>
      <dgm:spPr/>
    </dgm:pt>
    <dgm:pt modelId="{769AED34-96EC-43CD-B06A-62058EC545FE}" type="pres">
      <dgm:prSet presAssocID="{3CC1A342-B79F-4F9E-B8D0-5DDDA8AC3C4D}" presName="Name10" presStyleLbl="parChTrans1D2" presStyleIdx="0" presStyleCnt="3"/>
      <dgm:spPr/>
      <dgm:t>
        <a:bodyPr/>
        <a:lstStyle/>
        <a:p>
          <a:endParaRPr lang="en-US"/>
        </a:p>
      </dgm:t>
    </dgm:pt>
    <dgm:pt modelId="{147497BA-2746-4E29-9278-EB05B9105DF0}" type="pres">
      <dgm:prSet presAssocID="{33CBED2B-5D98-4F7C-9BC2-3DCD55F6A685}" presName="hierRoot2" presStyleCnt="0"/>
      <dgm:spPr/>
    </dgm:pt>
    <dgm:pt modelId="{FFF7C3DB-0AD0-4756-B601-A9F2B9D4B125}" type="pres">
      <dgm:prSet presAssocID="{33CBED2B-5D98-4F7C-9BC2-3DCD55F6A685}" presName="composite2" presStyleCnt="0"/>
      <dgm:spPr/>
    </dgm:pt>
    <dgm:pt modelId="{C9386286-A5D5-4604-B06C-4723DFCFC0BF}" type="pres">
      <dgm:prSet presAssocID="{33CBED2B-5D98-4F7C-9BC2-3DCD55F6A685}" presName="background2" presStyleLbl="node2" presStyleIdx="0" presStyleCnt="3"/>
      <dgm:spPr/>
    </dgm:pt>
    <dgm:pt modelId="{D45186E6-F246-465C-A583-EF9DBC076940}" type="pres">
      <dgm:prSet presAssocID="{33CBED2B-5D98-4F7C-9BC2-3DCD55F6A685}" presName="text2" presStyleLbl="fgAcc2" presStyleIdx="0" presStyleCnt="3">
        <dgm:presLayoutVars>
          <dgm:chPref val="3"/>
        </dgm:presLayoutVars>
      </dgm:prSet>
      <dgm:spPr/>
      <dgm:t>
        <a:bodyPr/>
        <a:lstStyle/>
        <a:p>
          <a:endParaRPr lang="en-US"/>
        </a:p>
      </dgm:t>
    </dgm:pt>
    <dgm:pt modelId="{457B6D3F-A5FD-44F5-BEE7-DE18A01E76A6}" type="pres">
      <dgm:prSet presAssocID="{33CBED2B-5D98-4F7C-9BC2-3DCD55F6A685}" presName="hierChild3" presStyleCnt="0"/>
      <dgm:spPr/>
    </dgm:pt>
    <dgm:pt modelId="{149F6F06-69D7-4396-8DD7-2D3559ED06D0}" type="pres">
      <dgm:prSet presAssocID="{2DB0D48E-9D16-4E4D-9260-DFDCF0ECF7BB}" presName="Name10" presStyleLbl="parChTrans1D2" presStyleIdx="1" presStyleCnt="3"/>
      <dgm:spPr/>
      <dgm:t>
        <a:bodyPr/>
        <a:lstStyle/>
        <a:p>
          <a:endParaRPr lang="en-US"/>
        </a:p>
      </dgm:t>
    </dgm:pt>
    <dgm:pt modelId="{5DA7BA2C-C252-4C4B-A720-01EA864D5652}" type="pres">
      <dgm:prSet presAssocID="{205A9BA9-C6ED-479C-8776-58A0769EB551}" presName="hierRoot2" presStyleCnt="0"/>
      <dgm:spPr/>
    </dgm:pt>
    <dgm:pt modelId="{E8CA711D-567C-4401-B440-C35ACDC043D3}" type="pres">
      <dgm:prSet presAssocID="{205A9BA9-C6ED-479C-8776-58A0769EB551}" presName="composite2" presStyleCnt="0"/>
      <dgm:spPr/>
    </dgm:pt>
    <dgm:pt modelId="{9AC140D5-0AA0-4114-85C6-1EE86B6A4C14}" type="pres">
      <dgm:prSet presAssocID="{205A9BA9-C6ED-479C-8776-58A0769EB551}" presName="background2" presStyleLbl="node2" presStyleIdx="1" presStyleCnt="3"/>
      <dgm:spPr/>
    </dgm:pt>
    <dgm:pt modelId="{B357D336-563D-4A7C-8C89-A28408E943B3}" type="pres">
      <dgm:prSet presAssocID="{205A9BA9-C6ED-479C-8776-58A0769EB551}" presName="text2" presStyleLbl="fgAcc2" presStyleIdx="1" presStyleCnt="3">
        <dgm:presLayoutVars>
          <dgm:chPref val="3"/>
        </dgm:presLayoutVars>
      </dgm:prSet>
      <dgm:spPr/>
      <dgm:t>
        <a:bodyPr/>
        <a:lstStyle/>
        <a:p>
          <a:endParaRPr lang="en-US"/>
        </a:p>
      </dgm:t>
    </dgm:pt>
    <dgm:pt modelId="{3DCA4F62-6C26-49DE-93E8-B2CB9E7F51E6}" type="pres">
      <dgm:prSet presAssocID="{205A9BA9-C6ED-479C-8776-58A0769EB551}" presName="hierChild3" presStyleCnt="0"/>
      <dgm:spPr/>
    </dgm:pt>
    <dgm:pt modelId="{FD3FEC1C-CD51-4A41-A6DB-289964DEA9E8}" type="pres">
      <dgm:prSet presAssocID="{8F90C07C-6A99-4A4C-9AF5-8B6BD969BADC}" presName="Name10" presStyleLbl="parChTrans1D2" presStyleIdx="2" presStyleCnt="3"/>
      <dgm:spPr/>
      <dgm:t>
        <a:bodyPr/>
        <a:lstStyle/>
        <a:p>
          <a:endParaRPr lang="en-US"/>
        </a:p>
      </dgm:t>
    </dgm:pt>
    <dgm:pt modelId="{756A0417-48F3-4A33-8AE2-209B9910CEDB}" type="pres">
      <dgm:prSet presAssocID="{3788F2A5-9975-46D5-B8EE-1AA612921CB7}" presName="hierRoot2" presStyleCnt="0"/>
      <dgm:spPr/>
    </dgm:pt>
    <dgm:pt modelId="{DF455E7E-F98B-448A-976A-D165962D4F66}" type="pres">
      <dgm:prSet presAssocID="{3788F2A5-9975-46D5-B8EE-1AA612921CB7}" presName="composite2" presStyleCnt="0"/>
      <dgm:spPr/>
    </dgm:pt>
    <dgm:pt modelId="{880CFBE7-46F6-49D2-9994-5D0F910F1635}" type="pres">
      <dgm:prSet presAssocID="{3788F2A5-9975-46D5-B8EE-1AA612921CB7}" presName="background2" presStyleLbl="node2" presStyleIdx="2" presStyleCnt="3"/>
      <dgm:spPr/>
    </dgm:pt>
    <dgm:pt modelId="{2905821C-DD9D-4CFF-8040-0DE458AD1A87}" type="pres">
      <dgm:prSet presAssocID="{3788F2A5-9975-46D5-B8EE-1AA612921CB7}" presName="text2" presStyleLbl="fgAcc2" presStyleIdx="2" presStyleCnt="3">
        <dgm:presLayoutVars>
          <dgm:chPref val="3"/>
        </dgm:presLayoutVars>
      </dgm:prSet>
      <dgm:spPr/>
      <dgm:t>
        <a:bodyPr/>
        <a:lstStyle/>
        <a:p>
          <a:endParaRPr lang="en-US"/>
        </a:p>
      </dgm:t>
    </dgm:pt>
    <dgm:pt modelId="{63D6D959-9C5F-4776-94B2-CD5316CAF5D3}" type="pres">
      <dgm:prSet presAssocID="{3788F2A5-9975-46D5-B8EE-1AA612921CB7}" presName="hierChild3" presStyleCnt="0"/>
      <dgm:spPr/>
    </dgm:pt>
  </dgm:ptLst>
  <dgm:cxnLst>
    <dgm:cxn modelId="{1F2CB152-2A5F-44CF-A28F-DC23B234D5A6}" srcId="{7E9D5F8D-5D8E-4C16-9532-57FF088CD611}" destId="{72428B64-F808-4487-BD50-A81D728274E8}" srcOrd="0" destOrd="0" parTransId="{DFD05D37-D068-4917-A21C-44693A7603FC}" sibTransId="{31CCD840-B375-4EE1-A213-AE521BE1795C}"/>
    <dgm:cxn modelId="{9EF51DAC-B3EC-495A-B5CA-404BBD53A5C1}" srcId="{72428B64-F808-4487-BD50-A81D728274E8}" destId="{3788F2A5-9975-46D5-B8EE-1AA612921CB7}" srcOrd="2" destOrd="0" parTransId="{8F90C07C-6A99-4A4C-9AF5-8B6BD969BADC}" sibTransId="{853F1CE7-47AF-4095-BD71-2C62A65B7484}"/>
    <dgm:cxn modelId="{163D32FA-AA0A-4DD6-84D7-B415AA99E74F}" type="presOf" srcId="{72428B64-F808-4487-BD50-A81D728274E8}" destId="{054D2C36-14BA-41C6-8838-850D4C443B95}" srcOrd="0" destOrd="0" presId="urn:microsoft.com/office/officeart/2005/8/layout/hierarchy1"/>
    <dgm:cxn modelId="{DCF270CF-8C95-4B8F-BF46-66DAFCB35B1A}" type="presOf" srcId="{8F90C07C-6A99-4A4C-9AF5-8B6BD969BADC}" destId="{FD3FEC1C-CD51-4A41-A6DB-289964DEA9E8}" srcOrd="0" destOrd="0" presId="urn:microsoft.com/office/officeart/2005/8/layout/hierarchy1"/>
    <dgm:cxn modelId="{36DCAB24-1128-4771-9F40-D50578A4E016}" type="presOf" srcId="{2DB0D48E-9D16-4E4D-9260-DFDCF0ECF7BB}" destId="{149F6F06-69D7-4396-8DD7-2D3559ED06D0}" srcOrd="0" destOrd="0" presId="urn:microsoft.com/office/officeart/2005/8/layout/hierarchy1"/>
    <dgm:cxn modelId="{E4C36844-2049-4E55-A115-7A6CD829FD28}" type="presOf" srcId="{3CC1A342-B79F-4F9E-B8D0-5DDDA8AC3C4D}" destId="{769AED34-96EC-43CD-B06A-62058EC545FE}" srcOrd="0" destOrd="0" presId="urn:microsoft.com/office/officeart/2005/8/layout/hierarchy1"/>
    <dgm:cxn modelId="{511ADB13-5F45-4E3C-A360-ED88C1230F7C}" srcId="{72428B64-F808-4487-BD50-A81D728274E8}" destId="{33CBED2B-5D98-4F7C-9BC2-3DCD55F6A685}" srcOrd="0" destOrd="0" parTransId="{3CC1A342-B79F-4F9E-B8D0-5DDDA8AC3C4D}" sibTransId="{1558721F-C6BC-424D-8CB5-9942D64AC165}"/>
    <dgm:cxn modelId="{9AF4B8BA-4508-409E-80B2-BB969F767BC0}" type="presOf" srcId="{205A9BA9-C6ED-479C-8776-58A0769EB551}" destId="{B357D336-563D-4A7C-8C89-A28408E943B3}" srcOrd="0" destOrd="0" presId="urn:microsoft.com/office/officeart/2005/8/layout/hierarchy1"/>
    <dgm:cxn modelId="{33151C48-758D-475F-A89A-C0BA25449FC4}" type="presOf" srcId="{7E9D5F8D-5D8E-4C16-9532-57FF088CD611}" destId="{7FEBCA73-D1D0-461D-BA03-C8EE062AF632}" srcOrd="0" destOrd="0" presId="urn:microsoft.com/office/officeart/2005/8/layout/hierarchy1"/>
    <dgm:cxn modelId="{061462CB-C298-4921-ACE8-E6C9649065E2}" type="presOf" srcId="{33CBED2B-5D98-4F7C-9BC2-3DCD55F6A685}" destId="{D45186E6-F246-465C-A583-EF9DBC076940}" srcOrd="0" destOrd="0" presId="urn:microsoft.com/office/officeart/2005/8/layout/hierarchy1"/>
    <dgm:cxn modelId="{471873B9-EDE4-4ABA-B3AF-2C268B01D659}" srcId="{72428B64-F808-4487-BD50-A81D728274E8}" destId="{205A9BA9-C6ED-479C-8776-58A0769EB551}" srcOrd="1" destOrd="0" parTransId="{2DB0D48E-9D16-4E4D-9260-DFDCF0ECF7BB}" sibTransId="{8BD3B7CC-5854-44FD-B1F3-64CBB235C85C}"/>
    <dgm:cxn modelId="{984462C1-B95A-43A7-8CA5-D4E6F6E3D1FC}" type="presOf" srcId="{3788F2A5-9975-46D5-B8EE-1AA612921CB7}" destId="{2905821C-DD9D-4CFF-8040-0DE458AD1A87}" srcOrd="0" destOrd="0" presId="urn:microsoft.com/office/officeart/2005/8/layout/hierarchy1"/>
    <dgm:cxn modelId="{56727C96-EDBB-472C-8100-7D8E8EB623AD}" type="presParOf" srcId="{7FEBCA73-D1D0-461D-BA03-C8EE062AF632}" destId="{2E69EC0A-EE74-4E3D-AE06-A8842161DEE7}" srcOrd="0" destOrd="0" presId="urn:microsoft.com/office/officeart/2005/8/layout/hierarchy1"/>
    <dgm:cxn modelId="{04C27FBD-2CFB-48D7-AA78-FF1F62589C91}" type="presParOf" srcId="{2E69EC0A-EE74-4E3D-AE06-A8842161DEE7}" destId="{F8FE7A43-209C-4402-86D1-DE72FDB16791}" srcOrd="0" destOrd="0" presId="urn:microsoft.com/office/officeart/2005/8/layout/hierarchy1"/>
    <dgm:cxn modelId="{4A592D1D-E791-4D75-8C17-BA16995E006A}" type="presParOf" srcId="{F8FE7A43-209C-4402-86D1-DE72FDB16791}" destId="{B4DAADF3-C612-4900-BF14-EDCF6584DE00}" srcOrd="0" destOrd="0" presId="urn:microsoft.com/office/officeart/2005/8/layout/hierarchy1"/>
    <dgm:cxn modelId="{21220477-5E71-43F3-9564-F053D40095CA}" type="presParOf" srcId="{F8FE7A43-209C-4402-86D1-DE72FDB16791}" destId="{054D2C36-14BA-41C6-8838-850D4C443B95}" srcOrd="1" destOrd="0" presId="urn:microsoft.com/office/officeart/2005/8/layout/hierarchy1"/>
    <dgm:cxn modelId="{CFA4EB81-E3EC-4E04-807D-068377E184FC}" type="presParOf" srcId="{2E69EC0A-EE74-4E3D-AE06-A8842161DEE7}" destId="{073F1420-D9BB-4E75-A5AB-CBE65A32652F}" srcOrd="1" destOrd="0" presId="urn:microsoft.com/office/officeart/2005/8/layout/hierarchy1"/>
    <dgm:cxn modelId="{6785B046-C123-4B1E-8B45-80A21FD8939B}" type="presParOf" srcId="{073F1420-D9BB-4E75-A5AB-CBE65A32652F}" destId="{769AED34-96EC-43CD-B06A-62058EC545FE}" srcOrd="0" destOrd="0" presId="urn:microsoft.com/office/officeart/2005/8/layout/hierarchy1"/>
    <dgm:cxn modelId="{38BBF8A4-96FA-4AD0-84E3-DC5EC7525483}" type="presParOf" srcId="{073F1420-D9BB-4E75-A5AB-CBE65A32652F}" destId="{147497BA-2746-4E29-9278-EB05B9105DF0}" srcOrd="1" destOrd="0" presId="urn:microsoft.com/office/officeart/2005/8/layout/hierarchy1"/>
    <dgm:cxn modelId="{25B94089-14ED-428B-8794-A5A6574421BF}" type="presParOf" srcId="{147497BA-2746-4E29-9278-EB05B9105DF0}" destId="{FFF7C3DB-0AD0-4756-B601-A9F2B9D4B125}" srcOrd="0" destOrd="0" presId="urn:microsoft.com/office/officeart/2005/8/layout/hierarchy1"/>
    <dgm:cxn modelId="{85566548-0150-40CB-AF62-DE18C2CB508E}" type="presParOf" srcId="{FFF7C3DB-0AD0-4756-B601-A9F2B9D4B125}" destId="{C9386286-A5D5-4604-B06C-4723DFCFC0BF}" srcOrd="0" destOrd="0" presId="urn:microsoft.com/office/officeart/2005/8/layout/hierarchy1"/>
    <dgm:cxn modelId="{2A567ACE-F3B4-46DC-95C7-38ECD7649E6C}" type="presParOf" srcId="{FFF7C3DB-0AD0-4756-B601-A9F2B9D4B125}" destId="{D45186E6-F246-465C-A583-EF9DBC076940}" srcOrd="1" destOrd="0" presId="urn:microsoft.com/office/officeart/2005/8/layout/hierarchy1"/>
    <dgm:cxn modelId="{56FBD9F8-53FB-40FB-B461-1EBA889A2C58}" type="presParOf" srcId="{147497BA-2746-4E29-9278-EB05B9105DF0}" destId="{457B6D3F-A5FD-44F5-BEE7-DE18A01E76A6}" srcOrd="1" destOrd="0" presId="urn:microsoft.com/office/officeart/2005/8/layout/hierarchy1"/>
    <dgm:cxn modelId="{91AC207D-5A6B-4E38-B18C-25766823C755}" type="presParOf" srcId="{073F1420-D9BB-4E75-A5AB-CBE65A32652F}" destId="{149F6F06-69D7-4396-8DD7-2D3559ED06D0}" srcOrd="2" destOrd="0" presId="urn:microsoft.com/office/officeart/2005/8/layout/hierarchy1"/>
    <dgm:cxn modelId="{7B04AFF0-F917-4DB0-9BEC-DF70876875D4}" type="presParOf" srcId="{073F1420-D9BB-4E75-A5AB-CBE65A32652F}" destId="{5DA7BA2C-C252-4C4B-A720-01EA864D5652}" srcOrd="3" destOrd="0" presId="urn:microsoft.com/office/officeart/2005/8/layout/hierarchy1"/>
    <dgm:cxn modelId="{639250CE-39F8-455A-94F9-BDDECF296EF3}" type="presParOf" srcId="{5DA7BA2C-C252-4C4B-A720-01EA864D5652}" destId="{E8CA711D-567C-4401-B440-C35ACDC043D3}" srcOrd="0" destOrd="0" presId="urn:microsoft.com/office/officeart/2005/8/layout/hierarchy1"/>
    <dgm:cxn modelId="{AFDF5595-3CAA-418A-AEAD-01401F716D72}" type="presParOf" srcId="{E8CA711D-567C-4401-B440-C35ACDC043D3}" destId="{9AC140D5-0AA0-4114-85C6-1EE86B6A4C14}" srcOrd="0" destOrd="0" presId="urn:microsoft.com/office/officeart/2005/8/layout/hierarchy1"/>
    <dgm:cxn modelId="{C980C8E4-67F0-4DA1-888A-8ECFABD3816B}" type="presParOf" srcId="{E8CA711D-567C-4401-B440-C35ACDC043D3}" destId="{B357D336-563D-4A7C-8C89-A28408E943B3}" srcOrd="1" destOrd="0" presId="urn:microsoft.com/office/officeart/2005/8/layout/hierarchy1"/>
    <dgm:cxn modelId="{FA43F49A-CF4A-4DD4-AD43-819C2DFCBB8B}" type="presParOf" srcId="{5DA7BA2C-C252-4C4B-A720-01EA864D5652}" destId="{3DCA4F62-6C26-49DE-93E8-B2CB9E7F51E6}" srcOrd="1" destOrd="0" presId="urn:microsoft.com/office/officeart/2005/8/layout/hierarchy1"/>
    <dgm:cxn modelId="{D8287864-CD0C-412C-8EA0-670E4C635392}" type="presParOf" srcId="{073F1420-D9BB-4E75-A5AB-CBE65A32652F}" destId="{FD3FEC1C-CD51-4A41-A6DB-289964DEA9E8}" srcOrd="4" destOrd="0" presId="urn:microsoft.com/office/officeart/2005/8/layout/hierarchy1"/>
    <dgm:cxn modelId="{A3FCAB73-F8E9-4877-A9DA-A6DEDB00F2C5}" type="presParOf" srcId="{073F1420-D9BB-4E75-A5AB-CBE65A32652F}" destId="{756A0417-48F3-4A33-8AE2-209B9910CEDB}" srcOrd="5" destOrd="0" presId="urn:microsoft.com/office/officeart/2005/8/layout/hierarchy1"/>
    <dgm:cxn modelId="{D00989B8-6385-4F23-A396-F8BBFB5F1E50}" type="presParOf" srcId="{756A0417-48F3-4A33-8AE2-209B9910CEDB}" destId="{DF455E7E-F98B-448A-976A-D165962D4F66}" srcOrd="0" destOrd="0" presId="urn:microsoft.com/office/officeart/2005/8/layout/hierarchy1"/>
    <dgm:cxn modelId="{9FBD1B94-C3B0-4121-AC38-78F9561B62D4}" type="presParOf" srcId="{DF455E7E-F98B-448A-976A-D165962D4F66}" destId="{880CFBE7-46F6-49D2-9994-5D0F910F1635}" srcOrd="0" destOrd="0" presId="urn:microsoft.com/office/officeart/2005/8/layout/hierarchy1"/>
    <dgm:cxn modelId="{299E6BEA-F9FE-4D43-8437-70C481BF43F7}" type="presParOf" srcId="{DF455E7E-F98B-448A-976A-D165962D4F66}" destId="{2905821C-DD9D-4CFF-8040-0DE458AD1A87}" srcOrd="1" destOrd="0" presId="urn:microsoft.com/office/officeart/2005/8/layout/hierarchy1"/>
    <dgm:cxn modelId="{B9463667-A3D8-4459-BEAF-2636A7B22FDA}" type="presParOf" srcId="{756A0417-48F3-4A33-8AE2-209B9910CEDB}" destId="{63D6D959-9C5F-4776-94B2-CD5316CAF5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009CD3-B812-4568-A2A2-8408E40E51B1}" type="datetimeFigureOut">
              <a:rPr lang="en-US"/>
              <a:pPr>
                <a:defRPr/>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D579F0D-0414-4273-B495-1E18D0BEFD0A}" type="slidenum">
              <a:rPr lang="en-US" altLang="en-US"/>
              <a:pPr/>
              <a:t>‹#›</a:t>
            </a:fld>
            <a:endParaRPr lang="en-US" altLang="en-US"/>
          </a:p>
        </p:txBody>
      </p:sp>
    </p:spTree>
    <p:extLst>
      <p:ext uri="{BB962C8B-B14F-4D97-AF65-F5344CB8AC3E}">
        <p14:creationId xmlns:p14="http://schemas.microsoft.com/office/powerpoint/2010/main" val="3412192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FEA98E-1B88-4D45-8533-F1CA42B6C0C0}"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93029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F032AE-4E41-4E20-A0CD-1805E83B536D}"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93615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smtClean="0"/>
              <a:t>Routine re-surveys are required in the port areas, which lie in unstable river regimes. </a:t>
            </a:r>
          </a:p>
          <a:p>
            <a:pPr eaLnBrk="1" hangingPunct="1">
              <a:spcBef>
                <a:spcPct val="0"/>
              </a:spcBef>
            </a:pPr>
            <a:r>
              <a:rPr lang="nl-NL" altLang="en-US" smtClean="0"/>
              <a:t>All coastal waters are subject to frequent change because of sediment deposit, and a number of areas in the east part particularly require investigation.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3E802A-0166-46AD-AD75-F56CD5E065D8}"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6338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Early this year two employees have been trained in hydrography  at B level. </a:t>
            </a:r>
          </a:p>
          <a:p>
            <a:pPr eaLnBrk="1" hangingPunct="1">
              <a:spcBef>
                <a:spcPct val="0"/>
              </a:spcBef>
            </a:pPr>
            <a:r>
              <a:rPr lang="en-US" altLang="en-US" smtClean="0"/>
              <a:t>One employee follows a </a:t>
            </a:r>
            <a:r>
              <a:rPr lang="en-GB" altLang="en-US" smtClean="0"/>
              <a:t>12-month Postgraduate training course in Ocean Bathymetry at the University of New Hampshire, USA.</a:t>
            </a:r>
            <a:endParaRPr lang="en-US" altLang="en-US" smtClean="0"/>
          </a:p>
          <a:p>
            <a:pPr eaLnBrk="1" hangingPunct="1">
              <a:spcBef>
                <a:spcPct val="0"/>
              </a:spcBef>
            </a:pPr>
            <a:r>
              <a:rPr lang="en-US" altLang="en-US" smtClean="0"/>
              <a:t>And one prepares to attend a Multibeam Course in November in Brazil. </a:t>
            </a:r>
          </a:p>
          <a:p>
            <a:pPr eaLnBrk="1" hangingPunct="1">
              <a:spcBef>
                <a:spcPct val="0"/>
              </a:spcBef>
            </a:pPr>
            <a:endParaRPr lang="en-US" altLang="en-US" smtClean="0"/>
          </a:p>
          <a:p>
            <a:pPr eaLnBrk="1" hangingPunct="1">
              <a:spcBef>
                <a:spcPct val="0"/>
              </a:spcBef>
            </a:pPr>
            <a:r>
              <a:rPr lang="en-US" altLang="en-US" smtClean="0"/>
              <a:t>Future plans:</a:t>
            </a:r>
          </a:p>
          <a:p>
            <a:pPr eaLnBrk="1" hangingPunct="1">
              <a:spcBef>
                <a:spcPct val="0"/>
              </a:spcBef>
            </a:pPr>
            <a:r>
              <a:rPr lang="en-US" altLang="en-US" smtClean="0"/>
              <a:t>The MAS wants to set up a cartographic unit. The MAS has neither nautical cartographers nor equipment (software) to produce Paper charts or ENCs. So we want to train two of our employees in nautical cartography and ENC production. And if it’s possible to get minimal equipment (software).</a:t>
            </a:r>
          </a:p>
          <a:p>
            <a:pPr eaLnBrk="1" hangingPunct="1">
              <a:spcBef>
                <a:spcPct val="0"/>
              </a:spcBef>
            </a:pPr>
            <a:r>
              <a:rPr lang="en-US" altLang="en-US" smtClean="0"/>
              <a:t>The MAS has no level “A” Hydrographers, just level “B” Hydrographers.</a:t>
            </a:r>
          </a:p>
          <a:p>
            <a:pPr eaLnBrk="1" hangingPunct="1">
              <a:spcBef>
                <a:spcPct val="0"/>
              </a:spcBef>
            </a:pPr>
            <a:endParaRPr lang="en-US" altLang="en-US" smtClean="0"/>
          </a:p>
          <a:p>
            <a:pPr eaLnBrk="1" hangingPunct="1">
              <a:lnSpc>
                <a:spcPct val="80000"/>
              </a:lnSpc>
              <a:spcBef>
                <a:spcPct val="0"/>
              </a:spcBef>
            </a:pPr>
            <a:r>
              <a:rPr lang="en-US" altLang="en-US" smtClean="0"/>
              <a:t>LAT determination</a:t>
            </a:r>
          </a:p>
          <a:p>
            <a:pPr eaLnBrk="1" hangingPunct="1">
              <a:lnSpc>
                <a:spcPct val="80000"/>
              </a:lnSpc>
              <a:spcBef>
                <a:spcPct val="0"/>
              </a:spcBef>
            </a:pPr>
            <a:r>
              <a:rPr lang="en-US" altLang="en-US" smtClean="0"/>
              <a:t>ENC compilation</a:t>
            </a:r>
          </a:p>
          <a:p>
            <a:pPr eaLnBrk="1" hangingPunct="1">
              <a:lnSpc>
                <a:spcPct val="80000"/>
              </a:lnSpc>
              <a:spcBef>
                <a:spcPct val="0"/>
              </a:spcBef>
            </a:pPr>
            <a:r>
              <a:rPr lang="en-US" altLang="en-US" smtClean="0"/>
              <a:t>Extension of tidal station in coastal area</a:t>
            </a:r>
          </a:p>
          <a:p>
            <a:pPr eaLnBrk="1" hangingPunct="1">
              <a:lnSpc>
                <a:spcPct val="80000"/>
              </a:lnSpc>
              <a:spcBef>
                <a:spcPct val="0"/>
              </a:spcBef>
            </a:pPr>
            <a:r>
              <a:rPr lang="en-US" altLang="en-US" smtClean="0"/>
              <a:t>Extension of base points along coastal area and riverbanks.</a:t>
            </a:r>
          </a:p>
          <a:p>
            <a:pPr eaLnBrk="1" hangingPunct="1">
              <a:lnSpc>
                <a:spcPct val="80000"/>
              </a:lnSpc>
              <a:spcBef>
                <a:spcPct val="0"/>
              </a:spcBef>
            </a:pPr>
            <a:r>
              <a:rPr lang="en-US" altLang="en-US" smtClean="0"/>
              <a:t>Extension survey area</a:t>
            </a:r>
          </a:p>
          <a:p>
            <a:pPr eaLnBrk="1" hangingPunct="1">
              <a:lnSpc>
                <a:spcPct val="80000"/>
              </a:lnSpc>
              <a:spcBef>
                <a:spcPct val="0"/>
              </a:spcBef>
            </a:pPr>
            <a:r>
              <a:rPr lang="en-US" altLang="en-US" smtClean="0"/>
              <a:t>New equipment to meet IHO standards.</a:t>
            </a:r>
          </a:p>
          <a:p>
            <a:pPr eaLnBrk="1" hangingPunct="1">
              <a:lnSpc>
                <a:spcPct val="80000"/>
              </a:lnSpc>
              <a:spcBef>
                <a:spcPct val="0"/>
              </a:spcBef>
            </a:pPr>
            <a:r>
              <a:rPr lang="en-US" altLang="en-US" smtClean="0"/>
              <a:t>	(Side Scan, GIS, MB)</a:t>
            </a:r>
          </a:p>
          <a:p>
            <a:pPr eaLnBrk="1" hangingPunct="1">
              <a:lnSpc>
                <a:spcPct val="80000"/>
              </a:lnSpc>
              <a:spcBef>
                <a:spcPct val="0"/>
              </a:spcBef>
            </a:pPr>
            <a:endParaRPr lang="en-US" altLang="en-US" smtClean="0"/>
          </a:p>
          <a:p>
            <a:pPr eaLnBrk="1" hangingPunct="1">
              <a:spcBef>
                <a:spcPct val="0"/>
              </a:spcBef>
              <a:buFontTx/>
              <a:buChar char="-"/>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F6982B-2974-4988-9B03-132A0796153E}"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388237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Increase of existing information and knowledge related to the effects of climate variability and change, including the development of targeted data collection, analysis and dissemination in related sectors of water management, hydro and meteorological services.</a:t>
            </a:r>
            <a:endParaRPr lang="nl-NL" dirty="0" smtClean="0"/>
          </a:p>
          <a:p>
            <a:pPr>
              <a:defRPr/>
            </a:pPr>
            <a:r>
              <a:rPr lang="en-US" dirty="0" smtClean="0"/>
              <a:t>Strengthening of human capacity and systems for management and conservation of Mangroves. Reducing the negative effects of human action on mangroves; supporting enabling conditions to stimulate mangrove regeneration; and adaptation in the agriculture subsector.</a:t>
            </a:r>
            <a:endParaRPr lang="nl-NL" dirty="0" smtClean="0"/>
          </a:p>
          <a:p>
            <a:pPr>
              <a:defRPr/>
            </a:pPr>
            <a:r>
              <a:rPr lang="en-US" dirty="0" smtClean="0"/>
              <a:t> </a:t>
            </a:r>
            <a:endParaRPr lang="nl-NL" dirty="0" smtClean="0"/>
          </a:p>
          <a:p>
            <a:pPr eaLnBrk="1" fontAlgn="auto" hangingPunct="1">
              <a:spcAft>
                <a:spcPts val="0"/>
              </a:spcAft>
              <a:buClr>
                <a:schemeClr val="accent3"/>
              </a:buClr>
              <a:buFont typeface="Wingdings 2"/>
              <a:buNone/>
              <a:defRPr/>
            </a:pPr>
            <a:r>
              <a:rPr lang="en-US" dirty="0" smtClean="0"/>
              <a:t>                      </a:t>
            </a:r>
          </a:p>
          <a:p>
            <a:pPr>
              <a:defRPr/>
            </a:pPr>
            <a:endParaRPr lang="nl-NL"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537460-00B5-4090-AECC-25C4B395F880}"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42654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C64B7C-0C46-4357-BC40-59039AF909AE}"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58927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240D1A-CE31-43EF-BEDC-793DB5C86806}"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6666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2EA768-42F3-41B4-A498-406C88CD93B8}"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147441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611058-20A3-464E-A935-DF9F84991A99}"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82001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D634CF-1365-444F-8220-4958BD5C5E4D}"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79984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EC7201-5032-4045-BC5C-77A2EF3FD30A}"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19157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Highlite location where suriname river and Corantijn river- Coppename river in 2017</a:t>
            </a:r>
            <a:endParaRPr lang="nl-NL"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1A40C7-7A08-4BBF-943D-54E686096A45}"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45385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Suriname on a regularly basis survey areas along the shipping routes and in the approaches to ports. Last year the coastal zone is surveyed till a depth of 10 meters with a corresponding distance of 27 km. of the coastline. </a:t>
            </a:r>
          </a:p>
          <a:p>
            <a:pPr eaLnBrk="1" fontAlgn="auto" hangingPunct="1">
              <a:spcBef>
                <a:spcPts val="0"/>
              </a:spcBef>
              <a:spcAft>
                <a:spcPts val="0"/>
              </a:spcAft>
              <a:defRPr/>
            </a:pPr>
            <a:r>
              <a:rPr lang="en-US" dirty="0" smtClean="0"/>
              <a:t> The latest survey of the approach to the main port is dated from 2007. The MAS is now preparing a new survey. MAS is also preparing new surveys of the approaches to other ports. </a:t>
            </a:r>
          </a:p>
          <a:p>
            <a:pPr eaLnBrk="1" fontAlgn="auto" hangingPunct="1">
              <a:spcBef>
                <a:spcPts val="0"/>
              </a:spcBef>
              <a:spcAft>
                <a:spcPts val="0"/>
              </a:spcAft>
              <a:defRPr/>
            </a:pPr>
            <a:r>
              <a:rPr lang="en-US" dirty="0" smtClean="0"/>
              <a:t>MAS provides high quality hydrographic services to private companies and also offers services in the Region. </a:t>
            </a:r>
          </a:p>
          <a:p>
            <a:pPr eaLnBrk="1" fontAlgn="auto" hangingPunct="1">
              <a:spcBef>
                <a:spcPts val="0"/>
              </a:spcBef>
              <a:spcAft>
                <a:spcPts val="0"/>
              </a:spcAft>
              <a:defRPr/>
            </a:pPr>
            <a:r>
              <a:rPr lang="en-US" dirty="0" smtClean="0"/>
              <a:t>IHO publication C-55 (last updated 1 September 2009) shows that many governments have still to put in place an effective </a:t>
            </a:r>
            <a:r>
              <a:rPr lang="en-US" dirty="0" err="1" smtClean="0"/>
              <a:t>organisation</a:t>
            </a:r>
            <a:r>
              <a:rPr lang="en-US" dirty="0" smtClean="0"/>
              <a:t> for the promulgation of information of importance to safe navigation and the protection of the environment, either as navigational warnings or as inputs to those hydrographic offices with responsibility for charting.</a:t>
            </a:r>
          </a:p>
          <a:p>
            <a:pPr eaLnBrk="1" fontAlgn="auto" hangingPunct="1">
              <a:spcBef>
                <a:spcPts val="0"/>
              </a:spcBef>
              <a:spcAft>
                <a:spcPts val="0"/>
              </a:spcAft>
              <a:defRPr/>
            </a:pPr>
            <a:r>
              <a:rPr lang="en-US" dirty="0" smtClean="0"/>
              <a:t> (The purpose of IHO Publication No. 55 (C-55) is to provide base data for governments and supporting international </a:t>
            </a:r>
            <a:r>
              <a:rPr lang="en-US" dirty="0" err="1" smtClean="0"/>
              <a:t>organisations</a:t>
            </a:r>
            <a:r>
              <a:rPr lang="en-US" dirty="0" smtClean="0"/>
              <a:t> as they consider the best means by which to implement responsibilities set out in Chapter V, Regulation 9, of the Safety of Life at Sea (SOLAS) Convention. It also informs IHO input to the United Nations’ Global Maritime Assessment).</a:t>
            </a:r>
            <a:br>
              <a:rPr lang="en-US" dirty="0" smtClean="0"/>
            </a:b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nl-NL" dirty="0" smtClean="0"/>
              <a:t>To </a:t>
            </a:r>
            <a:r>
              <a:rPr lang="nl-NL" dirty="0" err="1" smtClean="0"/>
              <a:t>collect</a:t>
            </a:r>
            <a:r>
              <a:rPr lang="nl-NL" dirty="0" smtClean="0"/>
              <a:t> and </a:t>
            </a:r>
            <a:r>
              <a:rPr lang="nl-NL" dirty="0" err="1" smtClean="0"/>
              <a:t>process</a:t>
            </a:r>
            <a:r>
              <a:rPr lang="nl-NL" dirty="0" smtClean="0"/>
              <a:t> the data MAS has:</a:t>
            </a:r>
            <a:endParaRPr lang="en-US" dirty="0" smtClean="0"/>
          </a:p>
          <a:p>
            <a:pPr eaLnBrk="1" fontAlgn="auto" hangingPunct="1">
              <a:spcBef>
                <a:spcPts val="0"/>
              </a:spcBef>
              <a:spcAft>
                <a:spcPts val="0"/>
              </a:spcAft>
              <a:defRPr/>
            </a:pPr>
            <a:r>
              <a:rPr lang="en-US" dirty="0" smtClean="0"/>
              <a:t>Two single beam echo sounders on survey vessels</a:t>
            </a:r>
          </a:p>
          <a:p>
            <a:pPr eaLnBrk="1" fontAlgn="auto" hangingPunct="1">
              <a:spcBef>
                <a:spcPts val="0"/>
              </a:spcBef>
              <a:spcAft>
                <a:spcPts val="0"/>
              </a:spcAft>
              <a:defRPr/>
            </a:pPr>
            <a:r>
              <a:rPr lang="en-US" dirty="0" smtClean="0"/>
              <a:t>One RTK base station and two receivers on the vessels</a:t>
            </a:r>
          </a:p>
          <a:p>
            <a:pPr eaLnBrk="1" fontAlgn="auto" hangingPunct="1">
              <a:spcBef>
                <a:spcPts val="0"/>
              </a:spcBef>
              <a:spcAft>
                <a:spcPts val="0"/>
              </a:spcAft>
              <a:defRPr/>
            </a:pPr>
            <a:r>
              <a:rPr lang="en-US" dirty="0" smtClean="0"/>
              <a:t>One portable single beam echo sounder</a:t>
            </a:r>
          </a:p>
          <a:p>
            <a:pPr eaLnBrk="1" fontAlgn="auto" hangingPunct="1">
              <a:spcBef>
                <a:spcPts val="0"/>
              </a:spcBef>
              <a:spcAft>
                <a:spcPts val="0"/>
              </a:spcAft>
              <a:defRPr/>
            </a:pPr>
            <a:r>
              <a:rPr lang="nl-NL" dirty="0" smtClean="0"/>
              <a:t>GPS voor </a:t>
            </a:r>
            <a:r>
              <a:rPr lang="nl-NL" dirty="0" err="1" smtClean="0"/>
              <a:t>positioning</a:t>
            </a:r>
            <a:endParaRPr lang="en-US" dirty="0" smtClean="0"/>
          </a:p>
          <a:p>
            <a:pPr eaLnBrk="1" fontAlgn="auto" hangingPunct="1">
              <a:spcBef>
                <a:spcPts val="0"/>
              </a:spcBef>
              <a:spcAft>
                <a:spcPts val="0"/>
              </a:spcAft>
              <a:defRPr/>
            </a:pPr>
            <a:r>
              <a:rPr lang="nl-NL" dirty="0" err="1" smtClean="0"/>
              <a:t>Hypack</a:t>
            </a:r>
            <a:r>
              <a:rPr lang="nl-NL" dirty="0" smtClean="0"/>
              <a:t> software pakkage</a:t>
            </a:r>
            <a:endParaRPr lang="en-US" dirty="0" smtClean="0"/>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47E6C1-A9FD-48B7-A9DD-3966D85ED5AB}"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34634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Due to the request for larger size vessels getting at the inland berths. Upto last year  Ships length were 120- 140m  , currently demand for ships upto 200m in length. We facilitate the operators what the dredge depth must be , specify risk and mitigations that needs to be taken into account. ( Maritieme Administration, Pilots and Hydrographers) . </a:t>
            </a:r>
            <a:endParaRPr lang="nl-NL"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AF1FE0-E7E6-42AB-9520-C64E2056E53C}"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62071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nautical paper charts of the Suriname waters are produced by the NHO. Suriname provides the hydrographic data.  Regarding chart production, Suriname hope to sign a new MoU with the NHO this year, to guarantee the updating of the resisting paper charts and the production of ENCs. Until than de the charts are updated by Notice to Mariners. For now the UKHO produces ENCs of the Suriname waters. It is our desire to take on the responsibility, but we lack some capabilities. At least we want to be able to view our ENCs and share in the benefits, because we invest a lot in collecting and processing of the data. </a:t>
            </a:r>
          </a:p>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5D81B5-C3AA-4AB8-9386-A8E008DA162D}"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404113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nautical paper charts of the Suriname waters are produced by the NHO. Suriname provides the hydrographic data.  Regarding chart production, Suriname hope to sign a new MoU with the NHO this year, to guarantee the updating of the resisting paper charts and the production of ENCs. Until than de the charts are updated by Notice to Mariners. For now the UKHO produces ENCs of the Suriname waters. It is our desire to take on the responsibility, but we lack some capabilities. At least we want to be able to view our ENCs and share in the benefits, because we invest a lot in collecting and processing of the data. </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2F628D-2431-4C66-A191-C15CAEE643EE}"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80095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664B9E-57FF-4BD4-88EA-0343BC64BFA3}" type="datetime1">
              <a:rPr lang="en-US"/>
              <a:pPr>
                <a:defRPr/>
              </a:pPr>
              <a:t>1/19/2018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1521052C-0F41-4E00-A016-2B00248CE650}" type="slidenum">
              <a:rPr lang="en-US" altLang="en-US"/>
              <a:pPr/>
              <a:t>‹#›</a:t>
            </a:fld>
            <a:endParaRPr lang="en-US" altLang="en-US"/>
          </a:p>
        </p:txBody>
      </p:sp>
    </p:spTree>
    <p:extLst>
      <p:ext uri="{BB962C8B-B14F-4D97-AF65-F5344CB8AC3E}">
        <p14:creationId xmlns:p14="http://schemas.microsoft.com/office/powerpoint/2010/main" val="29571590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3E6EF3B-074A-4F33-A550-D5D863746B78}" type="datetime1">
              <a:rPr lang="en-US"/>
              <a:pPr>
                <a:defRPr/>
              </a:pPr>
              <a:t>1/19/2018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2B52ABC-5996-402C-8990-662499924DAF}" type="slidenum">
              <a:rPr lang="en-US" altLang="en-US"/>
              <a:pPr/>
              <a:t>‹#›</a:t>
            </a:fld>
            <a:endParaRPr lang="en-US" altLang="en-US"/>
          </a:p>
        </p:txBody>
      </p:sp>
    </p:spTree>
    <p:extLst>
      <p:ext uri="{BB962C8B-B14F-4D97-AF65-F5344CB8AC3E}">
        <p14:creationId xmlns:p14="http://schemas.microsoft.com/office/powerpoint/2010/main" val="7256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64F1BE-2FAA-41E3-9C24-6C25717579CB}" type="datetime1">
              <a:rPr lang="en-US"/>
              <a:pPr>
                <a:defRPr/>
              </a:pPr>
              <a:t>1/19/2018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E48E762-CCF5-44CB-BF4C-08DD16D91D80}" type="slidenum">
              <a:rPr lang="en-US" altLang="en-US"/>
              <a:pPr/>
              <a:t>‹#›</a:t>
            </a:fld>
            <a:endParaRPr lang="en-US" altLang="en-US"/>
          </a:p>
        </p:txBody>
      </p:sp>
    </p:spTree>
    <p:extLst>
      <p:ext uri="{BB962C8B-B14F-4D97-AF65-F5344CB8AC3E}">
        <p14:creationId xmlns:p14="http://schemas.microsoft.com/office/powerpoint/2010/main" val="39234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CEA2A2-072F-4316-8AC7-7C3C0A355CCF}" type="datetime1">
              <a:rPr lang="en-US"/>
              <a:pPr>
                <a:defRPr/>
              </a:pPr>
              <a:t>1/19/2018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15D0CFA-B1AD-4842-BCF6-1A6AB287EA06}" type="slidenum">
              <a:rPr lang="en-US" altLang="en-US"/>
              <a:pPr/>
              <a:t>‹#›</a:t>
            </a:fld>
            <a:endParaRPr lang="en-US" altLang="en-US"/>
          </a:p>
        </p:txBody>
      </p:sp>
    </p:spTree>
    <p:extLst>
      <p:ext uri="{BB962C8B-B14F-4D97-AF65-F5344CB8AC3E}">
        <p14:creationId xmlns:p14="http://schemas.microsoft.com/office/powerpoint/2010/main" val="348346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3F9EF5-571F-4E90-A1D0-F7E9F8CEACB4}" type="datetime1">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739DB4F-F616-472F-90DA-9F74824493C5}" type="slidenum">
              <a:rPr lang="en-US" altLang="en-US"/>
              <a:pPr/>
              <a:t>‹#›</a:t>
            </a:fld>
            <a:endParaRPr lang="en-US" altLang="en-US"/>
          </a:p>
        </p:txBody>
      </p:sp>
    </p:spTree>
    <p:extLst>
      <p:ext uri="{BB962C8B-B14F-4D97-AF65-F5344CB8AC3E}">
        <p14:creationId xmlns:p14="http://schemas.microsoft.com/office/powerpoint/2010/main" val="776123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D915936-EBAB-48A0-8432-F7A22C6D7892}" type="datetime1">
              <a:rPr lang="en-US"/>
              <a:pPr>
                <a:defRPr/>
              </a:pPr>
              <a:t>1/19/2018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C4CEFF4-0976-4AB7-95CE-11007F2F4C77}" type="slidenum">
              <a:rPr lang="en-US" altLang="en-US"/>
              <a:pPr/>
              <a:t>‹#›</a:t>
            </a:fld>
            <a:endParaRPr lang="en-US" altLang="en-US"/>
          </a:p>
        </p:txBody>
      </p:sp>
    </p:spTree>
    <p:extLst>
      <p:ext uri="{BB962C8B-B14F-4D97-AF65-F5344CB8AC3E}">
        <p14:creationId xmlns:p14="http://schemas.microsoft.com/office/powerpoint/2010/main" val="224459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0510672-6E4F-4B74-995D-01B29CD60C09}" type="datetime1">
              <a:rPr lang="en-US"/>
              <a:pPr>
                <a:defRPr/>
              </a:pPr>
              <a:t>1/19/2018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06D36F51-F938-4554-8E3C-25EFE60C21B2}" type="slidenum">
              <a:rPr lang="en-US" altLang="en-US"/>
              <a:pPr/>
              <a:t>‹#›</a:t>
            </a:fld>
            <a:endParaRPr lang="en-US" altLang="en-US"/>
          </a:p>
        </p:txBody>
      </p:sp>
    </p:spTree>
    <p:extLst>
      <p:ext uri="{BB962C8B-B14F-4D97-AF65-F5344CB8AC3E}">
        <p14:creationId xmlns:p14="http://schemas.microsoft.com/office/powerpoint/2010/main" val="123424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DD7DC8E-C60E-460C-88CE-1C7A322C209F}" type="datetime1">
              <a:rPr lang="en-US"/>
              <a:pPr>
                <a:defRPr/>
              </a:pPr>
              <a:t>1/19/2018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5C7937A7-AD95-45EF-A3FC-E4B41CEA7981}" type="slidenum">
              <a:rPr lang="en-US" altLang="en-US"/>
              <a:pPr/>
              <a:t>‹#›</a:t>
            </a:fld>
            <a:endParaRPr lang="en-US" altLang="en-US"/>
          </a:p>
        </p:txBody>
      </p:sp>
    </p:spTree>
    <p:extLst>
      <p:ext uri="{BB962C8B-B14F-4D97-AF65-F5344CB8AC3E}">
        <p14:creationId xmlns:p14="http://schemas.microsoft.com/office/powerpoint/2010/main" val="29205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832E15A-45C9-459F-A8F7-45232C82C9DF}" type="datetime1">
              <a:rPr lang="en-US"/>
              <a:pPr>
                <a:defRPr/>
              </a:pPr>
              <a:t>1/19/2018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41D841AD-A4FA-4AD2-BEF7-DB98F4331B1E}" type="slidenum">
              <a:rPr lang="en-US" altLang="en-US"/>
              <a:pPr/>
              <a:t>‹#›</a:t>
            </a:fld>
            <a:endParaRPr lang="en-US" altLang="en-US"/>
          </a:p>
        </p:txBody>
      </p:sp>
    </p:spTree>
    <p:extLst>
      <p:ext uri="{BB962C8B-B14F-4D97-AF65-F5344CB8AC3E}">
        <p14:creationId xmlns:p14="http://schemas.microsoft.com/office/powerpoint/2010/main" val="74441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BDA309F-C3C3-43B3-9A08-9E51813A02CD}" type="datetime1">
              <a:rPr lang="en-US"/>
              <a:pPr>
                <a:defRPr/>
              </a:pPr>
              <a:t>1/19/2018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5D6C5B9A-CF5B-4F0D-A23A-6BA53E1F746E}" type="slidenum">
              <a:rPr lang="en-US" altLang="en-US"/>
              <a:pPr/>
              <a:t>‹#›</a:t>
            </a:fld>
            <a:endParaRPr lang="en-US" altLang="en-US"/>
          </a:p>
        </p:txBody>
      </p:sp>
    </p:spTree>
    <p:extLst>
      <p:ext uri="{BB962C8B-B14F-4D97-AF65-F5344CB8AC3E}">
        <p14:creationId xmlns:p14="http://schemas.microsoft.com/office/powerpoint/2010/main" val="415636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554FE67-8B6C-402B-B5EC-08FEEE05B2B5}" type="datetime1">
              <a:rPr lang="en-US"/>
              <a:pPr>
                <a:defRPr/>
              </a:pPr>
              <a:t>1/19/2018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7EB81A9-AFDC-4A32-965C-1F770E83CA68}" type="slidenum">
              <a:rPr lang="en-US" altLang="en-US"/>
              <a:pPr/>
              <a:t>‹#›</a:t>
            </a:fld>
            <a:endParaRPr lang="en-US" altLang="en-US"/>
          </a:p>
        </p:txBody>
      </p:sp>
    </p:spTree>
    <p:extLst>
      <p:ext uri="{BB962C8B-B14F-4D97-AF65-F5344CB8AC3E}">
        <p14:creationId xmlns:p14="http://schemas.microsoft.com/office/powerpoint/2010/main" val="54978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FFF2E570-F99D-4C0E-BA22-E9D1B5534BF4}" type="datetime1">
              <a:rPr lang="en-US"/>
              <a:pPr>
                <a:defRPr/>
              </a:pPr>
              <a:t>1/19/2018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A3B702C9-54B3-4BE5-9581-D6605ADA43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3935" r:id="rId1"/>
    <p:sldLayoutId id="2147483927" r:id="rId2"/>
    <p:sldLayoutId id="2147483936" r:id="rId3"/>
    <p:sldLayoutId id="2147483928" r:id="rId4"/>
    <p:sldLayoutId id="2147483929" r:id="rId5"/>
    <p:sldLayoutId id="2147483930" r:id="rId6"/>
    <p:sldLayoutId id="2147483931" r:id="rId7"/>
    <p:sldLayoutId id="2147483932" r:id="rId8"/>
    <p:sldLayoutId id="2147483937" r:id="rId9"/>
    <p:sldLayoutId id="2147483933" r:id="rId10"/>
    <p:sldLayoutId id="2147483934"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362D6.DB672610"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7772400" cy="2686050"/>
          </a:xfrm>
          <a:extLst/>
        </p:spPr>
        <p:txBody>
          <a:bodyPr rtlCol="0">
            <a:noAutofit/>
          </a:bodyPr>
          <a:lstStyle/>
          <a:p>
            <a:pPr algn="ctr" eaLnBrk="1" fontAlgn="auto" hangingPunct="1">
              <a:spcAft>
                <a:spcPts val="0"/>
              </a:spcAft>
              <a:defRPr/>
            </a:pPr>
            <a:r>
              <a:rPr lang="en-US" sz="3200" dirty="0" smtClean="0"/>
              <a:t>18th </a:t>
            </a:r>
            <a:r>
              <a:rPr lang="en-US" sz="3200" dirty="0" err="1" smtClean="0"/>
              <a:t>Meso</a:t>
            </a:r>
            <a:r>
              <a:rPr lang="en-US" sz="3200" dirty="0" smtClean="0"/>
              <a:t> American-Caribbean Sea Hydrographic Commission Conference</a:t>
            </a:r>
            <a:br>
              <a:rPr lang="en-US" sz="3200" dirty="0" smtClean="0"/>
            </a:br>
            <a:r>
              <a:rPr lang="en-US" sz="3200" dirty="0" smtClean="0"/>
              <a:t>29 November – 2 December 2017 </a:t>
            </a:r>
            <a:br>
              <a:rPr lang="en-US" sz="3200" dirty="0" smtClean="0"/>
            </a:br>
            <a:r>
              <a:rPr lang="en-US" sz="3200" dirty="0" smtClean="0"/>
              <a:t/>
            </a:r>
            <a:br>
              <a:rPr lang="en-US" sz="3200" dirty="0" smtClean="0"/>
            </a:br>
            <a:r>
              <a:rPr lang="en-US" sz="3200" dirty="0" smtClean="0"/>
              <a:t>Cuba- </a:t>
            </a:r>
            <a:r>
              <a:rPr lang="en-US" sz="3200" dirty="0" err="1" smtClean="0"/>
              <a:t>Varadero</a:t>
            </a:r>
            <a:r>
              <a:rPr lang="en-US" sz="3200" dirty="0" smtClean="0"/>
              <a:t/>
            </a:r>
            <a:br>
              <a:rPr lang="en-US" sz="3200" dirty="0" smtClean="0"/>
            </a:br>
            <a:r>
              <a:rPr lang="en-US" sz="3200" dirty="0" smtClean="0"/>
              <a:t/>
            </a:r>
            <a:br>
              <a:rPr lang="en-US" sz="3200" dirty="0" smtClean="0"/>
            </a:br>
            <a:r>
              <a:rPr lang="en-US" sz="3200" dirty="0" smtClean="0"/>
              <a:t>Suriname National Report</a:t>
            </a:r>
            <a:endParaRPr lang="en-US" sz="3200" dirty="0"/>
          </a:p>
        </p:txBody>
      </p:sp>
      <p:sp>
        <p:nvSpPr>
          <p:cNvPr id="5123" name="Subtitle 2"/>
          <p:cNvSpPr>
            <a:spLocks noGrp="1"/>
          </p:cNvSpPr>
          <p:nvPr>
            <p:ph type="subTitle" idx="1"/>
          </p:nvPr>
        </p:nvSpPr>
        <p:spPr>
          <a:xfrm>
            <a:off x="1143000" y="4572000"/>
            <a:ext cx="6400800" cy="2133600"/>
          </a:xfrm>
        </p:spPr>
        <p:txBody>
          <a:bodyPr/>
          <a:lstStyle/>
          <a:p>
            <a:pPr marR="0" eaLnBrk="1" hangingPunct="1"/>
            <a:endParaRPr lang="en-US" altLang="en-US" sz="1800" smtClean="0"/>
          </a:p>
          <a:p>
            <a:pPr marR="0" algn="l" eaLnBrk="1" hangingPunct="1"/>
            <a:r>
              <a:rPr lang="en-US" altLang="en-US" sz="1800" b="1" smtClean="0"/>
              <a:t>Bernice Mahabier, </a:t>
            </a:r>
          </a:p>
          <a:p>
            <a:pPr marR="0" algn="l" eaLnBrk="1" hangingPunct="1"/>
            <a:r>
              <a:rPr lang="en-US" altLang="en-US" sz="1800" b="1" smtClean="0"/>
              <a:t>Manager Nautical Management</a:t>
            </a:r>
          </a:p>
          <a:p>
            <a:pPr marR="0" algn="l" eaLnBrk="1" hangingPunct="1"/>
            <a:r>
              <a:rPr lang="en-US" altLang="en-US" sz="1800" b="1" smtClean="0"/>
              <a:t>Maritime Authority Suriname</a:t>
            </a:r>
          </a:p>
          <a:p>
            <a:pPr marR="0" algn="l" eaLnBrk="1" hangingPunct="1"/>
            <a:endParaRPr lang="en-US" altLang="en-US" sz="1800" smtClean="0"/>
          </a:p>
          <a:p>
            <a:pPr marR="0" eaLnBrk="1" hangingPunct="1"/>
            <a:endParaRPr lang="en-US" altLang="en-US" sz="1800" smtClean="0"/>
          </a:p>
        </p:txBody>
      </p:sp>
      <p:pic>
        <p:nvPicPr>
          <p:cNvPr id="5124" name="Picture 7" descr="MAS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17463"/>
            <a:ext cx="20716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00" y="17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CBE317-D8FA-4839-983B-29C871895B1C}" type="slidenum">
              <a:rPr lang="en-US" altLang="en-US">
                <a:solidFill>
                  <a:srgbClr val="D1EAEE"/>
                </a:solidFill>
              </a:rPr>
              <a:pPr/>
              <a:t>1</a:t>
            </a:fld>
            <a:endParaRPr lang="en-US" altLang="en-US">
              <a:solidFill>
                <a:srgbClr val="D1EAE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E4E3BB-51D7-4048-9ADD-A6E367C7C82E}" type="slidenum">
              <a:rPr lang="en-US" altLang="en-US">
                <a:solidFill>
                  <a:srgbClr val="045C75"/>
                </a:solidFill>
              </a:rPr>
              <a:pPr/>
              <a:t>10</a:t>
            </a:fld>
            <a:endParaRPr lang="en-US" altLang="en-US">
              <a:solidFill>
                <a:srgbClr val="045C75"/>
              </a:solidFill>
            </a:endParaRPr>
          </a:p>
        </p:txBody>
      </p:sp>
      <p:sp>
        <p:nvSpPr>
          <p:cNvPr id="14339" name="Title 1"/>
          <p:cNvSpPr>
            <a:spLocks noGrp="1"/>
          </p:cNvSpPr>
          <p:nvPr>
            <p:ph type="title"/>
          </p:nvPr>
        </p:nvSpPr>
        <p:spPr>
          <a:xfrm>
            <a:off x="442913" y="381000"/>
            <a:ext cx="8229600" cy="1143000"/>
          </a:xfrm>
        </p:spPr>
        <p:txBody>
          <a:bodyPr/>
          <a:lstStyle/>
          <a:p>
            <a:pPr algn="ctr" eaLnBrk="1" hangingPunct="1"/>
            <a:r>
              <a:rPr lang="en-US" altLang="en-US" sz="4600" smtClean="0"/>
              <a:t>Survey of ferry route 2017</a:t>
            </a:r>
          </a:p>
        </p:txBody>
      </p:sp>
      <p:pic>
        <p:nvPicPr>
          <p:cNvPr id="1434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76400"/>
            <a:ext cx="76771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219200"/>
            <a:ext cx="8131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EAF35D-5939-4E40-A49F-F119949E7A20}" type="slidenum">
              <a:rPr lang="en-US" altLang="en-US">
                <a:solidFill>
                  <a:srgbClr val="045C75"/>
                </a:solidFill>
                <a:latin typeface="Constantia" panose="02030602050306030303" pitchFamily="18" charset="0"/>
              </a:rPr>
              <a:pPr/>
              <a:t>11</a:t>
            </a:fld>
            <a:endParaRPr lang="en-US" altLang="en-US">
              <a:solidFill>
                <a:srgbClr val="045C75"/>
              </a:solidFill>
              <a:latin typeface="Constantia" panose="02030602050306030303" pitchFamily="18" charset="0"/>
            </a:endParaRPr>
          </a:p>
        </p:txBody>
      </p:sp>
      <p:sp>
        <p:nvSpPr>
          <p:cNvPr id="15364" name="Title 1"/>
          <p:cNvSpPr txBox="1">
            <a:spLocks/>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5000">
                <a:solidFill>
                  <a:schemeClr val="tx2"/>
                </a:solidFill>
                <a:latin typeface="Calibri" panose="020F0502020204030204" pitchFamily="34" charset="0"/>
              </a:rPr>
              <a:t>Resurvey Commewijne river</a:t>
            </a:r>
            <a:endParaRPr lang="nl-NL" altLang="en-US" sz="5000">
              <a:solidFill>
                <a:schemeClr val="tx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sz="4600" smtClean="0"/>
              <a:t>Resurvey Commewijne river</a:t>
            </a:r>
            <a:endParaRPr lang="nl-NL" altLang="en-US" sz="4600" smtClean="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1F1ECD-32CA-458A-9004-3E1E43DF4678}" type="slidenum">
              <a:rPr lang="en-US" altLang="en-US">
                <a:solidFill>
                  <a:srgbClr val="045C75"/>
                </a:solidFill>
              </a:rPr>
              <a:pPr/>
              <a:t>12</a:t>
            </a:fld>
            <a:endParaRPr lang="en-US" altLang="en-US">
              <a:solidFill>
                <a:srgbClr val="045C75"/>
              </a:solidFill>
            </a:endParaRPr>
          </a:p>
        </p:txBody>
      </p:sp>
      <p:pic>
        <p:nvPicPr>
          <p:cNvPr id="16388"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95400" y="2590800"/>
            <a:ext cx="5029200" cy="1728788"/>
          </a:xfrm>
        </p:spPr>
      </p:pic>
      <p:pic>
        <p:nvPicPr>
          <p:cNvPr id="163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419600"/>
            <a:ext cx="44196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58775"/>
            <a:ext cx="7696200" cy="1143000"/>
          </a:xfrm>
        </p:spPr>
        <p:txBody>
          <a:bodyPr/>
          <a:lstStyle/>
          <a:p>
            <a:pPr eaLnBrk="1" hangingPunct="1"/>
            <a:r>
              <a:rPr lang="en-US" altLang="en-US" smtClean="0"/>
              <a:t>Resurvey Suriname river 2017</a:t>
            </a:r>
          </a:p>
        </p:txBody>
      </p:sp>
      <p:sp>
        <p:nvSpPr>
          <p:cNvPr id="174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C8962D-0113-4BC3-BF78-DA914A87DC2C}" type="slidenum">
              <a:rPr lang="en-US" altLang="en-US">
                <a:solidFill>
                  <a:srgbClr val="045C75"/>
                </a:solidFill>
              </a:rPr>
              <a:pPr/>
              <a:t>13</a:t>
            </a:fld>
            <a:endParaRPr lang="en-US" altLang="en-US">
              <a:solidFill>
                <a:srgbClr val="045C75"/>
              </a:solidFill>
            </a:endParaRPr>
          </a:p>
        </p:txBody>
      </p:sp>
      <p:pic>
        <p:nvPicPr>
          <p:cNvPr id="1741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52600"/>
            <a:ext cx="3536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7550" y="1371600"/>
            <a:ext cx="3519488"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77838" y="533400"/>
            <a:ext cx="8229600" cy="1143000"/>
          </a:xfrm>
        </p:spPr>
        <p:txBody>
          <a:bodyPr/>
          <a:lstStyle/>
          <a:p>
            <a:pPr algn="ctr"/>
            <a:r>
              <a:rPr lang="en-US" altLang="en-US" sz="4600" smtClean="0"/>
              <a:t>Leading line Suriname River</a:t>
            </a:r>
          </a:p>
        </p:txBody>
      </p:sp>
      <p:pic>
        <p:nvPicPr>
          <p:cNvPr id="1843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000" y="1676400"/>
            <a:ext cx="4876800" cy="4389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4592638" y="2667000"/>
            <a:ext cx="4525962" cy="3505200"/>
            <a:chOff x="3754120" y="2546533"/>
            <a:chExt cx="4526280" cy="3505200"/>
          </a:xfrm>
        </p:grpSpPr>
        <p:pic>
          <p:nvPicPr>
            <p:cNvPr id="1843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4120" y="2546533"/>
              <a:ext cx="452628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3"/>
            <p:cNvSpPr>
              <a:spLocks noChangeArrowheads="1"/>
            </p:cNvSpPr>
            <p:nvPr/>
          </p:nvSpPr>
          <p:spPr bwMode="auto">
            <a:xfrm>
              <a:off x="5257800" y="2678635"/>
              <a:ext cx="2762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en-US" b="1"/>
                <a:t>Leading Line VBH- VBL</a:t>
              </a:r>
              <a:endParaRPr lang="en-US" altLang="en-US" b="1"/>
            </a:p>
          </p:txBody>
        </p:sp>
      </p:grpSp>
      <p:cxnSp>
        <p:nvCxnSpPr>
          <p:cNvPr id="7" name="Straight Connector 6"/>
          <p:cNvCxnSpPr/>
          <p:nvPr/>
        </p:nvCxnSpPr>
        <p:spPr>
          <a:xfrm>
            <a:off x="5943600" y="3352800"/>
            <a:ext cx="1219200" cy="2438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3C5210-5206-4979-9734-E40388FE656E}" type="slidenum">
              <a:rPr lang="en-US" altLang="en-US">
                <a:solidFill>
                  <a:srgbClr val="045C75"/>
                </a:solidFill>
              </a:rPr>
              <a:pPr/>
              <a:t>15</a:t>
            </a:fld>
            <a:endParaRPr lang="en-US" altLang="en-US">
              <a:solidFill>
                <a:srgbClr val="045C75"/>
              </a:solidFill>
            </a:endParaRPr>
          </a:p>
        </p:txBody>
      </p:sp>
      <p:pic>
        <p:nvPicPr>
          <p:cNvPr id="1945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1905000"/>
            <a:ext cx="4933950"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Content Placeholder 5"/>
          <p:cNvSpPr>
            <a:spLocks noGrp="1"/>
          </p:cNvSpPr>
          <p:nvPr>
            <p:ph idx="1"/>
          </p:nvPr>
        </p:nvSpPr>
        <p:spPr>
          <a:xfrm>
            <a:off x="381000" y="1905000"/>
            <a:ext cx="3733800" cy="2862263"/>
          </a:xfrm>
        </p:spPr>
        <p:txBody>
          <a:bodyPr>
            <a:spAutoFit/>
          </a:bodyPr>
          <a:lstStyle/>
          <a:p>
            <a:pPr marL="285750" indent="-285750">
              <a:buFont typeface="Arial" charset="0"/>
              <a:buChar char="•"/>
              <a:defRPr/>
            </a:pPr>
            <a:r>
              <a:rPr lang="en-US" sz="2000" dirty="0" smtClean="0"/>
              <a:t>Monitoring of specific areas </a:t>
            </a:r>
          </a:p>
          <a:p>
            <a:pPr marL="0" indent="0">
              <a:buFont typeface="Wingdings 2" panose="05020102010507070707" pitchFamily="18" charset="2"/>
              <a:buNone/>
              <a:defRPr/>
            </a:pPr>
            <a:endParaRPr lang="en-US" sz="2000" dirty="0" smtClean="0"/>
          </a:p>
          <a:p>
            <a:pPr marL="285750" indent="-285750">
              <a:buFont typeface="Arial" charset="0"/>
              <a:buChar char="•"/>
              <a:defRPr/>
            </a:pPr>
            <a:r>
              <a:rPr lang="en-US" sz="2000" dirty="0" smtClean="0"/>
              <a:t>Survey of harbor for dredging or nautical depth determination.</a:t>
            </a:r>
          </a:p>
          <a:p>
            <a:pPr marL="0" indent="0">
              <a:buFont typeface="Wingdings 2" panose="05020102010507070707" pitchFamily="18" charset="2"/>
              <a:buNone/>
              <a:defRPr/>
            </a:pPr>
            <a:endParaRPr lang="en-US" sz="2000" dirty="0" smtClean="0"/>
          </a:p>
          <a:p>
            <a:pPr marL="285750" indent="-285750">
              <a:buFont typeface="Arial" charset="0"/>
              <a:buChar char="•"/>
              <a:defRPr/>
            </a:pPr>
            <a:r>
              <a:rPr lang="en-US" sz="2000" dirty="0" smtClean="0"/>
              <a:t>Investigative surveys</a:t>
            </a:r>
          </a:p>
          <a:p>
            <a:pPr marL="285750" indent="-285750">
              <a:buFont typeface="Arial" charset="0"/>
              <a:buChar char="•"/>
              <a:defRPr/>
            </a:pPr>
            <a:endParaRPr lang="en-US" sz="2000" dirty="0" smtClean="0"/>
          </a:p>
        </p:txBody>
      </p:sp>
      <p:sp>
        <p:nvSpPr>
          <p:cNvPr id="19461" name="Title 1"/>
          <p:cNvSpPr>
            <a:spLocks noGrp="1"/>
          </p:cNvSpPr>
          <p:nvPr>
            <p:ph type="title"/>
          </p:nvPr>
        </p:nvSpPr>
        <p:spPr>
          <a:xfrm>
            <a:off x="228600" y="228600"/>
            <a:ext cx="8820150" cy="1143000"/>
          </a:xfrm>
        </p:spPr>
        <p:txBody>
          <a:bodyPr/>
          <a:lstStyle/>
          <a:p>
            <a:pPr algn="ctr" eaLnBrk="1" hangingPunct="1"/>
            <a:r>
              <a:rPr lang="en-US" altLang="en-US" sz="4600" smtClean="0">
                <a:cs typeface="Calibri" panose="020F0502020204030204" pitchFamily="34" charset="0"/>
              </a:rPr>
              <a:t>Additional surveys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C4E920-15A4-408B-80DC-EBA34F6A8A7B}" type="slidenum">
              <a:rPr lang="en-US" altLang="en-US">
                <a:solidFill>
                  <a:srgbClr val="045C75"/>
                </a:solidFill>
              </a:rPr>
              <a:pPr/>
              <a:t>16</a:t>
            </a:fld>
            <a:endParaRPr lang="en-US" altLang="en-US">
              <a:solidFill>
                <a:srgbClr val="045C75"/>
              </a:solidFill>
            </a:endParaRPr>
          </a:p>
        </p:txBody>
      </p:sp>
      <p:pic>
        <p:nvPicPr>
          <p:cNvPr id="20483" name="Content Placeholder 4"/>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a:xfrm>
            <a:off x="533400" y="2133600"/>
            <a:ext cx="8001000" cy="2895600"/>
          </a:xfrm>
        </p:spPr>
      </p:pic>
      <p:sp>
        <p:nvSpPr>
          <p:cNvPr id="20484" name="Title 1"/>
          <p:cNvSpPr>
            <a:spLocks noGrp="1"/>
          </p:cNvSpPr>
          <p:nvPr>
            <p:ph type="title"/>
          </p:nvPr>
        </p:nvSpPr>
        <p:spPr>
          <a:xfrm>
            <a:off x="228600" y="228600"/>
            <a:ext cx="8820150" cy="1143000"/>
          </a:xfrm>
        </p:spPr>
        <p:txBody>
          <a:bodyPr/>
          <a:lstStyle/>
          <a:p>
            <a:pPr algn="ctr" eaLnBrk="1" hangingPunct="1"/>
            <a:r>
              <a:rPr lang="en-US" altLang="en-US" sz="4600" smtClean="0"/>
              <a:t>Charts and ENC’s Update 2017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4FE304-A62B-4DA1-B7AF-420864BC5B55}" type="slidenum">
              <a:rPr lang="en-US" altLang="en-US">
                <a:solidFill>
                  <a:srgbClr val="045C75"/>
                </a:solidFill>
              </a:rPr>
              <a:pPr/>
              <a:t>17</a:t>
            </a:fld>
            <a:endParaRPr lang="en-US" altLang="en-US">
              <a:solidFill>
                <a:srgbClr val="045C75"/>
              </a:solidFill>
            </a:endParaRP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914400"/>
            <a:ext cx="7467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2"/>
          <p:cNvSpPr>
            <a:spLocks noGrp="1"/>
          </p:cNvSpPr>
          <p:nvPr>
            <p:ph type="title"/>
          </p:nvPr>
        </p:nvSpPr>
        <p:spPr>
          <a:xfrm>
            <a:off x="25400" y="-152400"/>
            <a:ext cx="9067800" cy="1143000"/>
          </a:xfrm>
        </p:spPr>
        <p:txBody>
          <a:bodyPr/>
          <a:lstStyle/>
          <a:p>
            <a:r>
              <a:rPr lang="en-US" altLang="en-US" sz="4000" smtClean="0"/>
              <a:t>Planning of Charts and ENC’s 2017-2018</a:t>
            </a:r>
            <a:endParaRPr lang="nl-NL" altLang="en-US" sz="400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457200"/>
            <a:ext cx="7916863" cy="1143000"/>
          </a:xfrm>
        </p:spPr>
        <p:txBody>
          <a:bodyPr/>
          <a:lstStyle/>
          <a:p>
            <a:pPr algn="ctr" eaLnBrk="1" hangingPunct="1"/>
            <a:r>
              <a:rPr lang="en-US" altLang="en-US" sz="4600" smtClean="0"/>
              <a:t>New publications and updates</a:t>
            </a:r>
          </a:p>
        </p:txBody>
      </p:sp>
      <p:sp>
        <p:nvSpPr>
          <p:cNvPr id="225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B22394-1CA4-4BA0-92A8-66DCDB4CAD41}" type="slidenum">
              <a:rPr lang="en-US" altLang="en-US">
                <a:solidFill>
                  <a:srgbClr val="045C75"/>
                </a:solidFill>
              </a:rPr>
              <a:pPr/>
              <a:t>18</a:t>
            </a:fld>
            <a:endParaRPr lang="en-US" altLang="en-US">
              <a:solidFill>
                <a:srgbClr val="045C75"/>
              </a:solidFill>
            </a:endParaRPr>
          </a:p>
        </p:txBody>
      </p:sp>
      <p:sp>
        <p:nvSpPr>
          <p:cNvPr id="12294" name="Rectangle 1"/>
          <p:cNvSpPr>
            <a:spLocks noChangeArrowheads="1"/>
          </p:cNvSpPr>
          <p:nvPr/>
        </p:nvSpPr>
        <p:spPr bwMode="auto">
          <a:xfrm>
            <a:off x="1143000" y="1981200"/>
            <a:ext cx="6096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Symbol" pitchFamily="18" charset="2"/>
              <a:buChar char=""/>
              <a:defRPr/>
            </a:pPr>
            <a:r>
              <a:rPr lang="en-US" altLang="en-US" sz="2000" dirty="0">
                <a:latin typeface="Constantia" pitchFamily="18" charset="0"/>
                <a:cs typeface="Calibri" pitchFamily="34" charset="0"/>
              </a:rPr>
              <a:t>Tide table 2018</a:t>
            </a:r>
          </a:p>
          <a:p>
            <a:pPr marL="342900" indent="-342900">
              <a:buFont typeface="Symbol" pitchFamily="18" charset="2"/>
              <a:buChar char=""/>
              <a:defRPr/>
            </a:pPr>
            <a:endParaRPr lang="en-US" altLang="en-US" sz="2000" dirty="0">
              <a:latin typeface="Constantia" pitchFamily="18" charset="0"/>
              <a:cs typeface="Calibri" pitchFamily="34" charset="0"/>
            </a:endParaRPr>
          </a:p>
          <a:p>
            <a:pPr marL="342900" indent="-342900">
              <a:buFont typeface="Symbol" pitchFamily="18" charset="2"/>
              <a:buChar char=""/>
              <a:defRPr/>
            </a:pPr>
            <a:r>
              <a:rPr lang="en-US" altLang="en-US" sz="2000" dirty="0">
                <a:latin typeface="Constantia" pitchFamily="18" charset="0"/>
                <a:cs typeface="Calibri" pitchFamily="34" charset="0"/>
              </a:rPr>
              <a:t>List of Lights 2018</a:t>
            </a:r>
          </a:p>
          <a:p>
            <a:pPr marL="342900" indent="-342900">
              <a:buFont typeface="Symbol" pitchFamily="18" charset="2"/>
              <a:buChar char=""/>
              <a:defRPr/>
            </a:pPr>
            <a:r>
              <a:rPr lang="en-US" sz="2000" dirty="0">
                <a:latin typeface="+mn-lt"/>
              </a:rPr>
              <a:t>The release of Shipping Notices for the nautical accessibility of ISPS certified ports and  for all rivers .( minimum depth , average tidal rise Neap tide and Springtide, harbor and ship requirements)</a:t>
            </a:r>
          </a:p>
          <a:p>
            <a:pPr>
              <a:defRPr/>
            </a:pPr>
            <a:endParaRPr lang="en-US" altLang="en-US" sz="2000" dirty="0">
              <a:latin typeface="+mn-lt"/>
              <a:cs typeface="Calibri" pitchFamily="34" charset="0"/>
            </a:endParaRPr>
          </a:p>
          <a:p>
            <a:pPr>
              <a:defRPr/>
            </a:pPr>
            <a:r>
              <a:rPr lang="en-US" sz="2800" dirty="0">
                <a:latin typeface="Arial" charset="0"/>
              </a:rPr>
              <a:t> </a:t>
            </a:r>
            <a:endParaRPr lang="nl-NL" sz="2800" dirty="0">
              <a:latin typeface="Arial" charset="0"/>
            </a:endParaRPr>
          </a:p>
          <a:p>
            <a:pPr marL="342900" indent="-342900">
              <a:buFont typeface="Symbol" pitchFamily="18" charset="2"/>
              <a:buChar char=""/>
              <a:defRPr/>
            </a:pPr>
            <a:endParaRPr lang="en-US" altLang="en-US" sz="2600" dirty="0">
              <a:latin typeface="Constantia" pitchFamily="18" charset="0"/>
              <a:cs typeface="Calibri"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600" y="1409700"/>
            <a:ext cx="7594600" cy="5143500"/>
          </a:xfrm>
        </p:spPr>
        <p:txBody>
          <a:bodyPr>
            <a:normAutofit fontScale="25000" lnSpcReduction="20000"/>
          </a:bodyPr>
          <a:lstStyle/>
          <a:p>
            <a:pPr marL="0" indent="0" eaLnBrk="1" fontAlgn="auto" hangingPunct="1">
              <a:spcAft>
                <a:spcPts val="0"/>
              </a:spcAft>
              <a:buClr>
                <a:schemeClr val="accent3"/>
              </a:buClr>
              <a:buFont typeface="Wingdings 2"/>
              <a:buNone/>
              <a:defRPr/>
            </a:pPr>
            <a:r>
              <a:rPr lang="en-US" sz="5000" b="1" dirty="0" smtClean="0"/>
              <a:t>   </a:t>
            </a:r>
            <a:r>
              <a:rPr lang="en-US" sz="8000" b="1" dirty="0" smtClean="0"/>
              <a:t>Existing </a:t>
            </a:r>
            <a:r>
              <a:rPr lang="en-US" sz="8000" b="1" dirty="0"/>
              <a:t>infrastructure for transmission</a:t>
            </a:r>
          </a:p>
          <a:p>
            <a:pPr marL="0" indent="0" eaLnBrk="1" fontAlgn="auto" hangingPunct="1">
              <a:spcAft>
                <a:spcPts val="0"/>
              </a:spcAft>
              <a:buClr>
                <a:schemeClr val="accent3"/>
              </a:buClr>
              <a:buFont typeface="Wingdings 2"/>
              <a:buNone/>
              <a:defRPr/>
            </a:pPr>
            <a:r>
              <a:rPr lang="en-US" sz="8000" dirty="0"/>
              <a:t>P</a:t>
            </a:r>
            <a:r>
              <a:rPr lang="en-US" sz="8000" dirty="0" smtClean="0"/>
              <a:t>artial </a:t>
            </a:r>
            <a:r>
              <a:rPr lang="en-US" sz="8000" dirty="0"/>
              <a:t>radio warnings for coastal </a:t>
            </a:r>
            <a:r>
              <a:rPr lang="en-US" sz="8000" dirty="0" smtClean="0"/>
              <a:t>area through VTC . </a:t>
            </a:r>
            <a:r>
              <a:rPr lang="en-US" sz="8000" dirty="0"/>
              <a:t> </a:t>
            </a:r>
          </a:p>
          <a:p>
            <a:pPr marL="0" indent="0" eaLnBrk="1" fontAlgn="auto" hangingPunct="1">
              <a:spcAft>
                <a:spcPts val="0"/>
              </a:spcAft>
              <a:buClr>
                <a:schemeClr val="accent3"/>
              </a:buClr>
              <a:buFont typeface="Wingdings 2"/>
              <a:buNone/>
              <a:defRPr/>
            </a:pPr>
            <a:r>
              <a:rPr lang="en-US" sz="8000" dirty="0" err="1"/>
              <a:t>NtM</a:t>
            </a:r>
            <a:r>
              <a:rPr lang="en-US" sz="8000" dirty="0"/>
              <a:t> published in local papers and website, emailed to mariners.</a:t>
            </a:r>
          </a:p>
          <a:p>
            <a:pPr marL="0" indent="0" eaLnBrk="1" fontAlgn="auto" hangingPunct="1">
              <a:spcAft>
                <a:spcPts val="0"/>
              </a:spcAft>
              <a:buClr>
                <a:schemeClr val="accent3"/>
              </a:buClr>
              <a:buFont typeface="Wingdings 2"/>
              <a:buNone/>
              <a:defRPr/>
            </a:pPr>
            <a:r>
              <a:rPr lang="en-US" sz="8000" dirty="0" err="1"/>
              <a:t>NtM</a:t>
            </a:r>
            <a:r>
              <a:rPr lang="en-US" sz="8000" dirty="0"/>
              <a:t> submitted to the </a:t>
            </a:r>
            <a:r>
              <a:rPr lang="en-US" sz="8000" dirty="0" smtClean="0"/>
              <a:t>NAV </a:t>
            </a:r>
            <a:r>
              <a:rPr lang="en-US" sz="8000" dirty="0"/>
              <a:t>Area </a:t>
            </a:r>
            <a:r>
              <a:rPr lang="en-US" sz="8000" dirty="0" smtClean="0"/>
              <a:t>coordinator</a:t>
            </a:r>
          </a:p>
          <a:p>
            <a:pPr marL="0" indent="0" eaLnBrk="1" fontAlgn="auto" hangingPunct="1">
              <a:spcAft>
                <a:spcPts val="0"/>
              </a:spcAft>
              <a:buClr>
                <a:schemeClr val="accent3"/>
              </a:buClr>
              <a:buFont typeface="Wingdings 2"/>
              <a:buNone/>
              <a:defRPr/>
            </a:pPr>
            <a:endParaRPr lang="en-US" sz="8000" b="1" dirty="0"/>
          </a:p>
          <a:p>
            <a:pPr marL="0" indent="0" eaLnBrk="1" fontAlgn="auto" hangingPunct="1">
              <a:spcAft>
                <a:spcPts val="0"/>
              </a:spcAft>
              <a:buClr>
                <a:schemeClr val="accent3"/>
              </a:buClr>
              <a:buFont typeface="Wingdings 2"/>
              <a:buNone/>
              <a:defRPr/>
            </a:pPr>
            <a:r>
              <a:rPr lang="en-US" sz="8000" b="1" dirty="0" smtClean="0"/>
              <a:t>Currently </a:t>
            </a:r>
            <a:endParaRPr lang="en-US" sz="8000" b="1" dirty="0"/>
          </a:p>
          <a:p>
            <a:pPr marL="0" indent="0" eaLnBrk="1" fontAlgn="auto" hangingPunct="1">
              <a:spcAft>
                <a:spcPts val="0"/>
              </a:spcAft>
              <a:buClr>
                <a:schemeClr val="accent3"/>
              </a:buClr>
              <a:buFont typeface="Wingdings 2"/>
              <a:buNone/>
              <a:defRPr/>
            </a:pPr>
            <a:r>
              <a:rPr lang="en-AU" sz="8000" dirty="0"/>
              <a:t>Drafting of a plan for  infrastructure in accordance with GMDSS Master </a:t>
            </a:r>
            <a:r>
              <a:rPr lang="en-AU" sz="8000" dirty="0" smtClean="0"/>
              <a:t>Plan</a:t>
            </a:r>
          </a:p>
          <a:p>
            <a:pPr marL="0" indent="0" eaLnBrk="1" fontAlgn="auto" hangingPunct="1">
              <a:spcAft>
                <a:spcPts val="0"/>
              </a:spcAft>
              <a:buClr>
                <a:schemeClr val="accent3"/>
              </a:buClr>
              <a:buFont typeface="Wingdings 2"/>
              <a:buNone/>
              <a:defRPr/>
            </a:pPr>
            <a:endParaRPr lang="en-US" sz="8000" dirty="0"/>
          </a:p>
          <a:p>
            <a:pPr marL="0" indent="0" eaLnBrk="1" fontAlgn="auto" hangingPunct="1">
              <a:spcAft>
                <a:spcPts val="0"/>
              </a:spcAft>
              <a:buClr>
                <a:schemeClr val="accent3"/>
              </a:buClr>
              <a:buFont typeface="Wingdings 2"/>
              <a:buNone/>
              <a:defRPr/>
            </a:pPr>
            <a:r>
              <a:rPr lang="en-AU" sz="8000" dirty="0" err="1"/>
              <a:t>Fase</a:t>
            </a:r>
            <a:r>
              <a:rPr lang="en-AU" sz="8000" dirty="0"/>
              <a:t> 1: VHF coverage Area A1 </a:t>
            </a:r>
            <a:r>
              <a:rPr lang="en-US" sz="8000" dirty="0"/>
              <a:t>:currently VHF channel 16 communication for </a:t>
            </a:r>
            <a:r>
              <a:rPr lang="en-US" sz="8000" dirty="0" smtClean="0"/>
              <a:t>20NM </a:t>
            </a:r>
            <a:r>
              <a:rPr lang="en-US" sz="8000" dirty="0"/>
              <a:t>in approaches to </a:t>
            </a:r>
            <a:r>
              <a:rPr lang="en-US" sz="8000" dirty="0" smtClean="0"/>
              <a:t>ports</a:t>
            </a:r>
          </a:p>
          <a:p>
            <a:pPr marL="0" indent="0" eaLnBrk="1" fontAlgn="auto" hangingPunct="1">
              <a:spcAft>
                <a:spcPts val="0"/>
              </a:spcAft>
              <a:buClr>
                <a:schemeClr val="accent3"/>
              </a:buClr>
              <a:buFont typeface="Wingdings 2"/>
              <a:buNone/>
              <a:defRPr/>
            </a:pPr>
            <a:r>
              <a:rPr lang="en-AU" sz="8000" dirty="0" err="1" smtClean="0"/>
              <a:t>Fase</a:t>
            </a:r>
            <a:r>
              <a:rPr lang="en-AU" sz="8000" dirty="0" smtClean="0"/>
              <a:t> </a:t>
            </a:r>
            <a:r>
              <a:rPr lang="en-AU" sz="8000" dirty="0"/>
              <a:t>2: MF coverage Area A2 </a:t>
            </a:r>
            <a:endParaRPr lang="en-US" sz="8000" dirty="0"/>
          </a:p>
          <a:p>
            <a:pPr marL="0" indent="0" eaLnBrk="1" fontAlgn="auto" hangingPunct="1">
              <a:spcAft>
                <a:spcPts val="0"/>
              </a:spcAft>
              <a:buClr>
                <a:schemeClr val="accent3"/>
              </a:buClr>
              <a:buFont typeface="Wingdings 2"/>
              <a:buNone/>
              <a:defRPr/>
            </a:pPr>
            <a:r>
              <a:rPr lang="en-AU" sz="8000" dirty="0"/>
              <a:t> </a:t>
            </a:r>
            <a:endParaRPr lang="en-US" sz="8000" dirty="0"/>
          </a:p>
          <a:p>
            <a:pPr marL="0" indent="0" eaLnBrk="1" fontAlgn="auto" hangingPunct="1">
              <a:spcAft>
                <a:spcPts val="0"/>
              </a:spcAft>
              <a:buClr>
                <a:schemeClr val="accent3"/>
              </a:buClr>
              <a:buFont typeface="Wingdings 2"/>
              <a:buNone/>
              <a:defRPr/>
            </a:pPr>
            <a:r>
              <a:rPr lang="en-AU" sz="8000" dirty="0"/>
              <a:t> </a:t>
            </a:r>
            <a:endParaRPr lang="en-US" sz="8000" dirty="0"/>
          </a:p>
          <a:p>
            <a:pPr marL="274320" indent="-274320" eaLnBrk="1" fontAlgn="auto" hangingPunct="1">
              <a:spcAft>
                <a:spcPts val="0"/>
              </a:spcAft>
              <a:buClr>
                <a:schemeClr val="accent3"/>
              </a:buClr>
              <a:buFont typeface="Wingdings 2"/>
              <a:buChar char=""/>
              <a:defRPr/>
            </a:pPr>
            <a:endParaRPr lang="en-US" dirty="0"/>
          </a:p>
        </p:txBody>
      </p:sp>
      <p:sp>
        <p:nvSpPr>
          <p:cNvPr id="235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DA04BD-D441-458F-ABC7-59A880AC005F}" type="slidenum">
              <a:rPr lang="en-US" altLang="en-US">
                <a:solidFill>
                  <a:srgbClr val="045C75"/>
                </a:solidFill>
              </a:rPr>
              <a:pPr/>
              <a:t>19</a:t>
            </a:fld>
            <a:endParaRPr lang="en-US" altLang="en-US">
              <a:solidFill>
                <a:srgbClr val="045C75"/>
              </a:solidFill>
            </a:endParaRPr>
          </a:p>
        </p:txBody>
      </p:sp>
      <p:sp>
        <p:nvSpPr>
          <p:cNvPr id="23556" name="Title 2"/>
          <p:cNvSpPr txBox="1">
            <a:spLocks/>
          </p:cNvSpPr>
          <p:nvPr/>
        </p:nvSpPr>
        <p:spPr bwMode="auto">
          <a:xfrm>
            <a:off x="1143000" y="333375"/>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600">
                <a:solidFill>
                  <a:schemeClr val="tx2"/>
                </a:solidFill>
                <a:latin typeface="Calibri" panose="020F0502020204030204" pitchFamily="34" charset="0"/>
              </a:rPr>
              <a:t>Marine Safety Information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14600" y="303213"/>
            <a:ext cx="4716463" cy="1143000"/>
          </a:xfrm>
        </p:spPr>
        <p:txBody>
          <a:bodyPr/>
          <a:lstStyle/>
          <a:p>
            <a:pPr eaLnBrk="1" hangingPunct="1"/>
            <a:r>
              <a:rPr lang="en-US" altLang="en-US" sz="4000" smtClean="0"/>
              <a:t>Table of Contents</a:t>
            </a:r>
          </a:p>
        </p:txBody>
      </p:sp>
      <p:sp>
        <p:nvSpPr>
          <p:cNvPr id="4098" name="Content Placeholder 2"/>
          <p:cNvSpPr>
            <a:spLocks noGrp="1"/>
          </p:cNvSpPr>
          <p:nvPr>
            <p:ph idx="1"/>
          </p:nvPr>
        </p:nvSpPr>
        <p:spPr>
          <a:xfrm>
            <a:off x="1628775" y="1373188"/>
            <a:ext cx="6688138" cy="5180012"/>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endParaRPr lang="nl-NL" dirty="0" smtClean="0"/>
          </a:p>
          <a:p>
            <a:pPr eaLnBrk="1" fontAlgn="auto" hangingPunct="1">
              <a:spcAft>
                <a:spcPts val="0"/>
              </a:spcAft>
              <a:buClr>
                <a:schemeClr val="accent3"/>
              </a:buClr>
              <a:defRPr/>
            </a:pPr>
            <a:r>
              <a:rPr lang="en-US" sz="2000" dirty="0" smtClean="0"/>
              <a:t>Introduction</a:t>
            </a:r>
            <a:endParaRPr lang="en-US" sz="2000" dirty="0"/>
          </a:p>
          <a:p>
            <a:pPr eaLnBrk="1" fontAlgn="auto" hangingPunct="1">
              <a:spcAft>
                <a:spcPts val="0"/>
              </a:spcAft>
              <a:buClr>
                <a:schemeClr val="accent3"/>
              </a:buClr>
              <a:defRPr/>
            </a:pPr>
            <a:r>
              <a:rPr lang="en-US" sz="2000" dirty="0"/>
              <a:t>Hydrographic Office Service</a:t>
            </a:r>
          </a:p>
          <a:p>
            <a:pPr eaLnBrk="1" fontAlgn="auto" hangingPunct="1">
              <a:spcAft>
                <a:spcPts val="0"/>
              </a:spcAft>
              <a:buClr>
                <a:schemeClr val="accent3"/>
              </a:buClr>
              <a:defRPr/>
            </a:pPr>
            <a:r>
              <a:rPr lang="en-US" sz="2000" dirty="0"/>
              <a:t>Surveys</a:t>
            </a:r>
          </a:p>
          <a:p>
            <a:pPr eaLnBrk="1" fontAlgn="auto" hangingPunct="1">
              <a:spcAft>
                <a:spcPts val="0"/>
              </a:spcAft>
              <a:buClr>
                <a:schemeClr val="accent3"/>
              </a:buClr>
              <a:defRPr/>
            </a:pPr>
            <a:r>
              <a:rPr lang="en-US" sz="2000" dirty="0"/>
              <a:t>New charts &amp; updates</a:t>
            </a:r>
          </a:p>
          <a:p>
            <a:pPr eaLnBrk="1" fontAlgn="auto" hangingPunct="1">
              <a:spcAft>
                <a:spcPts val="0"/>
              </a:spcAft>
              <a:buClr>
                <a:schemeClr val="accent3"/>
              </a:buClr>
              <a:defRPr/>
            </a:pPr>
            <a:r>
              <a:rPr lang="en-US" sz="2000" dirty="0"/>
              <a:t>New publications &amp; updates</a:t>
            </a:r>
          </a:p>
          <a:p>
            <a:pPr eaLnBrk="1" fontAlgn="auto" hangingPunct="1">
              <a:spcAft>
                <a:spcPts val="0"/>
              </a:spcAft>
              <a:buClr>
                <a:schemeClr val="accent3"/>
              </a:buClr>
              <a:defRPr/>
            </a:pPr>
            <a:r>
              <a:rPr lang="en-US" sz="2000" dirty="0"/>
              <a:t>MSI</a:t>
            </a:r>
          </a:p>
          <a:p>
            <a:pPr eaLnBrk="1" fontAlgn="auto" hangingPunct="1">
              <a:spcAft>
                <a:spcPts val="0"/>
              </a:spcAft>
              <a:buClr>
                <a:schemeClr val="accent3"/>
              </a:buClr>
              <a:defRPr/>
            </a:pPr>
            <a:r>
              <a:rPr lang="en-US" sz="2000" dirty="0" smtClean="0"/>
              <a:t>C-55</a:t>
            </a:r>
            <a:endParaRPr lang="en-US" sz="2000" dirty="0"/>
          </a:p>
          <a:p>
            <a:pPr eaLnBrk="1" fontAlgn="auto" hangingPunct="1">
              <a:spcAft>
                <a:spcPts val="0"/>
              </a:spcAft>
              <a:buClr>
                <a:schemeClr val="accent3"/>
              </a:buClr>
              <a:defRPr/>
            </a:pPr>
            <a:r>
              <a:rPr lang="en-US" sz="2000" dirty="0"/>
              <a:t>Capacity building</a:t>
            </a:r>
          </a:p>
          <a:p>
            <a:pPr eaLnBrk="1" fontAlgn="auto" hangingPunct="1">
              <a:spcAft>
                <a:spcPts val="0"/>
              </a:spcAft>
              <a:buClr>
                <a:schemeClr val="accent3"/>
              </a:buClr>
              <a:defRPr/>
            </a:pPr>
            <a:r>
              <a:rPr lang="en-US" sz="2000" dirty="0"/>
              <a:t>Oceanographic activities</a:t>
            </a:r>
          </a:p>
          <a:p>
            <a:pPr eaLnBrk="1" fontAlgn="auto" hangingPunct="1">
              <a:spcAft>
                <a:spcPts val="0"/>
              </a:spcAft>
              <a:buClr>
                <a:schemeClr val="accent3"/>
              </a:buClr>
              <a:defRPr/>
            </a:pPr>
            <a:r>
              <a:rPr lang="en-US" sz="2000" dirty="0"/>
              <a:t>Other </a:t>
            </a:r>
            <a:r>
              <a:rPr lang="en-US" sz="2000" dirty="0" smtClean="0"/>
              <a:t>activities</a:t>
            </a:r>
          </a:p>
          <a:p>
            <a:pPr eaLnBrk="1" fontAlgn="auto" hangingPunct="1">
              <a:spcAft>
                <a:spcPts val="0"/>
              </a:spcAft>
              <a:buClr>
                <a:schemeClr val="accent3"/>
              </a:buClr>
              <a:defRPr/>
            </a:pPr>
            <a:r>
              <a:rPr lang="en-GB" sz="2000" dirty="0" smtClean="0"/>
              <a:t>Main </a:t>
            </a:r>
            <a:r>
              <a:rPr lang="en-GB" sz="2000" dirty="0"/>
              <a:t>achievements during the year,</a:t>
            </a:r>
            <a:endParaRPr lang="en-US" sz="2000" dirty="0"/>
          </a:p>
          <a:p>
            <a:pPr eaLnBrk="1" fontAlgn="auto" hangingPunct="1">
              <a:spcAft>
                <a:spcPts val="0"/>
              </a:spcAft>
              <a:buClr>
                <a:schemeClr val="accent3"/>
              </a:buClr>
              <a:defRPr/>
            </a:pPr>
            <a:r>
              <a:rPr lang="en-GB" sz="2000" dirty="0"/>
              <a:t>Main challenges and/or obstructions,</a:t>
            </a:r>
            <a:endParaRPr lang="en-US" sz="2000" dirty="0"/>
          </a:p>
          <a:p>
            <a:pPr marL="274320" indent="-274320" eaLnBrk="1" fontAlgn="auto" hangingPunct="1">
              <a:spcAft>
                <a:spcPts val="0"/>
              </a:spcAft>
              <a:buClr>
                <a:schemeClr val="accent3"/>
              </a:buClr>
              <a:buFont typeface="Wingdings" pitchFamily="2" charset="2"/>
              <a:buChar char="Ø"/>
              <a:defRPr/>
            </a:pPr>
            <a:endParaRPr lang="en-US" sz="1900" dirty="0"/>
          </a:p>
          <a:p>
            <a:pPr>
              <a:defRPr/>
            </a:pPr>
            <a:endParaRPr lang="nl-NL" sz="2400" dirty="0" smtClean="0"/>
          </a:p>
          <a:p>
            <a:pPr>
              <a:defRPr/>
            </a:pPr>
            <a:endParaRPr lang="en-US" sz="2400" dirty="0" smtClean="0"/>
          </a:p>
        </p:txBody>
      </p:sp>
      <p:sp>
        <p:nvSpPr>
          <p:cNvPr id="61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C508B6-4BD3-4067-97FB-133B652D4DEC}" type="slidenum">
              <a:rPr lang="en-US" altLang="en-US">
                <a:solidFill>
                  <a:srgbClr val="045C75"/>
                </a:solidFill>
              </a:rPr>
              <a:pPr/>
              <a:t>2</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914400" y="609600"/>
            <a:ext cx="7162800" cy="1143000"/>
          </a:xfrm>
        </p:spPr>
        <p:txBody>
          <a:bodyPr/>
          <a:lstStyle/>
          <a:p>
            <a:pPr eaLnBrk="1" hangingPunct="1"/>
            <a:r>
              <a:rPr lang="nl-NL" altLang="en-US" sz="4600" smtClean="0"/>
              <a:t>Marine Safety Information</a:t>
            </a:r>
          </a:p>
        </p:txBody>
      </p:sp>
      <p:graphicFrame>
        <p:nvGraphicFramePr>
          <p:cNvPr id="4" name="Content Placeholder 3"/>
          <p:cNvGraphicFramePr>
            <a:graphicFrameLocks noGrp="1"/>
          </p:cNvGraphicFramePr>
          <p:nvPr>
            <p:ph idx="1"/>
          </p:nvPr>
        </p:nvGraphicFramePr>
        <p:xfrm>
          <a:off x="990600" y="1828800"/>
          <a:ext cx="6781800" cy="4075113"/>
        </p:xfrm>
        <a:graphic>
          <a:graphicData uri="http://schemas.openxmlformats.org/drawingml/2006/table">
            <a:tbl>
              <a:tblPr firstRow="1" bandRow="1">
                <a:tableStyleId>{5C22544A-7EE6-4342-B048-85BDC9FD1C3A}</a:tableStyleId>
              </a:tblPr>
              <a:tblGrid>
                <a:gridCol w="2151917">
                  <a:extLst>
                    <a:ext uri="{9D8B030D-6E8A-4147-A177-3AD203B41FA5}"/>
                  </a:extLst>
                </a:gridCol>
                <a:gridCol w="1695450">
                  <a:extLst>
                    <a:ext uri="{9D8B030D-6E8A-4147-A177-3AD203B41FA5}"/>
                  </a:extLst>
                </a:gridCol>
                <a:gridCol w="1369402">
                  <a:extLst>
                    <a:ext uri="{9D8B030D-6E8A-4147-A177-3AD203B41FA5}"/>
                  </a:extLst>
                </a:gridCol>
                <a:gridCol w="1565031">
                  <a:extLst>
                    <a:ext uri="{9D8B030D-6E8A-4147-A177-3AD203B41FA5}"/>
                  </a:extLst>
                </a:gridCol>
              </a:tblGrid>
              <a:tr h="365806">
                <a:tc>
                  <a:txBody>
                    <a:bodyPr/>
                    <a:lstStyle/>
                    <a:p>
                      <a:r>
                        <a:rPr lang="nl-NL" sz="1800" dirty="0" smtClean="0"/>
                        <a:t>SERVICE</a:t>
                      </a:r>
                      <a:endParaRPr lang="nl-NL" sz="1800" dirty="0"/>
                    </a:p>
                  </a:txBody>
                  <a:tcPr marT="45731" marB="45731"/>
                </a:tc>
                <a:tc>
                  <a:txBody>
                    <a:bodyPr/>
                    <a:lstStyle/>
                    <a:p>
                      <a:r>
                        <a:rPr lang="nl-NL" sz="1800" dirty="0" smtClean="0"/>
                        <a:t>       </a:t>
                      </a:r>
                      <a:r>
                        <a:rPr lang="nl-NL" sz="1800" dirty="0" err="1" smtClean="0"/>
                        <a:t>Yes</a:t>
                      </a:r>
                      <a:endParaRPr lang="nl-NL" sz="1800" dirty="0"/>
                    </a:p>
                  </a:txBody>
                  <a:tcPr marT="45731" marB="45731"/>
                </a:tc>
                <a:tc>
                  <a:txBody>
                    <a:bodyPr/>
                    <a:lstStyle/>
                    <a:p>
                      <a:r>
                        <a:rPr lang="nl-NL" sz="1800" dirty="0" smtClean="0"/>
                        <a:t>       No</a:t>
                      </a:r>
                      <a:endParaRPr lang="nl-NL" sz="1800" dirty="0"/>
                    </a:p>
                  </a:txBody>
                  <a:tcPr marT="45731" marB="45731"/>
                </a:tc>
                <a:tc>
                  <a:txBody>
                    <a:bodyPr/>
                    <a:lstStyle/>
                    <a:p>
                      <a:r>
                        <a:rPr lang="nl-NL" sz="1800" dirty="0" smtClean="0"/>
                        <a:t>  </a:t>
                      </a:r>
                      <a:r>
                        <a:rPr lang="nl-NL" sz="1800" dirty="0" err="1" smtClean="0"/>
                        <a:t>Partial</a:t>
                      </a:r>
                      <a:endParaRPr lang="nl-NL" sz="1800" dirty="0"/>
                    </a:p>
                  </a:txBody>
                  <a:tcPr marT="45731" marB="45731"/>
                </a:tc>
                <a:extLst>
                  <a:ext uri="{0D108BD9-81ED-4DB2-BD59-A6C34878D82A}"/>
                </a:extLst>
              </a:tr>
              <a:tr h="370931">
                <a:tc>
                  <a:txBody>
                    <a:bodyPr/>
                    <a:lstStyle/>
                    <a:p>
                      <a:r>
                        <a:rPr lang="nl-NL" sz="1800" dirty="0" err="1" smtClean="0"/>
                        <a:t>Local</a:t>
                      </a:r>
                      <a:r>
                        <a:rPr lang="nl-NL" sz="1800" dirty="0" smtClean="0"/>
                        <a:t> </a:t>
                      </a:r>
                      <a:r>
                        <a:rPr lang="nl-NL" sz="1800" dirty="0" err="1" smtClean="0"/>
                        <a:t>Warnings</a:t>
                      </a:r>
                      <a:endParaRPr lang="nl-NL" sz="1800" dirty="0"/>
                    </a:p>
                  </a:txBody>
                  <a:tcPr marT="45731" marB="45731"/>
                </a:tc>
                <a:tc>
                  <a:txBody>
                    <a:bodyPr/>
                    <a:lstStyle/>
                    <a:p>
                      <a:pPr algn="ctr"/>
                      <a:r>
                        <a:rPr lang="nl-NL" sz="1800" dirty="0" smtClean="0"/>
                        <a:t>        X (</a:t>
                      </a:r>
                      <a:r>
                        <a:rPr lang="nl-NL" sz="1800" dirty="0" err="1" smtClean="0"/>
                        <a:t>NtM</a:t>
                      </a:r>
                      <a:r>
                        <a:rPr lang="nl-NL" sz="1800" dirty="0" smtClean="0"/>
                        <a:t>)</a:t>
                      </a:r>
                      <a:endParaRPr lang="nl-NL" sz="1800" dirty="0"/>
                    </a:p>
                  </a:txBody>
                  <a:tcPr marT="45731" marB="45731"/>
                </a:tc>
                <a:tc>
                  <a:txBody>
                    <a:bodyPr/>
                    <a:lstStyle/>
                    <a:p>
                      <a:endParaRPr lang="nl-NL" sz="1800" dirty="0"/>
                    </a:p>
                  </a:txBody>
                  <a:tcPr marT="45731" marB="45731"/>
                </a:tc>
                <a:tc>
                  <a:txBody>
                    <a:bodyPr/>
                    <a:lstStyle/>
                    <a:p>
                      <a:endParaRPr lang="nl-NL" sz="1800"/>
                    </a:p>
                  </a:txBody>
                  <a:tcPr marT="45731" marB="45731"/>
                </a:tc>
                <a:extLst>
                  <a:ext uri="{0D108BD9-81ED-4DB2-BD59-A6C34878D82A}"/>
                </a:extLst>
              </a:tr>
              <a:tr h="370931">
                <a:tc>
                  <a:txBody>
                    <a:bodyPr/>
                    <a:lstStyle/>
                    <a:p>
                      <a:r>
                        <a:rPr lang="nl-NL" sz="1800" dirty="0" err="1" smtClean="0"/>
                        <a:t>Coastal</a:t>
                      </a:r>
                      <a:r>
                        <a:rPr lang="nl-NL" sz="1800" dirty="0" smtClean="0"/>
                        <a:t> </a:t>
                      </a:r>
                      <a:r>
                        <a:rPr lang="nl-NL" sz="1800" dirty="0" err="1" smtClean="0"/>
                        <a:t>Warnings</a:t>
                      </a:r>
                      <a:endParaRPr lang="nl-NL" sz="1800" dirty="0"/>
                    </a:p>
                  </a:txBody>
                  <a:tcPr marT="45731" marB="45731"/>
                </a:tc>
                <a:tc>
                  <a:txBody>
                    <a:bodyPr/>
                    <a:lstStyle/>
                    <a:p>
                      <a:pPr algn="ctr"/>
                      <a:endParaRPr lang="nl-NL" sz="1800" dirty="0"/>
                    </a:p>
                  </a:txBody>
                  <a:tcPr marT="45731" marB="45731"/>
                </a:tc>
                <a:tc>
                  <a:txBody>
                    <a:bodyPr/>
                    <a:lstStyle/>
                    <a:p>
                      <a:endParaRPr lang="nl-NL" sz="1800" dirty="0"/>
                    </a:p>
                  </a:txBody>
                  <a:tcPr marT="45731" marB="45731"/>
                </a:tc>
                <a:tc>
                  <a:txBody>
                    <a:bodyPr/>
                    <a:lstStyle/>
                    <a:p>
                      <a:r>
                        <a:rPr lang="nl-NL" sz="1800" dirty="0" smtClean="0"/>
                        <a:t>      X</a:t>
                      </a:r>
                      <a:endParaRPr lang="nl-NL" sz="1800" dirty="0"/>
                    </a:p>
                  </a:txBody>
                  <a:tcPr marT="45731" marB="45731"/>
                </a:tc>
                <a:extLst>
                  <a:ext uri="{0D108BD9-81ED-4DB2-BD59-A6C34878D82A}"/>
                </a:extLst>
              </a:tr>
              <a:tr h="370931">
                <a:tc>
                  <a:txBody>
                    <a:bodyPr/>
                    <a:lstStyle/>
                    <a:p>
                      <a:r>
                        <a:rPr lang="nl-NL" sz="1800" dirty="0" smtClean="0"/>
                        <a:t>Port </a:t>
                      </a:r>
                      <a:r>
                        <a:rPr lang="nl-NL" sz="1800" dirty="0" err="1" smtClean="0"/>
                        <a:t>Information</a:t>
                      </a:r>
                      <a:endParaRPr lang="nl-NL" sz="1800" dirty="0"/>
                    </a:p>
                  </a:txBody>
                  <a:tcPr marT="45731" marB="45731"/>
                </a:tc>
                <a:tc>
                  <a:txBody>
                    <a:bodyPr/>
                    <a:lstStyle/>
                    <a:p>
                      <a:pPr algn="ctr"/>
                      <a:r>
                        <a:rPr lang="nl-NL" sz="1800" dirty="0" smtClean="0"/>
                        <a:t>X</a:t>
                      </a:r>
                      <a:endParaRPr lang="nl-NL" sz="1800" dirty="0"/>
                    </a:p>
                  </a:txBody>
                  <a:tcPr marT="45731" marB="45731"/>
                </a:tc>
                <a:tc>
                  <a:txBody>
                    <a:bodyPr/>
                    <a:lstStyle/>
                    <a:p>
                      <a:endParaRPr lang="nl-NL" sz="1800" dirty="0"/>
                    </a:p>
                  </a:txBody>
                  <a:tcPr marT="45731" marB="45731"/>
                </a:tc>
                <a:tc>
                  <a:txBody>
                    <a:bodyPr/>
                    <a:lstStyle/>
                    <a:p>
                      <a:r>
                        <a:rPr lang="nl-NL" sz="1800" dirty="0" smtClean="0"/>
                        <a:t>      </a:t>
                      </a:r>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NAVAREA </a:t>
                      </a:r>
                      <a:r>
                        <a:rPr lang="nl-NL" sz="1800" dirty="0" err="1" smtClean="0"/>
                        <a:t>Warning</a:t>
                      </a:r>
                      <a:endParaRPr lang="nl-NL" sz="1800" dirty="0"/>
                    </a:p>
                  </a:txBody>
                  <a:tcPr marT="45731" marB="45731"/>
                </a:tc>
                <a:tc>
                  <a:txBody>
                    <a:bodyPr/>
                    <a:lstStyle/>
                    <a:p>
                      <a:pPr algn="ctr"/>
                      <a:r>
                        <a:rPr lang="nl-NL" sz="1800" dirty="0" smtClean="0"/>
                        <a:t>X</a:t>
                      </a:r>
                      <a:endParaRPr lang="nl-NL" sz="1800" dirty="0"/>
                    </a:p>
                  </a:txBody>
                  <a:tcPr marT="45731" marB="45731"/>
                </a:tc>
                <a:tc>
                  <a:txBody>
                    <a:bodyPr/>
                    <a:lstStyle/>
                    <a:p>
                      <a:r>
                        <a:rPr lang="nl-NL" sz="1800" dirty="0" smtClean="0"/>
                        <a:t>        </a:t>
                      </a:r>
                      <a:endParaRPr lang="nl-NL" sz="1800" dirty="0"/>
                    </a:p>
                  </a:txBody>
                  <a:tcPr marT="45731" marB="45731"/>
                </a:tc>
                <a:tc>
                  <a:txBody>
                    <a:bodyPr/>
                    <a:lstStyle/>
                    <a:p>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err="1" smtClean="0"/>
                        <a:t>Master</a:t>
                      </a:r>
                      <a:r>
                        <a:rPr lang="nl-NL" sz="1800" baseline="0" dirty="0" smtClean="0"/>
                        <a:t> Plan </a:t>
                      </a:r>
                      <a:endParaRPr lang="nl-NL" sz="1800" dirty="0"/>
                    </a:p>
                  </a:txBody>
                  <a:tcPr marT="45731" marB="45731"/>
                </a:tc>
                <a:tc>
                  <a:txBody>
                    <a:bodyPr/>
                    <a:lstStyle/>
                    <a:p>
                      <a:pPr algn="ctr"/>
                      <a:endParaRPr lang="nl-NL" sz="1800" dirty="0"/>
                    </a:p>
                  </a:txBody>
                  <a:tcPr marT="45731" marB="45731"/>
                </a:tc>
                <a:tc>
                  <a:txBody>
                    <a:bodyPr/>
                    <a:lstStyle/>
                    <a:p>
                      <a:r>
                        <a:rPr lang="nl-NL" sz="1800" dirty="0" smtClean="0"/>
                        <a:t>        </a:t>
                      </a:r>
                      <a:endParaRPr lang="nl-NL" sz="1800" dirty="0"/>
                    </a:p>
                  </a:txBody>
                  <a:tcPr marT="45731" marB="45731"/>
                </a:tc>
                <a:tc>
                  <a:txBody>
                    <a:bodyPr/>
                    <a:lstStyle/>
                    <a:p>
                      <a:r>
                        <a:rPr lang="nl-NL" sz="1800" dirty="0" smtClean="0"/>
                        <a:t>      </a:t>
                      </a:r>
                      <a:r>
                        <a:rPr lang="nl-NL" sz="1800" baseline="0" dirty="0" smtClean="0"/>
                        <a:t> X</a:t>
                      </a:r>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err="1" smtClean="0"/>
                        <a:t>Area</a:t>
                      </a:r>
                      <a:r>
                        <a:rPr lang="nl-NL" sz="1800" dirty="0" smtClean="0"/>
                        <a:t>  A1</a:t>
                      </a:r>
                      <a:endParaRPr lang="nl-NL" sz="1800" dirty="0"/>
                    </a:p>
                  </a:txBody>
                  <a:tcPr marT="45731" marB="45731"/>
                </a:tc>
                <a:tc>
                  <a:txBody>
                    <a:bodyPr/>
                    <a:lstStyle/>
                    <a:p>
                      <a:pPr algn="ctr"/>
                      <a:endParaRPr lang="nl-NL" sz="1800" dirty="0"/>
                    </a:p>
                  </a:txBody>
                  <a:tcPr marT="45731" marB="45731"/>
                </a:tc>
                <a:tc>
                  <a:txBody>
                    <a:bodyPr/>
                    <a:lstStyle/>
                    <a:p>
                      <a:r>
                        <a:rPr lang="nl-NL" sz="1800" dirty="0" smtClean="0"/>
                        <a:t>        </a:t>
                      </a:r>
                      <a:endParaRPr lang="nl-NL" sz="1800" dirty="0"/>
                    </a:p>
                  </a:txBody>
                  <a:tcPr marT="45731" marB="45731"/>
                </a:tc>
                <a:tc>
                  <a:txBody>
                    <a:bodyPr/>
                    <a:lstStyle/>
                    <a:p>
                      <a:r>
                        <a:rPr lang="nl-NL" sz="1800" dirty="0" smtClean="0"/>
                        <a:t>       X</a:t>
                      </a:r>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err="1" smtClean="0"/>
                        <a:t>Area</a:t>
                      </a:r>
                      <a:r>
                        <a:rPr lang="nl-NL" sz="1800" dirty="0" smtClean="0"/>
                        <a:t>  A2</a:t>
                      </a:r>
                    </a:p>
                  </a:txBody>
                  <a:tcPr marT="45731" marB="45731"/>
                </a:tc>
                <a:tc>
                  <a:txBody>
                    <a:bodyPr/>
                    <a:lstStyle/>
                    <a:p>
                      <a:pPr algn="ctr"/>
                      <a:endParaRPr lang="nl-NL" sz="1800" dirty="0"/>
                    </a:p>
                  </a:txBody>
                  <a:tcPr marT="45731" marB="45731"/>
                </a:tc>
                <a:tc>
                  <a:txBody>
                    <a:bodyPr/>
                    <a:lstStyle/>
                    <a:p>
                      <a:r>
                        <a:rPr lang="nl-NL" sz="1800" dirty="0" smtClean="0"/>
                        <a:t>        X</a:t>
                      </a:r>
                      <a:endParaRPr lang="nl-NL" sz="1800" dirty="0"/>
                    </a:p>
                  </a:txBody>
                  <a:tcPr marT="45731" marB="45731"/>
                </a:tc>
                <a:tc>
                  <a:txBody>
                    <a:bodyPr/>
                    <a:lstStyle/>
                    <a:p>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err="1" smtClean="0"/>
                        <a:t>Area</a:t>
                      </a:r>
                      <a:r>
                        <a:rPr lang="nl-NL" sz="1800" dirty="0" smtClean="0"/>
                        <a:t>  A3</a:t>
                      </a:r>
                      <a:endParaRPr lang="nl-NL" sz="1800" dirty="0"/>
                    </a:p>
                  </a:txBody>
                  <a:tcPr marT="45731" marB="45731"/>
                </a:tc>
                <a:tc>
                  <a:txBody>
                    <a:bodyPr/>
                    <a:lstStyle/>
                    <a:p>
                      <a:pPr algn="ctr"/>
                      <a:endParaRPr lang="nl-NL" sz="1800" dirty="0"/>
                    </a:p>
                  </a:txBody>
                  <a:tcPr marT="45731" marB="45731"/>
                </a:tc>
                <a:tc>
                  <a:txBody>
                    <a:bodyPr/>
                    <a:lstStyle/>
                    <a:p>
                      <a:r>
                        <a:rPr lang="nl-NL" sz="1800" dirty="0" smtClean="0"/>
                        <a:t>        X</a:t>
                      </a:r>
                      <a:endParaRPr lang="nl-NL" sz="1800" dirty="0"/>
                    </a:p>
                  </a:txBody>
                  <a:tcPr marT="45731" marB="45731"/>
                </a:tc>
                <a:tc>
                  <a:txBody>
                    <a:bodyPr/>
                    <a:lstStyle/>
                    <a:p>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NAVTEX</a:t>
                      </a:r>
                      <a:endParaRPr lang="nl-NL" sz="1800" dirty="0"/>
                    </a:p>
                  </a:txBody>
                  <a:tcPr marT="45731" marB="45731"/>
                </a:tc>
                <a:tc>
                  <a:txBody>
                    <a:bodyPr/>
                    <a:lstStyle/>
                    <a:p>
                      <a:pPr algn="ctr"/>
                      <a:r>
                        <a:rPr lang="nl-NL" sz="1800" dirty="0" smtClean="0"/>
                        <a:t>  X</a:t>
                      </a:r>
                      <a:endParaRPr lang="nl-NL" sz="1800" dirty="0"/>
                    </a:p>
                  </a:txBody>
                  <a:tcPr marT="45731" marB="45731"/>
                </a:tc>
                <a:tc>
                  <a:txBody>
                    <a:bodyPr/>
                    <a:lstStyle/>
                    <a:p>
                      <a:r>
                        <a:rPr lang="nl-NL" sz="1800" dirty="0" smtClean="0"/>
                        <a:t>        </a:t>
                      </a:r>
                      <a:endParaRPr lang="nl-NL" sz="1800" dirty="0"/>
                    </a:p>
                  </a:txBody>
                  <a:tcPr marT="45731" marB="45731"/>
                </a:tc>
                <a:tc>
                  <a:txBody>
                    <a:bodyPr/>
                    <a:lstStyle/>
                    <a:p>
                      <a:endParaRPr lang="nl-NL" sz="1800" dirty="0"/>
                    </a:p>
                  </a:txBody>
                  <a:tcPr marT="45731" marB="45731"/>
                </a:tc>
                <a:extLst>
                  <a:ext uri="{0D108BD9-81ED-4DB2-BD59-A6C34878D82A}"/>
                </a:extLst>
              </a:tr>
              <a:tr h="370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err="1" smtClean="0"/>
                        <a:t>SafetyNET</a:t>
                      </a:r>
                      <a:endParaRPr lang="nl-NL" sz="1800" dirty="0"/>
                    </a:p>
                  </a:txBody>
                  <a:tcPr marT="45731" marB="45731"/>
                </a:tc>
                <a:tc>
                  <a:txBody>
                    <a:bodyPr/>
                    <a:lstStyle/>
                    <a:p>
                      <a:pPr algn="ctr"/>
                      <a:endParaRPr lang="nl-NL" sz="1800" dirty="0"/>
                    </a:p>
                  </a:txBody>
                  <a:tcPr marT="45731" marB="45731"/>
                </a:tc>
                <a:tc>
                  <a:txBody>
                    <a:bodyPr/>
                    <a:lstStyle/>
                    <a:p>
                      <a:r>
                        <a:rPr lang="nl-NL" sz="1800" dirty="0" smtClean="0"/>
                        <a:t>        X</a:t>
                      </a:r>
                      <a:endParaRPr lang="nl-NL" sz="1800" dirty="0"/>
                    </a:p>
                  </a:txBody>
                  <a:tcPr marT="45731" marB="45731"/>
                </a:tc>
                <a:tc>
                  <a:txBody>
                    <a:bodyPr/>
                    <a:lstStyle/>
                    <a:p>
                      <a:endParaRPr lang="nl-NL" sz="1800" dirty="0"/>
                    </a:p>
                  </a:txBody>
                  <a:tcPr marT="45731" marB="45731"/>
                </a:tc>
                <a:extLst>
                  <a:ext uri="{0D108BD9-81ED-4DB2-BD59-A6C34878D82A}"/>
                </a:extLst>
              </a:tr>
            </a:tbl>
          </a:graphicData>
        </a:graphic>
      </p:graphicFrame>
      <p:sp>
        <p:nvSpPr>
          <p:cNvPr id="246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509F36-8DDA-4694-BD4B-F4150E76A83D}" type="slidenum">
              <a:rPr lang="en-US" altLang="en-US">
                <a:solidFill>
                  <a:srgbClr val="045C75"/>
                </a:solidFill>
              </a:rPr>
              <a:pPr/>
              <a:t>20</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685800" y="304800"/>
            <a:ext cx="8229600" cy="1143000"/>
          </a:xfrm>
        </p:spPr>
        <p:txBody>
          <a:bodyPr/>
          <a:lstStyle/>
          <a:p>
            <a:pPr algn="ctr" eaLnBrk="1" hangingPunct="1"/>
            <a:r>
              <a:rPr lang="nl-NL" altLang="en-US" smtClean="0"/>
              <a:t>C-55</a:t>
            </a:r>
          </a:p>
        </p:txBody>
      </p:sp>
      <p:sp>
        <p:nvSpPr>
          <p:cNvPr id="256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DEB6A0-5F4A-4491-9B11-63E786257064}" type="slidenum">
              <a:rPr lang="en-US" altLang="en-US">
                <a:solidFill>
                  <a:srgbClr val="045C75"/>
                </a:solidFill>
              </a:rPr>
              <a:pPr/>
              <a:t>21</a:t>
            </a:fld>
            <a:endParaRPr lang="en-US" altLang="en-US">
              <a:solidFill>
                <a:srgbClr val="045C75"/>
              </a:solidFill>
            </a:endParaRPr>
          </a:p>
        </p:txBody>
      </p:sp>
      <p:sp>
        <p:nvSpPr>
          <p:cNvPr id="25604" name="Content Placeholder 3"/>
          <p:cNvSpPr>
            <a:spLocks noGrp="1"/>
          </p:cNvSpPr>
          <p:nvPr>
            <p:ph idx="1"/>
          </p:nvPr>
        </p:nvSpPr>
        <p:spPr>
          <a:xfrm>
            <a:off x="457200" y="1447800"/>
            <a:ext cx="8229600" cy="2362200"/>
          </a:xfrm>
        </p:spPr>
        <p:txBody>
          <a:bodyPr/>
          <a:lstStyle/>
          <a:p>
            <a:pPr marL="0" indent="0">
              <a:buFont typeface="Wingdings 2" panose="05020102010507070707" pitchFamily="18" charset="2"/>
              <a:buNone/>
            </a:pPr>
            <a:r>
              <a:rPr lang="en-US" altLang="en-US" sz="1800" smtClean="0">
                <a:latin typeface="Arial" panose="020B0604020202020204" pitchFamily="34" charset="0"/>
                <a:cs typeface="Arial" panose="020B0604020202020204" pitchFamily="34" charset="0"/>
              </a:rPr>
              <a:t>Status of hydrographic survey of all navigable waters, including internal waters, out to the limits of the EEZ:  (Please refer to the guidance given in the introductory text “Analysis of the Status of Surveys”.) </a:t>
            </a:r>
            <a:endParaRPr lang="nl-NL" altLang="en-US" sz="1800" smtClean="0">
              <a:latin typeface="Arial" panose="020B0604020202020204" pitchFamily="34" charset="0"/>
              <a:cs typeface="Arial" panose="020B0604020202020204" pitchFamily="34" charset="0"/>
            </a:endParaRPr>
          </a:p>
          <a:p>
            <a:pPr marL="0" indent="0">
              <a:buFont typeface="Wingdings 2" panose="05020102010507070707" pitchFamily="18" charset="2"/>
              <a:buNone/>
            </a:pPr>
            <a:r>
              <a:rPr lang="en-US" altLang="en-US" sz="1800" smtClean="0">
                <a:latin typeface="Arial" panose="020B0604020202020204" pitchFamily="34" charset="0"/>
                <a:cs typeface="Arial" panose="020B0604020202020204" pitchFamily="34" charset="0"/>
              </a:rPr>
              <a:t>Survey coverage, where: </a:t>
            </a:r>
            <a:endParaRPr lang="nl-NL" altLang="en-US" sz="1800" smtClean="0">
              <a:latin typeface="Arial" panose="020B0604020202020204" pitchFamily="34" charset="0"/>
              <a:cs typeface="Arial" panose="020B0604020202020204" pitchFamily="34" charset="0"/>
            </a:endParaRPr>
          </a:p>
          <a:p>
            <a:pPr marL="0" indent="0">
              <a:buFont typeface="Wingdings 2" panose="05020102010507070707" pitchFamily="18" charset="2"/>
              <a:buNone/>
            </a:pPr>
            <a:r>
              <a:rPr lang="en-US" altLang="en-US" sz="1800" smtClean="0">
                <a:latin typeface="Arial" panose="020B0604020202020204" pitchFamily="34" charset="0"/>
                <a:cs typeface="Arial" panose="020B0604020202020204" pitchFamily="34" charset="0"/>
              </a:rPr>
              <a:t>A = percentage which is adequately surveyed.</a:t>
            </a:r>
            <a:endParaRPr lang="nl-NL" altLang="en-US" sz="1800" smtClean="0">
              <a:latin typeface="Arial" panose="020B0604020202020204" pitchFamily="34" charset="0"/>
              <a:cs typeface="Arial" panose="020B0604020202020204" pitchFamily="34" charset="0"/>
            </a:endParaRPr>
          </a:p>
          <a:p>
            <a:pPr marL="0" indent="0">
              <a:buFont typeface="Wingdings 2" panose="05020102010507070707" pitchFamily="18" charset="2"/>
              <a:buNone/>
            </a:pPr>
            <a:r>
              <a:rPr lang="en-US" altLang="en-US" sz="1800" smtClean="0">
                <a:latin typeface="Arial" panose="020B0604020202020204" pitchFamily="34" charset="0"/>
                <a:cs typeface="Arial" panose="020B0604020202020204" pitchFamily="34" charset="0"/>
              </a:rPr>
              <a:t>B = percentage which requires re-survey at larger scale or to modern standards.</a:t>
            </a:r>
            <a:endParaRPr lang="nl-NL" altLang="en-US" sz="1800" smtClean="0">
              <a:latin typeface="Arial" panose="020B0604020202020204" pitchFamily="34" charset="0"/>
              <a:cs typeface="Arial" panose="020B0604020202020204" pitchFamily="34" charset="0"/>
            </a:endParaRPr>
          </a:p>
          <a:p>
            <a:pPr marL="0" indent="0">
              <a:buFont typeface="Wingdings 2" panose="05020102010507070707" pitchFamily="18" charset="2"/>
              <a:buNone/>
            </a:pPr>
            <a:r>
              <a:rPr lang="en-US" altLang="en-US" sz="1800" smtClean="0">
                <a:latin typeface="Arial" panose="020B0604020202020204" pitchFamily="34" charset="0"/>
                <a:cs typeface="Arial" panose="020B0604020202020204" pitchFamily="34" charset="0"/>
              </a:rPr>
              <a:t>C = percentage which has never been systematically surveyed</a:t>
            </a:r>
            <a:r>
              <a:rPr lang="en-US" altLang="en-US" sz="1800" smtClean="0"/>
              <a:t>.</a:t>
            </a:r>
            <a:endParaRPr lang="nl-NL" altLang="en-US" sz="1800" smtClean="0"/>
          </a:p>
          <a:p>
            <a:pPr marL="0" indent="0">
              <a:buFont typeface="Wingdings 2" panose="05020102010507070707" pitchFamily="18" charset="2"/>
              <a:buNone/>
            </a:pPr>
            <a:endParaRPr lang="nl-NL" altLang="en-US" smtClean="0"/>
          </a:p>
        </p:txBody>
      </p:sp>
      <p:pic>
        <p:nvPicPr>
          <p:cNvPr id="2560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038600"/>
            <a:ext cx="739140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Rectangle 7"/>
          <p:cNvSpPr>
            <a:spLocks noChangeArrowheads="1"/>
          </p:cNvSpPr>
          <p:nvPr/>
        </p:nvSpPr>
        <p:spPr bwMode="auto">
          <a:xfrm>
            <a:off x="381000" y="5105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constant flow of sediments from the Amazone River creates migrating mud banks along the coast which move in westward direction.  These banks have great impact on the river systems; therefore have impact on the approaches to the ports.</a:t>
            </a:r>
            <a:endParaRPr lang="nl-NL"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1638" y="457200"/>
            <a:ext cx="8229600" cy="1143000"/>
          </a:xfrm>
        </p:spPr>
        <p:txBody>
          <a:bodyPr/>
          <a:lstStyle/>
          <a:p>
            <a:pPr algn="ctr"/>
            <a:r>
              <a:rPr lang="nl-NL" altLang="en-US" smtClean="0"/>
              <a:t>C-55</a:t>
            </a:r>
          </a:p>
        </p:txBody>
      </p:sp>
      <p:sp>
        <p:nvSpPr>
          <p:cNvPr id="26627" name="Content Placeholder 2"/>
          <p:cNvSpPr>
            <a:spLocks noGrp="1"/>
          </p:cNvSpPr>
          <p:nvPr>
            <p:ph idx="1"/>
          </p:nvPr>
        </p:nvSpPr>
        <p:spPr/>
        <p:txBody>
          <a:bodyPr/>
          <a:lstStyle/>
          <a:p>
            <a:pPr marL="0" indent="0">
              <a:buFont typeface="Wingdings 2" panose="05020102010507070707" pitchFamily="18" charset="2"/>
              <a:buNone/>
            </a:pPr>
            <a:r>
              <a:rPr lang="en-GB" altLang="en-US" smtClean="0"/>
              <a:t>1.2  </a:t>
            </a:r>
            <a:r>
              <a:rPr lang="en-GB" altLang="en-US" u="sng" smtClean="0"/>
              <a:t>Status of hydrographic survey of all navigable waters, including internal waters, out to the limits of the EEZ of dependent territories</a:t>
            </a:r>
            <a:r>
              <a:rPr lang="en-GB" altLang="en-US" smtClean="0"/>
              <a:t>:</a:t>
            </a:r>
            <a:endParaRPr lang="nl-NL" altLang="en-US" smtClean="0"/>
          </a:p>
          <a:p>
            <a:pPr marL="0" indent="0">
              <a:buFont typeface="Wingdings 2" panose="05020102010507070707" pitchFamily="18" charset="2"/>
              <a:buNone/>
            </a:pPr>
            <a:endParaRPr lang="nl-NL" altLang="en-US" smtClean="0"/>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7EC2AD-0AAE-403F-B20F-9AE6266B3406}" type="slidenum">
              <a:rPr lang="en-US" altLang="en-US">
                <a:solidFill>
                  <a:srgbClr val="045C75"/>
                </a:solidFill>
              </a:rPr>
              <a:pPr/>
              <a:t>22</a:t>
            </a:fld>
            <a:endParaRPr lang="en-US" altLang="en-US">
              <a:solidFill>
                <a:srgbClr val="045C75"/>
              </a:solidFill>
            </a:endParaRPr>
          </a:p>
        </p:txBody>
      </p:sp>
      <p:pic>
        <p:nvPicPr>
          <p:cNvPr id="2662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3736975"/>
            <a:ext cx="919638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p:spPr>
        <p:txBody>
          <a:bodyPr/>
          <a:lstStyle/>
          <a:p>
            <a:pPr algn="ctr"/>
            <a:r>
              <a:rPr lang="en-US" altLang="en-US" smtClean="0"/>
              <a:t>C55</a:t>
            </a:r>
            <a:endParaRPr lang="nl-NL" altLang="en-US" smtClean="0"/>
          </a:p>
        </p:txBody>
      </p:sp>
      <p:sp>
        <p:nvSpPr>
          <p:cNvPr id="27651" name="Content Placeholder 2"/>
          <p:cNvSpPr>
            <a:spLocks noGrp="1"/>
          </p:cNvSpPr>
          <p:nvPr>
            <p:ph idx="1"/>
          </p:nvPr>
        </p:nvSpPr>
        <p:spPr>
          <a:xfrm>
            <a:off x="457200" y="1447800"/>
            <a:ext cx="8229600" cy="4389438"/>
          </a:xfrm>
        </p:spPr>
        <p:txBody>
          <a:bodyPr/>
          <a:lstStyle/>
          <a:p>
            <a:pPr marL="0" indent="0">
              <a:buFont typeface="Wingdings 2" panose="05020102010507070707" pitchFamily="18" charset="2"/>
              <a:buNone/>
            </a:pPr>
            <a:r>
              <a:rPr lang="en-GB" altLang="en-US" sz="2400" smtClean="0"/>
              <a:t>2.1  </a:t>
            </a:r>
            <a:r>
              <a:rPr lang="en-GB" altLang="en-US" sz="2400" u="sng" smtClean="0"/>
              <a:t>Status of nautical charting within the limits of the EEZ</a:t>
            </a:r>
            <a:endParaRPr lang="nl-NL" altLang="en-US" sz="2400" smtClean="0"/>
          </a:p>
          <a:p>
            <a:pPr marL="0" indent="0">
              <a:buFont typeface="Wingdings 2" panose="05020102010507070707" pitchFamily="18" charset="2"/>
              <a:buNone/>
            </a:pPr>
            <a:r>
              <a:rPr lang="en-GB" altLang="en-US" sz="2400" smtClean="0"/>
              <a:t> </a:t>
            </a:r>
            <a:r>
              <a:rPr lang="en-GB" altLang="en-US" sz="2000" smtClean="0"/>
              <a:t>Coverage of charts published by your organisation, where:</a:t>
            </a:r>
            <a:endParaRPr lang="nl-NL" altLang="en-US" sz="2000" smtClean="0"/>
          </a:p>
          <a:p>
            <a:pPr marL="0" indent="0">
              <a:buFont typeface="Wingdings 2" panose="05020102010507070707" pitchFamily="18" charset="2"/>
              <a:buNone/>
            </a:pPr>
            <a:r>
              <a:rPr lang="en-GB" altLang="en-US" sz="2000" smtClean="0"/>
              <a:t> A = percentage covered by INT series, or a paper chart series meeting the standards in M-4.</a:t>
            </a:r>
            <a:endParaRPr lang="nl-NL" altLang="en-US" sz="2000" smtClean="0"/>
          </a:p>
          <a:p>
            <a:pPr marL="0" indent="0">
              <a:buFont typeface="Wingdings 2" panose="05020102010507070707" pitchFamily="18" charset="2"/>
              <a:buNone/>
            </a:pPr>
            <a:r>
              <a:rPr lang="en-GB" altLang="en-US" sz="2000" smtClean="0"/>
              <a:t> B = percentage covered by Raster Navigational Charts (RNCs) meeting the standards in S-61.</a:t>
            </a:r>
            <a:endParaRPr lang="nl-NL" altLang="en-US" sz="2000" smtClean="0"/>
          </a:p>
          <a:p>
            <a:pPr marL="0" indent="0">
              <a:buFont typeface="Wingdings 2" panose="05020102010507070707" pitchFamily="18" charset="2"/>
              <a:buNone/>
            </a:pPr>
            <a:r>
              <a:rPr lang="en-GB" altLang="en-US" sz="2000" smtClean="0"/>
              <a:t> C = percentage covered by ENCs meeting the standards in S-57.</a:t>
            </a:r>
            <a:endParaRPr lang="nl-NL" altLang="en-US" sz="2000" smtClean="0"/>
          </a:p>
          <a:p>
            <a:pPr marL="0" indent="0">
              <a:buFont typeface="Wingdings 2" panose="05020102010507070707" pitchFamily="18" charset="2"/>
              <a:buNone/>
            </a:pPr>
            <a:endParaRPr lang="nl-NL" altLang="en-US" sz="2400" smtClean="0"/>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C719C8-18FD-4005-8647-FFEC8AED2EF2}" type="slidenum">
              <a:rPr lang="en-US" altLang="en-US">
                <a:solidFill>
                  <a:srgbClr val="045C75"/>
                </a:solidFill>
              </a:rPr>
              <a:pPr/>
              <a:t>23</a:t>
            </a:fld>
            <a:endParaRPr lang="en-US" altLang="en-US">
              <a:solidFill>
                <a:srgbClr val="045C75"/>
              </a:solidFill>
            </a:endParaRPr>
          </a:p>
        </p:txBody>
      </p:sp>
      <p:graphicFrame>
        <p:nvGraphicFramePr>
          <p:cNvPr id="2" name="Table 1"/>
          <p:cNvGraphicFramePr>
            <a:graphicFrameLocks noGrp="1"/>
          </p:cNvGraphicFramePr>
          <p:nvPr/>
        </p:nvGraphicFramePr>
        <p:xfrm>
          <a:off x="533400" y="4114800"/>
          <a:ext cx="7696200" cy="2193925"/>
        </p:xfrm>
        <a:graphic>
          <a:graphicData uri="http://schemas.openxmlformats.org/drawingml/2006/table">
            <a:tbl>
              <a:tblPr firstRow="1" firstCol="1" lastRow="1" lastCol="1" bandRow="1" bandCol="1"/>
              <a:tblGrid>
                <a:gridCol w="4161474"/>
                <a:gridCol w="1300461"/>
                <a:gridCol w="1137904"/>
                <a:gridCol w="1096361"/>
              </a:tblGrid>
              <a:tr h="274241">
                <a:tc>
                  <a:txBody>
                    <a:bodyPr/>
                    <a:lstStyle/>
                    <a:p>
                      <a:pPr marL="0" marR="0" algn="ctr">
                        <a:spcBef>
                          <a:spcPts val="0"/>
                        </a:spcBef>
                        <a:spcAft>
                          <a:spcPts val="0"/>
                        </a:spcAft>
                      </a:pPr>
                      <a:r>
                        <a:rPr lang="en-GB" sz="1800" b="1" dirty="0">
                          <a:effectLst/>
                          <a:latin typeface="Times New Roman"/>
                          <a:ea typeface="Times New Roman"/>
                        </a:rPr>
                        <a:t>Purpose/Scale</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a:effectLst/>
                          <a:latin typeface="Times New Roman"/>
                          <a:ea typeface="Times New Roman"/>
                        </a:rPr>
                        <a:t>A</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a:effectLst/>
                          <a:latin typeface="Times New Roman"/>
                          <a:ea typeface="Times New Roman"/>
                        </a:rPr>
                        <a:t>B</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a:effectLst/>
                          <a:latin typeface="Times New Roman"/>
                          <a:ea typeface="Times New Roman"/>
                        </a:rPr>
                        <a:t>C</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1">
                <a:tc>
                  <a:txBody>
                    <a:bodyPr/>
                    <a:lstStyle/>
                    <a:p>
                      <a:pPr marL="0" marR="0">
                        <a:spcBef>
                          <a:spcPts val="0"/>
                        </a:spcBef>
                        <a:spcAft>
                          <a:spcPts val="0"/>
                        </a:spcAft>
                      </a:pPr>
                      <a:r>
                        <a:rPr lang="en-GB" sz="1800" b="1" dirty="0">
                          <a:effectLst/>
                          <a:latin typeface="Times New Roman"/>
                          <a:ea typeface="Times New Roman"/>
                        </a:rPr>
                        <a:t>Offshore passage/Small</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50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 </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1">
                <a:tc>
                  <a:txBody>
                    <a:bodyPr/>
                    <a:lstStyle/>
                    <a:p>
                      <a:pPr marL="0" marR="0">
                        <a:spcBef>
                          <a:spcPts val="0"/>
                        </a:spcBef>
                        <a:spcAft>
                          <a:spcPts val="0"/>
                        </a:spcAft>
                      </a:pPr>
                      <a:r>
                        <a:rPr lang="en-GB" sz="1800" b="1" dirty="0">
                          <a:effectLst/>
                          <a:latin typeface="Times New Roman"/>
                          <a:ea typeface="Times New Roman"/>
                        </a:rPr>
                        <a:t>Landfall and Coastal passage/Medium</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50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 </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50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41">
                <a:tc>
                  <a:txBody>
                    <a:bodyPr/>
                    <a:lstStyle/>
                    <a:p>
                      <a:pPr marL="0" marR="0">
                        <a:spcBef>
                          <a:spcPts val="0"/>
                        </a:spcBef>
                        <a:spcAft>
                          <a:spcPts val="0"/>
                        </a:spcAft>
                      </a:pPr>
                      <a:r>
                        <a:rPr lang="en-GB" sz="1800" b="1" dirty="0">
                          <a:effectLst/>
                          <a:latin typeface="Times New Roman"/>
                          <a:ea typeface="Times New Roman"/>
                        </a:rPr>
                        <a:t>Approaches and Ports/Large</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dirty="0">
                          <a:effectLst/>
                          <a:latin typeface="Times New Roman"/>
                          <a:ea typeface="Times New Roman"/>
                        </a:rPr>
                        <a:t>100</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 </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60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481">
                <a:tc>
                  <a:txBody>
                    <a:bodyPr/>
                    <a:lstStyle/>
                    <a:p>
                      <a:pPr marL="0" marR="0">
                        <a:spcBef>
                          <a:spcPts val="0"/>
                        </a:spcBef>
                        <a:spcAft>
                          <a:spcPts val="0"/>
                        </a:spcAft>
                      </a:pPr>
                      <a:r>
                        <a:rPr lang="en-GB" sz="1800" b="1" dirty="0">
                          <a:effectLst/>
                          <a:latin typeface="Times New Roman"/>
                          <a:ea typeface="Times New Roman"/>
                        </a:rPr>
                        <a:t>Percentage of Group A showing depths in metres</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a:effectLst/>
                          <a:latin typeface="Times New Roman"/>
                          <a:ea typeface="Times New Roman"/>
                        </a:rPr>
                        <a:t>100</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dirty="0">
                          <a:effectLst/>
                          <a:latin typeface="Times New Roman"/>
                          <a:ea typeface="Times New Roman"/>
                        </a:rPr>
                        <a:t> </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GB" sz="1800" b="1" dirty="0">
                          <a:effectLst/>
                          <a:latin typeface="Times New Roman"/>
                          <a:ea typeface="Times New Roman"/>
                        </a:rPr>
                        <a:t> </a:t>
                      </a:r>
                      <a:endParaRPr lang="nl-NL" sz="1800" b="1" dirty="0">
                        <a:effectLst/>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48481">
                <a:tc>
                  <a:txBody>
                    <a:bodyPr/>
                    <a:lstStyle/>
                    <a:p>
                      <a:pPr marL="0" marR="0">
                        <a:spcBef>
                          <a:spcPts val="0"/>
                        </a:spcBef>
                        <a:spcAft>
                          <a:spcPts val="0"/>
                        </a:spcAft>
                      </a:pPr>
                      <a:r>
                        <a:rPr lang="en-GB" sz="1800" b="1">
                          <a:effectLst/>
                          <a:latin typeface="Times New Roman"/>
                          <a:ea typeface="Times New Roman"/>
                        </a:rPr>
                        <a:t>Percentage of Group A referenced to a satellite datum</a:t>
                      </a:r>
                      <a:endParaRPr lang="nl-NL" sz="18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dirty="0">
                          <a:effectLst/>
                          <a:latin typeface="Times New Roman"/>
                          <a:ea typeface="Times New Roman"/>
                        </a:rPr>
                        <a:t>80</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b="1" dirty="0">
                          <a:effectLst/>
                          <a:latin typeface="Times New Roman"/>
                          <a:ea typeface="Times New Roman"/>
                        </a:rPr>
                        <a:t> </a:t>
                      </a:r>
                      <a:endParaRPr lang="nl-NL"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GB" sz="1800" b="1" dirty="0">
                          <a:effectLst/>
                          <a:latin typeface="Times New Roman"/>
                          <a:ea typeface="Times New Roman"/>
                        </a:rPr>
                        <a:t> </a:t>
                      </a:r>
                      <a:endParaRPr lang="nl-NL" sz="1800" b="1" dirty="0">
                        <a:effectLst/>
                        <a:latin typeface="Times New Roman"/>
                        <a:ea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24088" y="266700"/>
            <a:ext cx="4695825" cy="1143000"/>
          </a:xfrm>
        </p:spPr>
        <p:txBody>
          <a:bodyPr/>
          <a:lstStyle/>
          <a:p>
            <a:pPr eaLnBrk="1" hangingPunct="1"/>
            <a:r>
              <a:rPr lang="en-US" altLang="en-US" smtClean="0"/>
              <a:t>Capacity building</a:t>
            </a:r>
          </a:p>
        </p:txBody>
      </p:sp>
      <p:sp>
        <p:nvSpPr>
          <p:cNvPr id="13314" name="Content Placeholder 2"/>
          <p:cNvSpPr>
            <a:spLocks noGrp="1"/>
          </p:cNvSpPr>
          <p:nvPr>
            <p:ph idx="1"/>
          </p:nvPr>
        </p:nvSpPr>
        <p:spPr/>
        <p:txBody>
          <a:bodyPr>
            <a:normAutofit fontScale="77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b="1" dirty="0" smtClean="0"/>
              <a:t>Training received</a:t>
            </a:r>
            <a:endParaRPr lang="en-US" b="1" dirty="0"/>
          </a:p>
          <a:p>
            <a:pPr>
              <a:defRPr/>
            </a:pPr>
            <a:r>
              <a:rPr lang="en-US" dirty="0"/>
              <a:t>IALA -Level1 Aids to navigation manager course, May to June 2017, Suriname .</a:t>
            </a:r>
            <a:endParaRPr lang="nl-NL" dirty="0"/>
          </a:p>
          <a:p>
            <a:pPr marL="0" indent="0">
              <a:buFont typeface="Wingdings 2" panose="05020102010507070707" pitchFamily="18" charset="2"/>
              <a:buNone/>
              <a:defRPr/>
            </a:pPr>
            <a:r>
              <a:rPr lang="en-US" dirty="0"/>
              <a:t> </a:t>
            </a:r>
            <a:endParaRPr lang="nl-NL" dirty="0"/>
          </a:p>
          <a:p>
            <a:pPr>
              <a:defRPr/>
            </a:pPr>
            <a:r>
              <a:rPr lang="en-US" dirty="0"/>
              <a:t>KOICA- Training for Ocean Observation and Hydrographic Surveying (</a:t>
            </a:r>
            <a:r>
              <a:rPr lang="en-US" dirty="0" smtClean="0"/>
              <a:t>Policy-maker)</a:t>
            </a:r>
            <a:r>
              <a:rPr lang="nl-NL" dirty="0"/>
              <a:t> </a:t>
            </a:r>
            <a:r>
              <a:rPr lang="nl-NL" dirty="0" smtClean="0"/>
              <a:t>September </a:t>
            </a:r>
            <a:r>
              <a:rPr lang="nl-NL" dirty="0"/>
              <a:t>2017, </a:t>
            </a:r>
            <a:r>
              <a:rPr lang="nl-NL" dirty="0" err="1"/>
              <a:t>Seongnam</a:t>
            </a:r>
            <a:r>
              <a:rPr lang="nl-NL" dirty="0"/>
              <a:t> &amp; Busan, </a:t>
            </a:r>
            <a:r>
              <a:rPr lang="nl-NL" dirty="0" err="1"/>
              <a:t>Republic</a:t>
            </a:r>
            <a:r>
              <a:rPr lang="nl-NL" dirty="0"/>
              <a:t> of Korea</a:t>
            </a:r>
          </a:p>
          <a:p>
            <a:pPr marL="0" indent="0">
              <a:buFont typeface="Wingdings 2" panose="05020102010507070707" pitchFamily="18" charset="2"/>
              <a:buNone/>
              <a:defRPr/>
            </a:pPr>
            <a:endParaRPr lang="nl-NL" dirty="0"/>
          </a:p>
          <a:p>
            <a:pPr marL="0" indent="0">
              <a:buFont typeface="Wingdings 2" panose="05020102010507070707" pitchFamily="18" charset="2"/>
              <a:buNone/>
              <a:defRPr/>
            </a:pPr>
            <a:r>
              <a:rPr lang="en-US" b="1" dirty="0" smtClean="0"/>
              <a:t>Required Internship/ training:</a:t>
            </a:r>
            <a:endParaRPr lang="nl-NL" b="1" dirty="0"/>
          </a:p>
          <a:p>
            <a:pPr>
              <a:defRPr/>
            </a:pPr>
            <a:r>
              <a:rPr lang="en-US" dirty="0"/>
              <a:t>Tidal analysis</a:t>
            </a:r>
            <a:endParaRPr lang="nl-NL" dirty="0"/>
          </a:p>
          <a:p>
            <a:pPr>
              <a:defRPr/>
            </a:pPr>
            <a:r>
              <a:rPr lang="en-US" dirty="0"/>
              <a:t>Side Scan Sonar image interpretation</a:t>
            </a:r>
            <a:endParaRPr lang="nl-NL" dirty="0"/>
          </a:p>
          <a:p>
            <a:pPr>
              <a:defRPr/>
            </a:pPr>
            <a:r>
              <a:rPr lang="en-US" dirty="0" err="1" smtClean="0"/>
              <a:t>Multibeam</a:t>
            </a:r>
            <a:r>
              <a:rPr lang="en-US" dirty="0" smtClean="0"/>
              <a:t> data acquisition and processing</a:t>
            </a:r>
          </a:p>
          <a:p>
            <a:pPr>
              <a:defRPr/>
            </a:pPr>
            <a:r>
              <a:rPr lang="en-US" dirty="0" smtClean="0"/>
              <a:t>Data management</a:t>
            </a:r>
          </a:p>
          <a:p>
            <a:pPr>
              <a:defRPr/>
            </a:pPr>
            <a:r>
              <a:rPr lang="en-US" dirty="0" smtClean="0"/>
              <a:t>SDI for wider use</a:t>
            </a:r>
          </a:p>
          <a:p>
            <a:pPr>
              <a:defRPr/>
            </a:pPr>
            <a:endParaRPr lang="nl-NL"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Arial" pitchFamily="34" charset="0"/>
              <a:buNone/>
              <a:defRPr/>
            </a:pPr>
            <a:endParaRPr lang="en-US" dirty="0" smtClean="0"/>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A078C1-7FE7-4C8B-9E39-F0BF215D8D98}" type="slidenum">
              <a:rPr lang="en-US" altLang="en-US">
                <a:solidFill>
                  <a:srgbClr val="045C75"/>
                </a:solidFill>
              </a:rPr>
              <a:pPr/>
              <a:t>24</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0" y="366713"/>
            <a:ext cx="6400800" cy="1143000"/>
          </a:xfrm>
        </p:spPr>
        <p:txBody>
          <a:bodyPr/>
          <a:lstStyle/>
          <a:p>
            <a:pPr eaLnBrk="1" hangingPunct="1"/>
            <a:r>
              <a:rPr lang="en-US" altLang="en-US" smtClean="0"/>
              <a:t>CB Support</a:t>
            </a:r>
          </a:p>
        </p:txBody>
      </p:sp>
      <p:sp>
        <p:nvSpPr>
          <p:cNvPr id="3" name="Content Placeholder 2"/>
          <p:cNvSpPr>
            <a:spLocks noGrp="1"/>
          </p:cNvSpPr>
          <p:nvPr>
            <p:ph idx="1"/>
          </p:nvPr>
        </p:nvSpPr>
        <p:spPr/>
        <p:txBody>
          <a:bodyPr>
            <a:normAutofit/>
          </a:bodyPr>
          <a:lstStyle/>
          <a:p>
            <a:pPr marL="0" indent="0">
              <a:buFont typeface="Wingdings 2" panose="05020102010507070707" pitchFamily="18" charset="2"/>
              <a:buNone/>
              <a:defRPr/>
            </a:pPr>
            <a:r>
              <a:rPr lang="en-US" sz="2000" dirty="0" smtClean="0"/>
              <a:t>Training </a:t>
            </a:r>
            <a:r>
              <a:rPr lang="en-US" sz="2000" dirty="0"/>
              <a:t>offered:</a:t>
            </a:r>
            <a:endParaRPr lang="nl-NL" sz="2000" dirty="0"/>
          </a:p>
          <a:p>
            <a:pPr>
              <a:defRPr/>
            </a:pPr>
            <a:r>
              <a:rPr lang="en-US" sz="2000" b="1" dirty="0"/>
              <a:t>IALA manager  level 1 training course – </a:t>
            </a:r>
            <a:endParaRPr lang="en-US" sz="2000" b="1" dirty="0" smtClean="0"/>
          </a:p>
          <a:p>
            <a:pPr marL="0" indent="0">
              <a:buFont typeface="Wingdings 2" panose="05020102010507070707" pitchFamily="18" charset="2"/>
              <a:buNone/>
              <a:defRPr/>
            </a:pPr>
            <a:r>
              <a:rPr lang="en-US" sz="2000" b="1" dirty="0" smtClean="0"/>
              <a:t>Form October – November 2018- Paramaribo Suriname</a:t>
            </a:r>
            <a:endParaRPr lang="nl-NL" sz="2000" dirty="0"/>
          </a:p>
          <a:p>
            <a:pPr marL="0" indent="0" eaLnBrk="1" fontAlgn="auto" hangingPunct="1">
              <a:spcAft>
                <a:spcPts val="0"/>
              </a:spcAft>
              <a:buClr>
                <a:schemeClr val="accent3"/>
              </a:buClr>
              <a:buFont typeface="Wingdings 2" panose="05020102010507070707" pitchFamily="18" charset="2"/>
              <a:buNone/>
              <a:defRPr/>
            </a:pPr>
            <a:endParaRPr lang="en-US" dirty="0"/>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2062D1-BB9B-44BB-9B03-FD9EB3510C37}" type="slidenum">
              <a:rPr lang="en-US" altLang="en-US">
                <a:solidFill>
                  <a:srgbClr val="045C75"/>
                </a:solidFill>
              </a:rPr>
              <a:pPr/>
              <a:t>25</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812800"/>
            <a:ext cx="7543800" cy="1143000"/>
          </a:xfrm>
        </p:spPr>
        <p:txBody>
          <a:bodyPr/>
          <a:lstStyle/>
          <a:p>
            <a:pPr algn="ctr" eaLnBrk="1" hangingPunct="1"/>
            <a:r>
              <a:rPr lang="en-US" altLang="en-US" sz="4600" smtClean="0"/>
              <a:t>Bilateral projects</a:t>
            </a:r>
          </a:p>
        </p:txBody>
      </p:sp>
      <p:sp>
        <p:nvSpPr>
          <p:cNvPr id="3" name="Content Placeholder 2"/>
          <p:cNvSpPr>
            <a:spLocks noGrp="1"/>
          </p:cNvSpPr>
          <p:nvPr>
            <p:ph idx="1"/>
          </p:nvPr>
        </p:nvSpPr>
        <p:spPr>
          <a:xfrm>
            <a:off x="914400" y="2133600"/>
            <a:ext cx="7162800" cy="4267200"/>
          </a:xfrm>
        </p:spPr>
        <p:txBody>
          <a:bodyPr>
            <a:noAutofit/>
          </a:bodyPr>
          <a:lstStyle/>
          <a:p>
            <a:pPr eaLnBrk="1" fontAlgn="auto" hangingPunct="1">
              <a:spcAft>
                <a:spcPts val="0"/>
              </a:spcAft>
              <a:buClr>
                <a:schemeClr val="accent3"/>
              </a:buClr>
              <a:defRPr/>
            </a:pPr>
            <a:r>
              <a:rPr lang="en-US" sz="2000" dirty="0"/>
              <a:t>Member of IC-ENC for ENC validation and </a:t>
            </a:r>
            <a:r>
              <a:rPr lang="en-US" sz="2000" dirty="0" smtClean="0"/>
              <a:t>distribution</a:t>
            </a:r>
          </a:p>
          <a:p>
            <a:pPr marL="0" indent="0" eaLnBrk="1" fontAlgn="auto" hangingPunct="1">
              <a:spcAft>
                <a:spcPts val="0"/>
              </a:spcAft>
              <a:buClr>
                <a:schemeClr val="accent3"/>
              </a:buClr>
              <a:buFont typeface="Wingdings 2" panose="05020102010507070707" pitchFamily="18" charset="2"/>
              <a:buNone/>
              <a:defRPr/>
            </a:pPr>
            <a:endParaRPr lang="en-US" sz="2000" dirty="0"/>
          </a:p>
          <a:p>
            <a:pPr eaLnBrk="1" fontAlgn="auto" hangingPunct="1">
              <a:spcAft>
                <a:spcPts val="0"/>
              </a:spcAft>
              <a:buClr>
                <a:schemeClr val="accent3"/>
              </a:buClr>
              <a:defRPr/>
            </a:pPr>
            <a:r>
              <a:rPr lang="en-US" sz="2000" dirty="0" smtClean="0"/>
              <a:t>MoU </a:t>
            </a:r>
            <a:r>
              <a:rPr lang="en-US" sz="2000" dirty="0"/>
              <a:t>Suriname – UKHO- ENC and paper Chart </a:t>
            </a:r>
            <a:r>
              <a:rPr lang="en-US" sz="2000" dirty="0" smtClean="0"/>
              <a:t>production</a:t>
            </a:r>
          </a:p>
          <a:p>
            <a:pPr marL="0" indent="0" eaLnBrk="1" fontAlgn="auto" hangingPunct="1">
              <a:spcAft>
                <a:spcPts val="0"/>
              </a:spcAft>
              <a:buClr>
                <a:schemeClr val="accent3"/>
              </a:buClr>
              <a:buFont typeface="Wingdings 2" panose="05020102010507070707" pitchFamily="18" charset="2"/>
              <a:buNone/>
              <a:defRPr/>
            </a:pPr>
            <a:endParaRPr lang="en-US" sz="2000" dirty="0"/>
          </a:p>
          <a:p>
            <a:pPr eaLnBrk="1" fontAlgn="auto" hangingPunct="1">
              <a:spcAft>
                <a:spcPts val="0"/>
              </a:spcAft>
              <a:buClr>
                <a:schemeClr val="accent3"/>
              </a:buClr>
              <a:defRPr/>
            </a:pPr>
            <a:r>
              <a:rPr lang="en-US" sz="2000" dirty="0"/>
              <a:t>MoU Suriname – </a:t>
            </a:r>
            <a:r>
              <a:rPr lang="en-US" sz="2000" dirty="0" smtClean="0"/>
              <a:t>France-co-production of boundary chart</a:t>
            </a:r>
          </a:p>
          <a:p>
            <a:pPr eaLnBrk="1" fontAlgn="auto" hangingPunct="1">
              <a:spcAft>
                <a:spcPts val="0"/>
              </a:spcAft>
              <a:buClr>
                <a:schemeClr val="accent3"/>
              </a:buClr>
              <a:defRPr/>
            </a:pPr>
            <a:endParaRPr lang="en-US" sz="2000" dirty="0" smtClean="0"/>
          </a:p>
          <a:p>
            <a:pPr eaLnBrk="1" fontAlgn="auto" hangingPunct="1">
              <a:spcAft>
                <a:spcPts val="0"/>
              </a:spcAft>
              <a:buClr>
                <a:schemeClr val="accent3"/>
              </a:buClr>
              <a:defRPr/>
            </a:pPr>
            <a:r>
              <a:rPr lang="en-US" sz="2000" dirty="0"/>
              <a:t>MOU MAS- IALA- training center and membership</a:t>
            </a:r>
          </a:p>
          <a:p>
            <a:pPr marL="0" indent="0" eaLnBrk="1" fontAlgn="auto" hangingPunct="1">
              <a:spcAft>
                <a:spcPts val="0"/>
              </a:spcAft>
              <a:buClr>
                <a:schemeClr val="accent3"/>
              </a:buClr>
              <a:buFont typeface="Wingdings 2" panose="05020102010507070707" pitchFamily="18" charset="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sz="2000" dirty="0" smtClean="0"/>
              <a:t>In progress</a:t>
            </a:r>
          </a:p>
          <a:p>
            <a:pPr eaLnBrk="1" fontAlgn="auto" hangingPunct="1">
              <a:spcAft>
                <a:spcPts val="0"/>
              </a:spcAft>
              <a:buClr>
                <a:schemeClr val="accent3"/>
              </a:buClr>
              <a:defRPr/>
            </a:pPr>
            <a:r>
              <a:rPr lang="en-US" sz="2000" dirty="0" smtClean="0"/>
              <a:t>MoU </a:t>
            </a:r>
            <a:r>
              <a:rPr lang="en-US" sz="2000" dirty="0"/>
              <a:t>Suriname – Brazil DNH for capacity building </a:t>
            </a:r>
            <a:endParaRPr lang="en-US" sz="2000" dirty="0" smtClean="0"/>
          </a:p>
          <a:p>
            <a:pPr eaLnBrk="1" fontAlgn="auto" hangingPunct="1">
              <a:spcAft>
                <a:spcPts val="0"/>
              </a:spcAft>
              <a:buClr>
                <a:schemeClr val="accent3"/>
              </a:buClr>
              <a:defRPr/>
            </a:pPr>
            <a:r>
              <a:rPr lang="en-US" sz="2000" dirty="0" smtClean="0"/>
              <a:t>MoU  MAS - University of Suriname </a:t>
            </a:r>
          </a:p>
          <a:p>
            <a:pPr eaLnBrk="1" fontAlgn="auto" hangingPunct="1">
              <a:spcAft>
                <a:spcPts val="0"/>
              </a:spcAft>
              <a:buClr>
                <a:schemeClr val="accent3"/>
              </a:buClr>
              <a:defRPr/>
            </a:pPr>
            <a:r>
              <a:rPr lang="en-US" sz="2000" dirty="0" smtClean="0"/>
              <a:t>MoU MAS  - Polytechnic College</a:t>
            </a:r>
          </a:p>
          <a:p>
            <a:pPr marL="0" indent="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Char char=""/>
              <a:defRPr/>
            </a:pPr>
            <a:endParaRPr lang="en-US" sz="2000" dirty="0"/>
          </a:p>
        </p:txBody>
      </p:sp>
      <p:sp>
        <p:nvSpPr>
          <p:cNvPr id="307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ED4441-49D7-47C5-A50F-2E36C2484B56}" type="slidenum">
              <a:rPr lang="en-US" altLang="en-US">
                <a:solidFill>
                  <a:srgbClr val="045C75"/>
                </a:solidFill>
              </a:rPr>
              <a:pPr/>
              <a:t>26</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388" y="433388"/>
            <a:ext cx="6172200" cy="1143000"/>
          </a:xfrm>
        </p:spPr>
        <p:txBody>
          <a:bodyPr>
            <a:normAutofit fontScale="90000"/>
          </a:bodyPr>
          <a:lstStyle/>
          <a:p>
            <a:pPr eaLnBrk="1" fontAlgn="auto" hangingPunct="1">
              <a:spcAft>
                <a:spcPts val="0"/>
              </a:spcAft>
              <a:defRPr/>
            </a:pPr>
            <a:r>
              <a:rPr lang="nl-NL" altLang="en-US" dirty="0" smtClean="0"/>
              <a:t>Oceanographic </a:t>
            </a:r>
            <a:r>
              <a:rPr lang="nl-NL" altLang="en-US" dirty="0"/>
              <a:t>activities</a:t>
            </a:r>
            <a:endParaRPr lang="en-US" dirty="0"/>
          </a:p>
        </p:txBody>
      </p:sp>
      <p:sp>
        <p:nvSpPr>
          <p:cNvPr id="31747" name="Content Placeholder 2"/>
          <p:cNvSpPr>
            <a:spLocks noGrp="1"/>
          </p:cNvSpPr>
          <p:nvPr>
            <p:ph idx="1"/>
          </p:nvPr>
        </p:nvSpPr>
        <p:spPr>
          <a:xfrm>
            <a:off x="457200" y="1600200"/>
            <a:ext cx="8229600" cy="4922838"/>
          </a:xfrm>
        </p:spPr>
        <p:txBody>
          <a:bodyPr/>
          <a:lstStyle/>
          <a:p>
            <a:pPr eaLnBrk="1" hangingPunct="1"/>
            <a:r>
              <a:rPr lang="en-US" altLang="en-US" smtClean="0"/>
              <a:t>Offshore seismic project and drilling along the coast of Suriname by the National State oil Company</a:t>
            </a:r>
          </a:p>
          <a:p>
            <a:pPr eaLnBrk="1" hangingPunct="1"/>
            <a:endParaRPr lang="en-US" altLang="en-US" smtClean="0"/>
          </a:p>
        </p:txBody>
      </p:sp>
      <p:sp>
        <p:nvSpPr>
          <p:cNvPr id="317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92DCBA-C15C-4120-9EB7-CCD95524DFAB}" type="slidenum">
              <a:rPr lang="en-US" altLang="en-US">
                <a:solidFill>
                  <a:srgbClr val="045C75"/>
                </a:solidFill>
              </a:rPr>
              <a:pPr/>
              <a:t>27</a:t>
            </a:fld>
            <a:endParaRPr lang="en-US" altLang="en-US">
              <a:solidFill>
                <a:srgbClr val="045C75"/>
              </a:solidFill>
            </a:endParaRPr>
          </a:p>
        </p:txBody>
      </p:sp>
      <p:pic>
        <p:nvPicPr>
          <p:cNvPr id="31749" name="Picture 5" descr="Description: C:\Users\apieka\AppData\Local\Temp\SnipImage-{FCB173DB-8B39-418E-8215-E706BE5D1EB3}.PNG"/>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057400" y="2643188"/>
            <a:ext cx="4325938"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000" dirty="0" smtClean="0"/>
              <a:t>Establishment of Suriname Maritime Academy  in conjunction with IALA for training in Aids to Navigation</a:t>
            </a:r>
          </a:p>
          <a:p>
            <a:pPr>
              <a:defRPr/>
            </a:pPr>
            <a:r>
              <a:rPr lang="en-US" sz="2000" dirty="0" smtClean="0"/>
              <a:t>Drafting of Risk assessment project</a:t>
            </a:r>
          </a:p>
          <a:p>
            <a:pPr>
              <a:defRPr/>
            </a:pPr>
            <a:r>
              <a:rPr lang="en-US" sz="2000" dirty="0" smtClean="0"/>
              <a:t> Preparation IMO Audit for 2018 (IMSAS)</a:t>
            </a:r>
          </a:p>
          <a:p>
            <a:pPr>
              <a:defRPr/>
            </a:pPr>
            <a:endParaRPr lang="en-US" sz="2000" dirty="0" smtClean="0"/>
          </a:p>
          <a:p>
            <a:pPr>
              <a:defRPr/>
            </a:pPr>
            <a:endParaRPr lang="en-US" dirty="0" smtClean="0"/>
          </a:p>
          <a:p>
            <a:pPr marL="0" indent="0">
              <a:buFont typeface="Wingdings 2" panose="05020102010507070707" pitchFamily="18" charset="2"/>
              <a:buNone/>
              <a:defRPr/>
            </a:pPr>
            <a:endParaRPr lang="nl-NL" dirty="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69338-9465-423C-9FD2-A97A7705203F}" type="slidenum">
              <a:rPr lang="en-US" altLang="en-US">
                <a:solidFill>
                  <a:srgbClr val="045C75"/>
                </a:solidFill>
              </a:rPr>
              <a:pPr/>
              <a:t>28</a:t>
            </a:fld>
            <a:endParaRPr lang="en-US" altLang="en-US">
              <a:solidFill>
                <a:srgbClr val="045C75"/>
              </a:solidFill>
            </a:endParaRPr>
          </a:p>
        </p:txBody>
      </p:sp>
      <p:sp>
        <p:nvSpPr>
          <p:cNvPr id="5" name="Title 1"/>
          <p:cNvSpPr txBox="1">
            <a:spLocks noGrp="1"/>
          </p:cNvSpPr>
          <p:nvPr>
            <p:ph type="title"/>
          </p:nvPr>
        </p:nvSpPr>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dirty="0" smtClean="0"/>
              <a:t>National project with hydrographic component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0" y="152400"/>
            <a:ext cx="5638800" cy="1143000"/>
          </a:xfrm>
        </p:spPr>
        <p:txBody>
          <a:bodyPr/>
          <a:lstStyle/>
          <a:p>
            <a:pPr algn="ctr" eaLnBrk="1" hangingPunct="1"/>
            <a:r>
              <a:rPr lang="en-US" altLang="en-US" b="1" smtClean="0"/>
              <a:t>       </a:t>
            </a:r>
            <a:r>
              <a:rPr lang="en-US" altLang="en-US" sz="4600" smtClean="0"/>
              <a:t>Other activities</a:t>
            </a:r>
            <a:r>
              <a:rPr lang="en-US" altLang="en-US" sz="4600" b="1" smtClean="0"/>
              <a:t> </a:t>
            </a:r>
            <a:r>
              <a:rPr lang="en-US" altLang="en-US" b="1" smtClean="0"/>
              <a:t> </a:t>
            </a:r>
            <a:r>
              <a:rPr lang="en-US" altLang="en-US" smtClean="0"/>
              <a:t>  </a:t>
            </a:r>
          </a:p>
        </p:txBody>
      </p:sp>
      <p:sp>
        <p:nvSpPr>
          <p:cNvPr id="33795" name="Content Placeholder 2"/>
          <p:cNvSpPr>
            <a:spLocks noGrp="1"/>
          </p:cNvSpPr>
          <p:nvPr>
            <p:ph idx="1"/>
          </p:nvPr>
        </p:nvSpPr>
        <p:spPr>
          <a:xfrm>
            <a:off x="533400" y="1219200"/>
            <a:ext cx="8229600" cy="5432425"/>
          </a:xfrm>
        </p:spPr>
        <p:txBody>
          <a:bodyPr/>
          <a:lstStyle/>
          <a:p>
            <a:r>
              <a:rPr lang="en-US" altLang="en-US" b="1" smtClean="0"/>
              <a:t>    </a:t>
            </a:r>
            <a:r>
              <a:rPr lang="en-US" altLang="en-US" sz="2000" smtClean="0"/>
              <a:t>  </a:t>
            </a:r>
            <a:r>
              <a:rPr lang="en-US" altLang="en-US" sz="2000" b="1" smtClean="0"/>
              <a:t>National Working groups: </a:t>
            </a:r>
            <a:endParaRPr lang="nl-NL" altLang="en-US" sz="2000" smtClean="0"/>
          </a:p>
          <a:p>
            <a:r>
              <a:rPr lang="en-US" altLang="en-US" sz="2000" smtClean="0"/>
              <a:t>National</a:t>
            </a:r>
            <a:r>
              <a:rPr lang="en-US" altLang="en-US" sz="2000" b="1" smtClean="0"/>
              <a:t> </a:t>
            </a:r>
            <a:r>
              <a:rPr lang="en-US" altLang="en-US" sz="2000" smtClean="0"/>
              <a:t>Climate Outlook Forum (NCOF)</a:t>
            </a:r>
            <a:endParaRPr lang="nl-NL" altLang="en-US" sz="2000" smtClean="0"/>
          </a:p>
          <a:p>
            <a:r>
              <a:rPr lang="en-US" altLang="en-US" sz="2000" smtClean="0"/>
              <a:t>MAS participated in the National Post-deforestation 2000 – 2009 and 2000 – 2015 Land Use Land Cover Maps project organized by the Forest Cover Monitoring Unit of the Foundation for Forest Management and Production Control (SBB) as an initiative of the Amazon Cooperation Treaty Organization (ACTO).</a:t>
            </a:r>
            <a:endParaRPr lang="nl-NL" altLang="en-US" sz="2000" smtClean="0"/>
          </a:p>
          <a:p>
            <a:r>
              <a:rPr lang="en-US" altLang="en-US" sz="2000" b="1" smtClean="0"/>
              <a:t>Global Climate Change Alliance (GCCA)+ Suriname Climate Change Adaptation project office and activities Government of Suriname, the European Union and the UNDP</a:t>
            </a:r>
            <a:endParaRPr lang="nl-NL" altLang="en-US" sz="2000" smtClean="0"/>
          </a:p>
        </p:txBody>
      </p:sp>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94B5F6-F6D3-4B58-BE8B-31E7BE7EEE9C}" type="slidenum">
              <a:rPr lang="en-US" altLang="en-US">
                <a:solidFill>
                  <a:srgbClr val="045C75"/>
                </a:solidFill>
              </a:rPr>
              <a:pPr/>
              <a:t>29</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endParaRPr lang="nl-NL" altLang="en-US" smtClean="0"/>
          </a:p>
        </p:txBody>
      </p:sp>
      <p:sp>
        <p:nvSpPr>
          <p:cNvPr id="71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D2E3DA-7742-4B82-913B-C99FAA3D6B6C}" type="slidenum">
              <a:rPr lang="en-US" altLang="en-US">
                <a:solidFill>
                  <a:srgbClr val="045C75"/>
                </a:solidFill>
              </a:rPr>
              <a:pPr/>
              <a:t>3</a:t>
            </a:fld>
            <a:endParaRPr lang="en-US" altLang="en-US">
              <a:solidFill>
                <a:srgbClr val="045C75"/>
              </a:solidFill>
            </a:endParaRPr>
          </a:p>
        </p:txBody>
      </p:sp>
      <p:pic>
        <p:nvPicPr>
          <p:cNvPr id="7172" name="Picture 4" descr="Description: http://www.mas.sr/images/fotos/Organogramversi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800" y="1524000"/>
            <a:ext cx="8140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itle 1"/>
          <p:cNvSpPr>
            <a:spLocks noGrp="1"/>
          </p:cNvSpPr>
          <p:nvPr>
            <p:ph type="title"/>
          </p:nvPr>
        </p:nvSpPr>
        <p:spPr>
          <a:xfrm>
            <a:off x="431800" y="457200"/>
            <a:ext cx="8229600" cy="1143000"/>
          </a:xfrm>
        </p:spPr>
        <p:txBody>
          <a:bodyPr/>
          <a:lstStyle/>
          <a:p>
            <a:pPr algn="ctr"/>
            <a:r>
              <a:rPr lang="en-US" altLang="en-US" sz="4600" smtClean="0"/>
              <a:t>Maritime Authority Suriname</a:t>
            </a:r>
            <a:endParaRPr lang="nl-NL" altLang="en-US" sz="4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smtClean="0"/>
              <a:t>Other activities</a:t>
            </a:r>
            <a:r>
              <a:rPr lang="en-US" altLang="en-US" b="1" smtClean="0"/>
              <a:t>  </a:t>
            </a:r>
            <a:r>
              <a:rPr lang="en-US" altLang="en-US" smtClean="0"/>
              <a:t>  </a:t>
            </a:r>
            <a:endParaRPr lang="nl-NL" altLang="en-US" smtClean="0"/>
          </a:p>
        </p:txBody>
      </p:sp>
      <p:sp>
        <p:nvSpPr>
          <p:cNvPr id="3" name="Content Placeholder 2"/>
          <p:cNvSpPr>
            <a:spLocks noGrp="1"/>
          </p:cNvSpPr>
          <p:nvPr>
            <p:ph idx="1"/>
          </p:nvPr>
        </p:nvSpPr>
        <p:spPr/>
        <p:txBody>
          <a:bodyPr/>
          <a:lstStyle/>
          <a:p>
            <a:pPr marL="0" indent="0" eaLnBrk="1" fontAlgn="auto" hangingPunct="1">
              <a:spcAft>
                <a:spcPts val="0"/>
              </a:spcAft>
              <a:buClr>
                <a:schemeClr val="accent3"/>
              </a:buClr>
              <a:buFont typeface="Wingdings 2"/>
              <a:buNone/>
              <a:defRPr/>
            </a:pPr>
            <a:r>
              <a:rPr lang="en-US" b="1" dirty="0"/>
              <a:t>Participation in IHO Working Groups</a:t>
            </a:r>
          </a:p>
          <a:p>
            <a:pPr marL="274320" indent="-274320" eaLnBrk="1" fontAlgn="auto" hangingPunct="1">
              <a:spcAft>
                <a:spcPts val="0"/>
              </a:spcAft>
              <a:buClr>
                <a:schemeClr val="accent3"/>
              </a:buClr>
              <a:buFont typeface="Wingdings 2"/>
              <a:buChar char=""/>
              <a:defRPr/>
            </a:pPr>
            <a:r>
              <a:rPr lang="en-US" dirty="0"/>
              <a:t>MEIP     </a:t>
            </a:r>
          </a:p>
          <a:p>
            <a:pPr marL="274320" indent="-274320" eaLnBrk="1" fontAlgn="auto" hangingPunct="1">
              <a:spcAft>
                <a:spcPts val="0"/>
              </a:spcAft>
              <a:buClr>
                <a:schemeClr val="accent3"/>
              </a:buClr>
              <a:buFont typeface="Wingdings 2"/>
              <a:buChar char=""/>
              <a:defRPr/>
            </a:pPr>
            <a:r>
              <a:rPr lang="en-US" dirty="0" smtClean="0"/>
              <a:t>MICC</a:t>
            </a:r>
            <a:r>
              <a:rPr lang="en-US" dirty="0"/>
              <a:t>                                                                              </a:t>
            </a:r>
          </a:p>
          <a:p>
            <a:pPr marL="0" indent="0" eaLnBrk="1" fontAlgn="auto" hangingPunct="1">
              <a:spcAft>
                <a:spcPts val="0"/>
              </a:spcAft>
              <a:buClr>
                <a:schemeClr val="accent3"/>
              </a:buClr>
              <a:buFont typeface="Wingdings 2"/>
              <a:buNone/>
              <a:defRPr/>
            </a:pPr>
            <a:r>
              <a:rPr lang="en-US" dirty="0"/>
              <a:t> </a:t>
            </a:r>
            <a:r>
              <a:rPr lang="en-US" b="1" dirty="0"/>
              <a:t>Geospatial studies</a:t>
            </a:r>
          </a:p>
          <a:p>
            <a:pPr marL="274320" indent="-274320" eaLnBrk="1" fontAlgn="auto" hangingPunct="1">
              <a:spcAft>
                <a:spcPts val="0"/>
              </a:spcAft>
              <a:buClr>
                <a:schemeClr val="accent3"/>
              </a:buClr>
              <a:buFont typeface="Wingdings 2"/>
              <a:buChar char=""/>
              <a:defRPr/>
            </a:pPr>
            <a:r>
              <a:rPr lang="en-US" dirty="0"/>
              <a:t>Climate change : WWF -Suriname establishing a national database for environment</a:t>
            </a:r>
          </a:p>
          <a:p>
            <a:pPr marL="274320" indent="-274320" eaLnBrk="1" fontAlgn="auto" hangingPunct="1">
              <a:spcAft>
                <a:spcPts val="0"/>
              </a:spcAft>
              <a:buClr>
                <a:schemeClr val="accent3"/>
              </a:buClr>
              <a:buFont typeface="Wingdings 2"/>
              <a:buChar char=""/>
              <a:defRPr/>
            </a:pPr>
            <a:r>
              <a:rPr lang="en-US" b="1" dirty="0"/>
              <a:t>Disaster prevention</a:t>
            </a:r>
          </a:p>
          <a:p>
            <a:pPr marL="0" indent="0">
              <a:buFont typeface="Wingdings 2" panose="05020102010507070707" pitchFamily="18" charset="2"/>
              <a:buNone/>
              <a:defRPr/>
            </a:pPr>
            <a:r>
              <a:rPr lang="en-US" dirty="0" smtClean="0"/>
              <a:t>Flood modeling for Paramaribo</a:t>
            </a:r>
            <a:endParaRPr lang="en-US" dirty="0"/>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a:p>
            <a:pPr>
              <a:defRPr/>
            </a:pPr>
            <a:endParaRPr lang="nl-NL" dirty="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0777B-11DF-4F95-8751-C4F554065E94}" type="slidenum">
              <a:rPr lang="en-US" altLang="en-US">
                <a:solidFill>
                  <a:srgbClr val="045C75"/>
                </a:solidFill>
              </a:rPr>
              <a:pPr/>
              <a:t>30</a:t>
            </a:fld>
            <a:endParaRPr lang="en-US" altLang="en-US">
              <a:solidFill>
                <a:srgbClr val="045C7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nl-NL" altLang="en-US" smtClean="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5E81C-51E3-4753-B6AF-77294254A302}" type="slidenum">
              <a:rPr lang="en-US" altLang="en-US">
                <a:solidFill>
                  <a:srgbClr val="045C75"/>
                </a:solidFill>
              </a:rPr>
              <a:pPr/>
              <a:t>31</a:t>
            </a:fld>
            <a:endParaRPr lang="en-US" altLang="en-US">
              <a:solidFill>
                <a:srgbClr val="045C75"/>
              </a:solidFill>
            </a:endParaRPr>
          </a:p>
        </p:txBody>
      </p:sp>
      <p:pic>
        <p:nvPicPr>
          <p:cNvPr id="35844" name="Content Placeholder 4" descr="\\mas.local\share\profiles\bmahabier\My Documents\masaton.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85800" y="381000"/>
            <a:ext cx="7696200" cy="2743200"/>
          </a:xfrm>
        </p:spPr>
      </p:pic>
      <p:sp>
        <p:nvSpPr>
          <p:cNvPr id="35845" name="TextBox 5"/>
          <p:cNvSpPr txBox="1">
            <a:spLocks noChangeArrowheads="1"/>
          </p:cNvSpPr>
          <p:nvPr/>
        </p:nvSpPr>
        <p:spPr bwMode="auto">
          <a:xfrm>
            <a:off x="609600" y="35052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a:t>Establishment of the Suriname ATON Academy ( SAA)</a:t>
            </a:r>
          </a:p>
          <a:p>
            <a:pPr>
              <a:buFont typeface="Arial" panose="020B0604020202020204" pitchFamily="34" charset="0"/>
              <a:buChar char="•"/>
            </a:pPr>
            <a:r>
              <a:rPr lang="en-US" altLang="en-US"/>
              <a:t>Accreditation of the SAA  based on  IALA Recommendation E-141</a:t>
            </a:r>
            <a:endParaRPr lang="nl-NL" altLang="en-US"/>
          </a:p>
        </p:txBody>
      </p:sp>
      <p:pic>
        <p:nvPicPr>
          <p:cNvPr id="35846" name="Picture 6" descr="\\mas.local\share\MAS Fotos\MAS foto's 2017\Audit IALA center\DSC_707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432300"/>
            <a:ext cx="30051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mas.local\share\MAS Fotos\MAS foto's 2017\Audit IALA center\DSC_70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432300"/>
            <a:ext cx="31035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nl-NL" altLang="en-US" smtClean="0"/>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2BCDB8-6CE4-4F1C-8466-9E0D3E50410D}" type="slidenum">
              <a:rPr lang="en-US" altLang="en-US">
                <a:solidFill>
                  <a:srgbClr val="045C75"/>
                </a:solidFill>
              </a:rPr>
              <a:pPr/>
              <a:t>32</a:t>
            </a:fld>
            <a:endParaRPr lang="en-US" altLang="en-US">
              <a:solidFill>
                <a:srgbClr val="045C75"/>
              </a:solidFill>
            </a:endParaRPr>
          </a:p>
        </p:txBody>
      </p:sp>
      <p:pic>
        <p:nvPicPr>
          <p:cNvPr id="36868" name="Content Placeholder 4"/>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a:xfrm>
            <a:off x="609600" y="1143000"/>
            <a:ext cx="7467600" cy="5257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990600"/>
            <a:ext cx="8229600" cy="1143000"/>
          </a:xfrm>
        </p:spPr>
        <p:txBody>
          <a:bodyPr/>
          <a:lstStyle/>
          <a:p>
            <a:pPr algn="ctr"/>
            <a:r>
              <a:rPr lang="en-GB" altLang="en-US" sz="4600" smtClean="0"/>
              <a:t>SOLAS V Regulations</a:t>
            </a:r>
            <a:r>
              <a:rPr lang="nl-NL" altLang="en-US" sz="4600" smtClean="0"/>
              <a:t/>
            </a:r>
            <a:br>
              <a:rPr lang="nl-NL" altLang="en-US" sz="4600" smtClean="0"/>
            </a:br>
            <a:endParaRPr lang="nl-NL" altLang="en-US" sz="4600" smtClean="0"/>
          </a:p>
        </p:txBody>
      </p:sp>
      <p:sp>
        <p:nvSpPr>
          <p:cNvPr id="37891" name="Content Placeholder 2"/>
          <p:cNvSpPr>
            <a:spLocks noGrp="1"/>
          </p:cNvSpPr>
          <p:nvPr>
            <p:ph idx="1"/>
          </p:nvPr>
        </p:nvSpPr>
        <p:spPr>
          <a:xfrm>
            <a:off x="381000" y="2503488"/>
            <a:ext cx="8229600" cy="4389437"/>
          </a:xfrm>
        </p:spPr>
        <p:txBody>
          <a:bodyPr/>
          <a:lstStyle/>
          <a:p>
            <a:pPr marL="0" indent="0">
              <a:buFont typeface="Wingdings 2" panose="05020102010507070707" pitchFamily="18" charset="2"/>
              <a:buNone/>
            </a:pPr>
            <a:r>
              <a:rPr lang="en-GB" altLang="en-US" sz="2000" smtClean="0"/>
              <a:t>4 -Navigational Warnings: WWNWS</a:t>
            </a:r>
            <a:endParaRPr lang="nl-NL" altLang="en-US" sz="2000" smtClean="0"/>
          </a:p>
          <a:p>
            <a:pPr marL="0" indent="0">
              <a:buFont typeface="Wingdings 2" panose="05020102010507070707" pitchFamily="18" charset="2"/>
              <a:buNone/>
            </a:pPr>
            <a:r>
              <a:rPr lang="en-GB" altLang="en-US" sz="2000" smtClean="0"/>
              <a:t>9 – Hydrographic Services</a:t>
            </a:r>
            <a:endParaRPr lang="nl-NL" altLang="en-US" sz="2000" smtClean="0"/>
          </a:p>
          <a:p>
            <a:pPr marL="0" indent="0">
              <a:buFont typeface="Wingdings 2" panose="05020102010507070707" pitchFamily="18" charset="2"/>
              <a:buNone/>
            </a:pPr>
            <a:r>
              <a:rPr lang="en-GB" altLang="en-US" sz="2000" smtClean="0"/>
              <a:t>10 – Ships Routeing</a:t>
            </a:r>
            <a:endParaRPr lang="nl-NL" altLang="en-US" sz="2000" smtClean="0"/>
          </a:p>
          <a:p>
            <a:pPr marL="0" indent="0">
              <a:buFont typeface="Wingdings 2" panose="05020102010507070707" pitchFamily="18" charset="2"/>
              <a:buNone/>
            </a:pPr>
            <a:r>
              <a:rPr lang="en-GB" altLang="en-US" sz="2000" smtClean="0"/>
              <a:t>11 – Ships Reporting Systems</a:t>
            </a:r>
            <a:endParaRPr lang="nl-NL" altLang="en-US" sz="2000" smtClean="0"/>
          </a:p>
          <a:p>
            <a:pPr marL="0" indent="0">
              <a:buFont typeface="Wingdings 2" panose="05020102010507070707" pitchFamily="18" charset="2"/>
              <a:buNone/>
            </a:pPr>
            <a:r>
              <a:rPr lang="en-GB" altLang="en-US" sz="2000" smtClean="0"/>
              <a:t>12 – Vessel Traffic Services</a:t>
            </a:r>
            <a:endParaRPr lang="nl-NL" altLang="en-US" sz="2000" smtClean="0"/>
          </a:p>
          <a:p>
            <a:pPr marL="0" indent="0">
              <a:buFont typeface="Wingdings 2" panose="05020102010507070707" pitchFamily="18" charset="2"/>
              <a:buNone/>
            </a:pPr>
            <a:r>
              <a:rPr lang="en-GB" altLang="en-US" sz="2000" smtClean="0"/>
              <a:t>13 – Aids to Navigation Services</a:t>
            </a:r>
            <a:endParaRPr lang="nl-NL" altLang="en-US" sz="2000" smtClean="0"/>
          </a:p>
          <a:p>
            <a:pPr marL="0" indent="0">
              <a:buFont typeface="Wingdings 2" panose="05020102010507070707" pitchFamily="18" charset="2"/>
              <a:buNone/>
            </a:pPr>
            <a:r>
              <a:rPr lang="en-GB" altLang="en-US" sz="2000" smtClean="0"/>
              <a:t>19-2.4 – AIS </a:t>
            </a:r>
            <a:endParaRPr lang="nl-NL" altLang="en-US" sz="2000" smtClean="0"/>
          </a:p>
          <a:p>
            <a:pPr marL="0" indent="0">
              <a:buFont typeface="Wingdings 2" panose="05020102010507070707" pitchFamily="18" charset="2"/>
              <a:buNone/>
            </a:pPr>
            <a:endParaRPr lang="nl-NL" altLang="en-US"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9539B2-D63D-4FC7-BF73-5270F57E3DD8}" type="slidenum">
              <a:rPr lang="en-US" altLang="en-US">
                <a:solidFill>
                  <a:srgbClr val="045C75"/>
                </a:solidFill>
              </a:rPr>
              <a:pPr/>
              <a:t>33</a:t>
            </a:fld>
            <a:endParaRPr lang="en-US" altLang="en-US">
              <a:solidFill>
                <a:srgbClr val="045C7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nl-NL" altLang="en-US" smtClean="0"/>
          </a:p>
        </p:txBody>
      </p:sp>
      <p:sp>
        <p:nvSpPr>
          <p:cNvPr id="38915" name="Content Placeholder 2"/>
          <p:cNvSpPr>
            <a:spLocks noGrp="1"/>
          </p:cNvSpPr>
          <p:nvPr>
            <p:ph idx="1"/>
          </p:nvPr>
        </p:nvSpPr>
        <p:spPr/>
        <p:txBody>
          <a:bodyPr/>
          <a:lstStyle/>
          <a:p>
            <a:pPr marL="0" indent="0">
              <a:buFont typeface="Wingdings 2" panose="05020102010507070707" pitchFamily="18" charset="2"/>
              <a:buNone/>
            </a:pPr>
            <a:r>
              <a:rPr lang="en-US" altLang="en-US" sz="2000" smtClean="0"/>
              <a:t>Countries that expressed interest :</a:t>
            </a:r>
            <a:endParaRPr lang="nl-NL" altLang="en-US" sz="2000" smtClean="0"/>
          </a:p>
          <a:p>
            <a:pPr marL="0" indent="0">
              <a:buFont typeface="Wingdings 2" panose="05020102010507070707" pitchFamily="18" charset="2"/>
              <a:buNone/>
            </a:pPr>
            <a:r>
              <a:rPr lang="en-US" altLang="en-US" sz="2000" smtClean="0"/>
              <a:t>Mexico, Columbia, </a:t>
            </a:r>
            <a:r>
              <a:rPr lang="en-US" altLang="en-US" sz="2000" u="sng" smtClean="0"/>
              <a:t>Belize</a:t>
            </a:r>
            <a:r>
              <a:rPr lang="en-US" altLang="en-US" sz="2000" smtClean="0"/>
              <a:t> ,</a:t>
            </a:r>
            <a:r>
              <a:rPr lang="en-US" altLang="en-US" sz="2000" u="sng" smtClean="0"/>
              <a:t>Argentina</a:t>
            </a:r>
            <a:r>
              <a:rPr lang="en-US" altLang="en-US" sz="2000" smtClean="0"/>
              <a:t> ,</a:t>
            </a:r>
            <a:r>
              <a:rPr lang="en-US" altLang="en-US" sz="2000" u="sng" smtClean="0"/>
              <a:t>Guatemala</a:t>
            </a:r>
            <a:r>
              <a:rPr lang="en-US" altLang="en-US" sz="2000" smtClean="0"/>
              <a:t>, </a:t>
            </a:r>
            <a:r>
              <a:rPr lang="en-US" altLang="en-US" sz="2000" u="sng" smtClean="0"/>
              <a:t>Guyana</a:t>
            </a:r>
            <a:r>
              <a:rPr lang="en-US" altLang="en-US" sz="2000" smtClean="0"/>
              <a:t>, Trinidad&amp; Tobago, </a:t>
            </a:r>
            <a:r>
              <a:rPr lang="en-US" altLang="en-US" sz="2000" u="sng" smtClean="0"/>
              <a:t>St. Kitts &amp; Nevis</a:t>
            </a:r>
            <a:r>
              <a:rPr lang="en-US" altLang="en-US" sz="2000" smtClean="0"/>
              <a:t>, Venezuela, </a:t>
            </a:r>
            <a:r>
              <a:rPr lang="en-US" altLang="en-US" sz="2000" u="sng" smtClean="0"/>
              <a:t>Barbados </a:t>
            </a:r>
            <a:r>
              <a:rPr lang="en-US" altLang="en-US" sz="2000" smtClean="0"/>
              <a:t>and </a:t>
            </a:r>
            <a:r>
              <a:rPr lang="en-US" altLang="en-US" sz="2000" u="sng" smtClean="0"/>
              <a:t>Suriname</a:t>
            </a:r>
            <a:r>
              <a:rPr lang="en-US" altLang="en-US" sz="2000" smtClean="0"/>
              <a:t>.</a:t>
            </a:r>
          </a:p>
          <a:p>
            <a:pPr marL="0" indent="0">
              <a:buFont typeface="Wingdings 2" panose="05020102010507070707" pitchFamily="18" charset="2"/>
              <a:buNone/>
            </a:pPr>
            <a:endParaRPr lang="nl-NL" altLang="en-US" sz="2000" smtClean="0"/>
          </a:p>
          <a:p>
            <a:pPr marL="0" indent="0">
              <a:buFont typeface="Wingdings 2" panose="05020102010507070707" pitchFamily="18" charset="2"/>
              <a:buNone/>
            </a:pPr>
            <a:r>
              <a:rPr lang="en-US" altLang="en-US" sz="2000" smtClean="0"/>
              <a:t>Difficulties encountered: Availability of resources and language barrier</a:t>
            </a:r>
          </a:p>
          <a:p>
            <a:pPr marL="0" indent="0">
              <a:buFont typeface="Wingdings 2" panose="05020102010507070707" pitchFamily="18" charset="2"/>
              <a:buNone/>
            </a:pPr>
            <a:endParaRPr lang="nl-NL" altLang="en-US" sz="2000" smtClean="0"/>
          </a:p>
          <a:p>
            <a:pPr marL="0" indent="0">
              <a:buFont typeface="Wingdings 2" panose="05020102010507070707" pitchFamily="18" charset="2"/>
              <a:buNone/>
            </a:pPr>
            <a:r>
              <a:rPr lang="en-US" altLang="en-US" sz="2000" smtClean="0"/>
              <a:t>Participants for the manager course 7 : Belize ,Argentina ,Guatemala, Guyana</a:t>
            </a:r>
            <a:r>
              <a:rPr lang="nl-NL" altLang="en-US" sz="2000" smtClean="0"/>
              <a:t>,</a:t>
            </a:r>
            <a:r>
              <a:rPr lang="en-US" altLang="en-US" sz="2000" smtClean="0"/>
              <a:t>St. Kitts &amp; Nevis, Barbados and Suriname</a:t>
            </a:r>
            <a:endParaRPr lang="nl-NL" altLang="en-US" sz="2000" smtClean="0"/>
          </a:p>
          <a:p>
            <a:pPr marL="0" indent="0">
              <a:buFont typeface="Wingdings 2" panose="05020102010507070707" pitchFamily="18" charset="2"/>
              <a:buNone/>
            </a:pPr>
            <a:endParaRPr lang="nl-NL" altLang="en-US" smtClean="0"/>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058A27-E9C1-4E6B-A4F0-BB2EE0C83F77}" type="slidenum">
              <a:rPr lang="en-US" altLang="en-US">
                <a:solidFill>
                  <a:srgbClr val="045C75"/>
                </a:solidFill>
              </a:rPr>
              <a:pPr/>
              <a:t>34</a:t>
            </a:fld>
            <a:endParaRPr lang="en-US" altLang="en-US">
              <a:solidFill>
                <a:srgbClr val="045C7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sp>
        <p:nvSpPr>
          <p:cNvPr id="39939" name="Content Placeholder 2"/>
          <p:cNvSpPr>
            <a:spLocks noGrp="1"/>
          </p:cNvSpPr>
          <p:nvPr>
            <p:ph idx="1"/>
          </p:nvPr>
        </p:nvSpPr>
        <p:spPr/>
        <p:txBody>
          <a:bodyPr/>
          <a:lstStyle/>
          <a:p>
            <a:pPr marL="0" indent="0">
              <a:buFont typeface="Wingdings 2" panose="05020102010507070707" pitchFamily="18" charset="2"/>
              <a:buNone/>
            </a:pPr>
            <a:endParaRPr lang="en-US" altLang="en-US" smtClean="0"/>
          </a:p>
        </p:txBody>
      </p:sp>
      <p:sp>
        <p:nvSpPr>
          <p:cNvPr id="4" name="Date Placeholder 3"/>
          <p:cNvSpPr>
            <a:spLocks noGrp="1"/>
          </p:cNvSpPr>
          <p:nvPr>
            <p:ph type="dt" sz="quarter" idx="10"/>
          </p:nvPr>
        </p:nvSpPr>
        <p:spPr/>
        <p:txBody>
          <a:bodyPr/>
          <a:lstStyle/>
          <a:p>
            <a:pPr>
              <a:defRPr/>
            </a:pPr>
            <a:fld id="{4395C287-D1A5-47C9-B551-4FA3FE4ED169}" type="datetime1">
              <a:rPr lang="en-US" smtClean="0"/>
              <a:pPr>
                <a:defRPr/>
              </a:pPr>
              <a:t>1/19/2018</a:t>
            </a:fld>
            <a:endParaRPr lang="en-US" dirty="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0C2D26-B945-4FC1-8720-DA81FBEC3D68}" type="slidenum">
              <a:rPr lang="en-US" altLang="en-US">
                <a:solidFill>
                  <a:srgbClr val="045C75"/>
                </a:solidFill>
              </a:rPr>
              <a:pPr/>
              <a:t>35</a:t>
            </a:fld>
            <a:endParaRPr lang="en-US" altLang="en-US">
              <a:solidFill>
                <a:srgbClr val="045C75"/>
              </a:solidFill>
            </a:endParaRPr>
          </a:p>
        </p:txBody>
      </p:sp>
      <p:pic>
        <p:nvPicPr>
          <p:cNvPr id="39942" name="Picture 7" descr="MAS log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17463"/>
            <a:ext cx="20716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0" y="17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mas.local\share\profiles\bmahabier\My Documents\DSC_75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 y="990600"/>
            <a:ext cx="79248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sp>
        <p:nvSpPr>
          <p:cNvPr id="40963" name="Content Placeholder 2"/>
          <p:cNvSpPr>
            <a:spLocks noGrp="1"/>
          </p:cNvSpPr>
          <p:nvPr>
            <p:ph idx="1"/>
          </p:nvPr>
        </p:nvSpPr>
        <p:spPr/>
        <p:txBody>
          <a:bodyPr/>
          <a:lstStyle/>
          <a:p>
            <a:endParaRPr lang="en-US" altLang="en-US" smtClean="0"/>
          </a:p>
        </p:txBody>
      </p:sp>
      <p:sp>
        <p:nvSpPr>
          <p:cNvPr id="4" name="Date Placeholder 3"/>
          <p:cNvSpPr>
            <a:spLocks noGrp="1"/>
          </p:cNvSpPr>
          <p:nvPr>
            <p:ph type="dt" sz="quarter" idx="10"/>
          </p:nvPr>
        </p:nvSpPr>
        <p:spPr/>
        <p:txBody>
          <a:bodyPr/>
          <a:lstStyle/>
          <a:p>
            <a:pPr>
              <a:defRPr/>
            </a:pPr>
            <a:fld id="{1956B37A-C9DC-4318-8740-0D58895793C4}" type="datetime1">
              <a:rPr lang="en-US" smtClean="0"/>
              <a:pPr>
                <a:defRPr/>
              </a:pPr>
              <a:t>1/19/2018</a:t>
            </a:fld>
            <a:endParaRPr lang="en-US" dirty="0"/>
          </a:p>
        </p:txBody>
      </p:sp>
      <p:sp>
        <p:nvSpPr>
          <p:cNvPr id="409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072A04-EC68-4B06-8E3E-8460BD7A3CC7}" type="slidenum">
              <a:rPr lang="en-US" altLang="en-US">
                <a:solidFill>
                  <a:srgbClr val="045C75"/>
                </a:solidFill>
              </a:rPr>
              <a:pPr/>
              <a:t>36</a:t>
            </a:fld>
            <a:endParaRPr lang="en-US" altLang="en-US">
              <a:solidFill>
                <a:srgbClr val="045C75"/>
              </a:solidFill>
            </a:endParaRPr>
          </a:p>
        </p:txBody>
      </p:sp>
      <p:pic>
        <p:nvPicPr>
          <p:cNvPr id="40966" name="Picture 3" descr="C:\Users\bmahabier\AppData\Local\Microsoft\Windows\Temporary Internet Files\Content.Outlook\2CZ91MHC\DSC_76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3824288"/>
            <a:ext cx="44196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0" y="17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 descr="K:\audit Iala\IMG-20170525-WA000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 y="674688"/>
            <a:ext cx="52943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descr="C:\Users\bmahabier\AppData\Local\Microsoft\Windows\Temporary Internet Files\Content.Outlook\2CZ91MHC\DSC_78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674688"/>
            <a:ext cx="46101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 descr="C:\Users\bmahabier\AppData\Local\Microsoft\Windows\Temporary Internet Files\Content.Outlook\2CZ91MHC\DSC_763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3760788"/>
            <a:ext cx="46101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7" descr="MAS 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38400" y="715963"/>
            <a:ext cx="20716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nl-NL" altLang="en-US" smtClean="0"/>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C79AB6-C70D-4DA8-95B8-77150D3F62C3}" type="slidenum">
              <a:rPr lang="en-US" altLang="en-US">
                <a:solidFill>
                  <a:srgbClr val="045C75"/>
                </a:solidFill>
              </a:rPr>
              <a:pPr/>
              <a:t>37</a:t>
            </a:fld>
            <a:endParaRPr lang="en-US" altLang="en-US">
              <a:solidFill>
                <a:srgbClr val="045C75"/>
              </a:solidFill>
            </a:endParaRPr>
          </a:p>
        </p:txBody>
      </p:sp>
      <p:pic>
        <p:nvPicPr>
          <p:cNvPr id="41988"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000" y="685800"/>
            <a:ext cx="5327650" cy="3548063"/>
          </a:xfrm>
        </p:spPr>
      </p:pic>
      <p:pic>
        <p:nvPicPr>
          <p:cNvPr id="419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733800"/>
            <a:ext cx="4127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1295400"/>
            <a:ext cx="8229600" cy="1143000"/>
          </a:xfrm>
        </p:spPr>
        <p:txBody>
          <a:bodyPr/>
          <a:lstStyle/>
          <a:p>
            <a:r>
              <a:rPr lang="en-US" altLang="en-US" sz="3600" b="1" smtClean="0"/>
              <a:t>Hosting of the IHO –15</a:t>
            </a:r>
            <a:r>
              <a:rPr lang="en-US" altLang="en-US" sz="3600" b="1" baseline="30000" smtClean="0"/>
              <a:t>th</a:t>
            </a:r>
            <a:r>
              <a:rPr lang="en-US" altLang="en-US" sz="3600" b="1" smtClean="0"/>
              <a:t> CBSC meeting from June 7-9 ,2017  in Suriname</a:t>
            </a:r>
            <a:r>
              <a:rPr lang="nl-NL" altLang="en-US" smtClean="0"/>
              <a:t/>
            </a:r>
            <a:br>
              <a:rPr lang="nl-NL" altLang="en-US" smtClean="0"/>
            </a:br>
            <a:endParaRPr lang="nl-NL" altLang="en-US" smtClean="0"/>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B49A6E-9D59-47C3-A21B-D3BDB9D98B57}" type="slidenum">
              <a:rPr lang="en-US" altLang="en-US">
                <a:solidFill>
                  <a:srgbClr val="045C75"/>
                </a:solidFill>
              </a:rPr>
              <a:pPr/>
              <a:t>38</a:t>
            </a:fld>
            <a:endParaRPr lang="en-US" altLang="en-US">
              <a:solidFill>
                <a:srgbClr val="045C75"/>
              </a:solidFill>
            </a:endParaRPr>
          </a:p>
        </p:txBody>
      </p:sp>
      <p:pic>
        <p:nvPicPr>
          <p:cNvPr id="43012"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38200" y="1981200"/>
            <a:ext cx="6705600" cy="4114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CCFD7-1A42-493B-9934-F5F00E6DE54F}" type="slidenum">
              <a:rPr lang="en-US" altLang="en-US">
                <a:solidFill>
                  <a:srgbClr val="045C75"/>
                </a:solidFill>
              </a:rPr>
              <a:pPr/>
              <a:t>39</a:t>
            </a:fld>
            <a:endParaRPr lang="en-US" altLang="en-US">
              <a:solidFill>
                <a:srgbClr val="045C75"/>
              </a:solidFill>
            </a:endParaRPr>
          </a:p>
        </p:txBody>
      </p:sp>
      <p:sp>
        <p:nvSpPr>
          <p:cNvPr id="44035" name="Title 1"/>
          <p:cNvSpPr>
            <a:spLocks noGrp="1"/>
          </p:cNvSpPr>
          <p:nvPr>
            <p:ph type="title"/>
          </p:nvPr>
        </p:nvSpPr>
        <p:spPr>
          <a:xfrm>
            <a:off x="457200" y="1295400"/>
            <a:ext cx="8229600" cy="1143000"/>
          </a:xfrm>
        </p:spPr>
        <p:txBody>
          <a:bodyPr/>
          <a:lstStyle/>
          <a:p>
            <a:r>
              <a:rPr lang="nl-NL" altLang="en-US" smtClean="0"/>
              <a:t/>
            </a:r>
            <a:br>
              <a:rPr lang="nl-NL" altLang="en-US" smtClean="0"/>
            </a:br>
            <a:r>
              <a:rPr lang="en-US" altLang="en-US" sz="3600" b="1" smtClean="0"/>
              <a:t>Hosting of the IHO – 9</a:t>
            </a:r>
            <a:r>
              <a:rPr lang="en-US" altLang="en-US" sz="3600" b="1" baseline="30000" smtClean="0"/>
              <a:t>th</a:t>
            </a:r>
            <a:r>
              <a:rPr lang="en-US" altLang="en-US" sz="3600" b="1" smtClean="0"/>
              <a:t> IRCC meeting from June 12 -14 ,2017 in Suriname</a:t>
            </a:r>
            <a:r>
              <a:rPr lang="nl-NL" altLang="en-US" smtClean="0"/>
              <a:t/>
            </a:r>
            <a:br>
              <a:rPr lang="nl-NL" altLang="en-US" smtClean="0"/>
            </a:br>
            <a:endParaRPr lang="nl-NL" altLang="en-US" smtClean="0"/>
          </a:p>
        </p:txBody>
      </p:sp>
      <p:pic>
        <p:nvPicPr>
          <p:cNvPr id="44036" name="Content Placeholder 5"/>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38200" y="1905000"/>
            <a:ext cx="6781800" cy="41306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0" y="428625"/>
            <a:ext cx="5486400" cy="1143000"/>
          </a:xfrm>
        </p:spPr>
        <p:txBody>
          <a:bodyPr/>
          <a:lstStyle/>
          <a:p>
            <a:pPr eaLnBrk="1" hangingPunct="1"/>
            <a:r>
              <a:rPr lang="en-US" altLang="en-US" sz="4600" smtClean="0"/>
              <a:t>Hydrographic office</a:t>
            </a:r>
          </a:p>
        </p:txBody>
      </p:sp>
      <p:sp>
        <p:nvSpPr>
          <p:cNvPr id="81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1F740C-44A7-4F5D-991B-091A2449C0B4}" type="slidenum">
              <a:rPr lang="en-US" altLang="en-US">
                <a:solidFill>
                  <a:srgbClr val="045C75"/>
                </a:solidFill>
              </a:rPr>
              <a:pPr/>
              <a:t>4</a:t>
            </a:fld>
            <a:endParaRPr lang="en-US" altLang="en-US">
              <a:solidFill>
                <a:srgbClr val="045C75"/>
              </a:solidFill>
            </a:endParaRPr>
          </a:p>
        </p:txBody>
      </p:sp>
      <p:graphicFrame>
        <p:nvGraphicFramePr>
          <p:cNvPr id="7" name="Diagram 6"/>
          <p:cNvGraphicFramePr/>
          <p:nvPr/>
        </p:nvGraphicFramePr>
        <p:xfrm>
          <a:off x="1962626" y="1828800"/>
          <a:ext cx="5156835" cy="319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295400"/>
            <a:ext cx="8229600" cy="1143000"/>
          </a:xfrm>
        </p:spPr>
        <p:txBody>
          <a:bodyPr/>
          <a:lstStyle/>
          <a:p>
            <a:r>
              <a:rPr lang="en-US" altLang="en-US" sz="3200" b="1" smtClean="0"/>
              <a:t>UKHO Technical 21</a:t>
            </a:r>
            <a:r>
              <a:rPr lang="en-US" altLang="en-US" sz="3200" b="1" baseline="30000" smtClean="0"/>
              <a:t>st</a:t>
            </a:r>
            <a:r>
              <a:rPr lang="en-US" altLang="en-US" sz="3200" b="1" smtClean="0"/>
              <a:t>  February  visit  regarding  chart production</a:t>
            </a:r>
            <a:r>
              <a:rPr lang="nl-NL" altLang="en-US" smtClean="0"/>
              <a:t/>
            </a:r>
            <a:br>
              <a:rPr lang="nl-NL" altLang="en-US" smtClean="0"/>
            </a:br>
            <a:endParaRPr lang="nl-NL" altLang="en-US" smtClean="0"/>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F050FA-7A9E-48F1-A070-CBA1D01D5425}" type="slidenum">
              <a:rPr lang="en-US" altLang="en-US">
                <a:solidFill>
                  <a:srgbClr val="045C75"/>
                </a:solidFill>
              </a:rPr>
              <a:pPr/>
              <a:t>40</a:t>
            </a:fld>
            <a:endParaRPr lang="en-US" altLang="en-US">
              <a:solidFill>
                <a:srgbClr val="045C75"/>
              </a:solidFill>
            </a:endParaRPr>
          </a:p>
        </p:txBody>
      </p:sp>
      <p:pic>
        <p:nvPicPr>
          <p:cNvPr id="45060"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3400" y="1905000"/>
            <a:ext cx="3603625" cy="2776538"/>
          </a:xfrm>
        </p:spPr>
      </p:pic>
      <p:pic>
        <p:nvPicPr>
          <p:cNvPr id="4506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828800"/>
            <a:ext cx="3490913"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4194175"/>
            <a:ext cx="33448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1447800"/>
            <a:ext cx="8229600" cy="1143000"/>
          </a:xfrm>
        </p:spPr>
        <p:txBody>
          <a:bodyPr/>
          <a:lstStyle/>
          <a:p>
            <a:pPr algn="ctr"/>
            <a:r>
              <a:rPr lang="en-US" altLang="en-US" sz="3600" b="1" smtClean="0"/>
              <a:t>ISO  9001:2015 certification -3years</a:t>
            </a:r>
            <a:r>
              <a:rPr lang="nl-NL" altLang="en-US" smtClean="0"/>
              <a:t/>
            </a:r>
            <a:br>
              <a:rPr lang="nl-NL" altLang="en-US" smtClean="0"/>
            </a:br>
            <a:endParaRPr lang="nl-NL" altLang="en-US" smtClean="0"/>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4EAB18-943F-4ADB-9F46-C4A593400015}" type="slidenum">
              <a:rPr lang="en-US" altLang="en-US">
                <a:solidFill>
                  <a:srgbClr val="045C75"/>
                </a:solidFill>
              </a:rPr>
              <a:pPr/>
              <a:t>41</a:t>
            </a:fld>
            <a:endParaRPr lang="en-US" altLang="en-US">
              <a:solidFill>
                <a:srgbClr val="045C75"/>
              </a:solidFill>
            </a:endParaRPr>
          </a:p>
        </p:txBody>
      </p:sp>
      <p:pic>
        <p:nvPicPr>
          <p:cNvPr id="46084"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52600" y="2133600"/>
            <a:ext cx="5534025" cy="35020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n-US" altLang="en-US" sz="4600" smtClean="0"/>
              <a:t>Maritime boundaries</a:t>
            </a:r>
            <a:endParaRPr lang="nl-NL" altLang="en-US" sz="4600" smtClean="0"/>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AF3ED1-EBCB-4CA8-878C-827A9607DD26}" type="slidenum">
              <a:rPr lang="en-US" altLang="en-US">
                <a:solidFill>
                  <a:srgbClr val="045C75"/>
                </a:solidFill>
              </a:rPr>
              <a:pPr/>
              <a:t>42</a:t>
            </a:fld>
            <a:endParaRPr lang="en-US" altLang="en-US">
              <a:solidFill>
                <a:srgbClr val="045C75"/>
              </a:solidFill>
            </a:endParaRPr>
          </a:p>
        </p:txBody>
      </p:sp>
      <p:pic>
        <p:nvPicPr>
          <p:cNvPr id="47108"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267200" y="1905000"/>
            <a:ext cx="4384675" cy="4389438"/>
          </a:xfrm>
        </p:spPr>
      </p:pic>
      <p:sp>
        <p:nvSpPr>
          <p:cNvPr id="47109" name="Rectangle 5"/>
          <p:cNvSpPr>
            <a:spLocks noChangeArrowheads="1"/>
          </p:cNvSpPr>
          <p:nvPr/>
        </p:nvSpPr>
        <p:spPr bwMode="auto">
          <a:xfrm>
            <a:off x="381000" y="2600325"/>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National legislation on Maritime zones completed</a:t>
            </a:r>
            <a:endParaRPr lang="nl-NL" altLang="en-US"/>
          </a:p>
          <a:p>
            <a:r>
              <a:rPr lang="en-US" altLang="en-US" b="1"/>
              <a:t>Maritime boundary with France completed </a:t>
            </a:r>
            <a:endParaRPr lang="nl-NL"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066800"/>
            <a:ext cx="8229600" cy="1143000"/>
          </a:xfrm>
        </p:spPr>
        <p:txBody>
          <a:bodyPr/>
          <a:lstStyle/>
          <a:p>
            <a:pPr algn="ctr"/>
            <a:r>
              <a:rPr lang="en-US" altLang="en-US" sz="4600" b="1" smtClean="0"/>
              <a:t>World Hydrography Day</a:t>
            </a:r>
            <a:r>
              <a:rPr lang="nl-NL" altLang="en-US" smtClean="0"/>
              <a:t/>
            </a:r>
            <a:br>
              <a:rPr lang="nl-NL" altLang="en-US" smtClean="0"/>
            </a:br>
            <a:endParaRPr lang="nl-NL" altLang="en-US" smtClean="0"/>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CD8B11-C3D6-45EF-B1D0-CC003EB9A757}" type="slidenum">
              <a:rPr lang="en-US" altLang="en-US">
                <a:solidFill>
                  <a:srgbClr val="045C75"/>
                </a:solidFill>
              </a:rPr>
              <a:pPr/>
              <a:t>43</a:t>
            </a:fld>
            <a:endParaRPr lang="en-US" altLang="en-US">
              <a:solidFill>
                <a:srgbClr val="045C75"/>
              </a:solidFill>
            </a:endParaRPr>
          </a:p>
        </p:txBody>
      </p:sp>
      <p:pic>
        <p:nvPicPr>
          <p:cNvPr id="48132" name="Content Placeholder 4" descr="\\mas.local\share\profiles\bmahabier\My Documents\DSC_9843.JPG"/>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343400" y="4038600"/>
            <a:ext cx="4800600" cy="2819400"/>
          </a:xfrm>
        </p:spPr>
      </p:pic>
      <p:pic>
        <p:nvPicPr>
          <p:cNvPr id="48133" name="Picture 5" descr="\\mas.local\share\profiles\bmahabier\My Documents\DSC_99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447800"/>
            <a:ext cx="4572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28600" y="685800"/>
            <a:ext cx="8951913" cy="1143000"/>
          </a:xfrm>
        </p:spPr>
        <p:txBody>
          <a:bodyPr/>
          <a:lstStyle/>
          <a:p>
            <a:pPr algn="ctr"/>
            <a:r>
              <a:rPr lang="en-US" altLang="en-US" smtClean="0"/>
              <a:t/>
            </a:r>
            <a:br>
              <a:rPr lang="en-US" altLang="en-US" smtClean="0"/>
            </a:br>
            <a:r>
              <a:rPr lang="en-GB" altLang="en-US" smtClean="0"/>
              <a:t>Main challenges and/or obstructions</a:t>
            </a:r>
            <a:endParaRPr lang="en-US" altLang="en-US" smtClean="0"/>
          </a:p>
        </p:txBody>
      </p:sp>
      <p:sp>
        <p:nvSpPr>
          <p:cNvPr id="13315" name="Content Placeholder 2"/>
          <p:cNvSpPr>
            <a:spLocks noGrp="1"/>
          </p:cNvSpPr>
          <p:nvPr>
            <p:ph idx="1"/>
          </p:nvPr>
        </p:nvSpPr>
        <p:spPr>
          <a:xfrm>
            <a:off x="381000" y="1905000"/>
            <a:ext cx="8229600" cy="4389438"/>
          </a:xfrm>
        </p:spPr>
        <p:txBody>
          <a:bodyPr/>
          <a:lstStyle/>
          <a:p>
            <a:pPr marL="0" indent="0">
              <a:buFont typeface="Wingdings 2" panose="05020102010507070707" pitchFamily="18" charset="2"/>
              <a:buNone/>
              <a:defRPr/>
            </a:pPr>
            <a:r>
              <a:rPr lang="en-US" altLang="en-US" dirty="0" smtClean="0">
                <a:solidFill>
                  <a:schemeClr val="tx2"/>
                </a:solidFill>
              </a:rPr>
              <a:t>      </a:t>
            </a:r>
            <a:r>
              <a:rPr lang="en-US" altLang="en-US" sz="2800" dirty="0" smtClean="0">
                <a:solidFill>
                  <a:schemeClr val="tx2"/>
                </a:solidFill>
              </a:rPr>
              <a:t>Obstructions/ Challenges</a:t>
            </a:r>
          </a:p>
          <a:p>
            <a:pPr>
              <a:defRPr/>
            </a:pPr>
            <a:r>
              <a:rPr lang="en-US" altLang="en-US" sz="2800" dirty="0" smtClean="0"/>
              <a:t>Delay is purchase of MB system  </a:t>
            </a:r>
          </a:p>
          <a:p>
            <a:pPr>
              <a:defRPr/>
            </a:pPr>
            <a:r>
              <a:rPr lang="en-US" altLang="en-US" sz="2800" dirty="0" smtClean="0"/>
              <a:t>Data management( less people more products)</a:t>
            </a:r>
          </a:p>
          <a:p>
            <a:pPr marL="0" indent="0">
              <a:buFont typeface="Wingdings 2" panose="05020102010507070707" pitchFamily="18" charset="2"/>
              <a:buNone/>
              <a:defRPr/>
            </a:pPr>
            <a:endParaRPr lang="en-US" altLang="en-US" sz="2800" dirty="0" smtClean="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1C8C3-FFF6-4D36-9D7D-5C3D712AE3C3}" type="slidenum">
              <a:rPr lang="en-US" altLang="en-US">
                <a:solidFill>
                  <a:srgbClr val="045C75"/>
                </a:solidFill>
              </a:rPr>
              <a:pPr/>
              <a:t>44</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1676400" y="812800"/>
            <a:ext cx="3810000" cy="1143000"/>
          </a:xfrm>
        </p:spPr>
        <p:txBody>
          <a:bodyPr/>
          <a:lstStyle/>
          <a:p>
            <a:pPr eaLnBrk="1" hangingPunct="1"/>
            <a:r>
              <a:rPr lang="nl-NL" altLang="en-US" smtClean="0"/>
              <a:t>Conclusions</a:t>
            </a:r>
          </a:p>
        </p:txBody>
      </p:sp>
      <p:sp>
        <p:nvSpPr>
          <p:cNvPr id="50179" name="Content Placeholder 1"/>
          <p:cNvSpPr>
            <a:spLocks noGrp="1"/>
          </p:cNvSpPr>
          <p:nvPr>
            <p:ph idx="1"/>
          </p:nvPr>
        </p:nvSpPr>
        <p:spPr/>
        <p:txBody>
          <a:bodyPr/>
          <a:lstStyle/>
          <a:p>
            <a:pPr marL="0" indent="0" algn="ctr" eaLnBrk="1" hangingPunct="1">
              <a:buFont typeface="Wingdings 2" panose="05020102010507070707" pitchFamily="18" charset="2"/>
              <a:buNone/>
            </a:pPr>
            <a:r>
              <a:rPr lang="nl-NL" altLang="en-US" sz="2800" smtClean="0"/>
              <a:t> Great efforts has been made to garantee save navigation in the Surinames waters, but Suriname is  aware of the challences we have to face in the future.</a:t>
            </a:r>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950955-B082-4296-9A8B-E584784D41C9}" type="slidenum">
              <a:rPr lang="en-US" altLang="en-US">
                <a:solidFill>
                  <a:srgbClr val="045C75"/>
                </a:solidFill>
              </a:rPr>
              <a:pPr/>
              <a:t>45</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z="4600" smtClean="0"/>
              <a:t>Survey vessels</a:t>
            </a:r>
            <a:endParaRPr lang="nl-NL" altLang="en-US" sz="4600" smtClean="0"/>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41D290-E084-4D49-85A0-29E5A06C7E1A}" type="slidenum">
              <a:rPr lang="en-US" altLang="en-US">
                <a:solidFill>
                  <a:srgbClr val="045C75"/>
                </a:solidFill>
              </a:rPr>
              <a:pPr/>
              <a:t>5</a:t>
            </a:fld>
            <a:endParaRPr lang="en-US" altLang="en-US">
              <a:solidFill>
                <a:srgbClr val="045C75"/>
              </a:solidFill>
            </a:endParaRPr>
          </a:p>
        </p:txBody>
      </p:sp>
      <p:pic>
        <p:nvPicPr>
          <p:cNvPr id="9220"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905000"/>
            <a:ext cx="4419600" cy="2590800"/>
          </a:xfrm>
        </p:spPr>
      </p:pic>
      <p:pic>
        <p:nvPicPr>
          <p:cNvPr id="922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905000"/>
            <a:ext cx="4191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E:\Vaarwegmarkering\04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6600" y="44958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552788"/>
            <a:ext cx="8305800" cy="1143000"/>
          </a:xfrm>
          <a:extLst/>
        </p:spPr>
        <p:txBody>
          <a:bodyPr/>
          <a:lstStyle/>
          <a:p>
            <a:pPr algn="ctr" eaLnBrk="1" hangingPunct="1">
              <a:defRPr/>
            </a:pPr>
            <a:r>
              <a:rPr lang="en-US" sz="4600" dirty="0" smtClean="0"/>
              <a:t>Chart overview</a:t>
            </a:r>
            <a:endParaRPr lang="en-US" sz="46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338" y="1741488"/>
            <a:ext cx="7942262" cy="48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066800"/>
          </a:xfrm>
          <a:extLst/>
        </p:spPr>
        <p:txBody>
          <a:bodyPr/>
          <a:lstStyle/>
          <a:p>
            <a:pPr algn="ctr" eaLnBrk="1" hangingPunct="1">
              <a:defRPr/>
            </a:pPr>
            <a:r>
              <a:rPr lang="en-US" sz="4600" dirty="0" smtClean="0"/>
              <a:t>Overview Survey Area</a:t>
            </a:r>
            <a:endParaRPr lang="en-US" sz="4600" dirty="0"/>
          </a:p>
        </p:txBody>
      </p:sp>
      <p:pic>
        <p:nvPicPr>
          <p:cNvPr id="11267"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727200"/>
            <a:ext cx="80486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68A48-EE20-4786-B81C-4BB33EF04676}" type="slidenum">
              <a:rPr lang="en-US" altLang="en-US">
                <a:solidFill>
                  <a:srgbClr val="045C75"/>
                </a:solidFill>
              </a:rPr>
              <a:pPr/>
              <a:t>7</a:t>
            </a:fld>
            <a:endParaRPr lang="en-US" altLang="en-US">
              <a:solidFill>
                <a:srgbClr val="045C7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500" y="457200"/>
            <a:ext cx="9067800" cy="1143000"/>
          </a:xfrm>
        </p:spPr>
        <p:txBody>
          <a:bodyPr/>
          <a:lstStyle/>
          <a:p>
            <a:pPr algn="ctr"/>
            <a:r>
              <a:rPr lang="en-US" altLang="en-US" smtClean="0"/>
              <a:t>Coppename river project</a:t>
            </a:r>
            <a:endParaRPr lang="nl-NL" altLang="en-US" smtClean="0"/>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0C449B-3E27-4F42-A650-F6CC3B117ACE}" type="slidenum">
              <a:rPr lang="en-US" altLang="en-US">
                <a:solidFill>
                  <a:srgbClr val="045C75"/>
                </a:solidFill>
              </a:rPr>
              <a:pPr/>
              <a:t>8</a:t>
            </a:fld>
            <a:endParaRPr lang="en-US" altLang="en-US">
              <a:solidFill>
                <a:srgbClr val="045C75"/>
              </a:solidFill>
            </a:endParaRPr>
          </a:p>
        </p:txBody>
      </p:sp>
      <p:pic>
        <p:nvPicPr>
          <p:cNvPr id="12292" name="Content Placeholder 4"/>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a:xfrm>
            <a:off x="3124200" y="1641475"/>
            <a:ext cx="5562600" cy="4800600"/>
          </a:xfrm>
          <a:ln>
            <a:solidFill>
              <a:schemeClr val="tx1"/>
            </a:solidFill>
            <a:miter lim="800000"/>
            <a:headEnd/>
            <a:tailEnd/>
          </a:ln>
        </p:spPr>
      </p:pic>
      <p:sp>
        <p:nvSpPr>
          <p:cNvPr id="7" name="TextBox 6"/>
          <p:cNvSpPr txBox="1"/>
          <p:nvPr/>
        </p:nvSpPr>
        <p:spPr>
          <a:xfrm>
            <a:off x="0" y="1533525"/>
            <a:ext cx="3429000" cy="5016500"/>
          </a:xfrm>
          <a:prstGeom prst="rect">
            <a:avLst/>
          </a:prstGeom>
          <a:noFill/>
        </p:spPr>
        <p:txBody>
          <a:bodyPr>
            <a:spAutoFit/>
          </a:bodyPr>
          <a:lstStyle/>
          <a:p>
            <a:pPr>
              <a:defRPr/>
            </a:pPr>
            <a:r>
              <a:rPr lang="en-US" sz="2000" dirty="0">
                <a:latin typeface="+mn-lt"/>
              </a:rPr>
              <a:t>Project:</a:t>
            </a:r>
          </a:p>
          <a:p>
            <a:pPr marL="285750" indent="-285750">
              <a:buFont typeface="Arial" pitchFamily="34" charset="0"/>
              <a:buChar char="•"/>
              <a:defRPr/>
            </a:pPr>
            <a:r>
              <a:rPr lang="en-US" sz="2000" dirty="0">
                <a:latin typeface="+mn-lt"/>
              </a:rPr>
              <a:t>Assessment shipping channel, river users and other activities</a:t>
            </a:r>
          </a:p>
          <a:p>
            <a:pPr>
              <a:defRPr/>
            </a:pPr>
            <a:endParaRPr lang="en-US" sz="2000" dirty="0">
              <a:latin typeface="+mn-lt"/>
            </a:endParaRPr>
          </a:p>
          <a:p>
            <a:pPr marL="285750" indent="-285750">
              <a:buFont typeface="Arial" pitchFamily="34" charset="0"/>
              <a:buChar char="•"/>
              <a:defRPr/>
            </a:pPr>
            <a:r>
              <a:rPr lang="en-US" sz="2000" dirty="0">
                <a:latin typeface="+mn-lt"/>
              </a:rPr>
              <a:t>Stakeholder meetings</a:t>
            </a:r>
          </a:p>
          <a:p>
            <a:pPr>
              <a:defRPr/>
            </a:pPr>
            <a:endParaRPr lang="en-US" sz="2000" dirty="0">
              <a:latin typeface="+mn-lt"/>
            </a:endParaRPr>
          </a:p>
          <a:p>
            <a:pPr marL="285750" indent="-285750">
              <a:buFont typeface="Arial" pitchFamily="34" charset="0"/>
              <a:buChar char="•"/>
              <a:defRPr/>
            </a:pPr>
            <a:r>
              <a:rPr lang="en-US" sz="2000" dirty="0">
                <a:latin typeface="+mn-lt"/>
              </a:rPr>
              <a:t>Survey of navigation channel and berth’s</a:t>
            </a:r>
          </a:p>
          <a:p>
            <a:pPr>
              <a:defRPr/>
            </a:pPr>
            <a:r>
              <a:rPr lang="en-US" sz="2000" dirty="0">
                <a:latin typeface="+mn-lt"/>
              </a:rPr>
              <a:t>     (in use and potential    areas)</a:t>
            </a:r>
          </a:p>
          <a:p>
            <a:pPr>
              <a:defRPr/>
            </a:pPr>
            <a:endParaRPr lang="en-US" sz="2000" dirty="0">
              <a:latin typeface="+mn-lt"/>
            </a:endParaRPr>
          </a:p>
          <a:p>
            <a:pPr marL="285750" indent="-285750">
              <a:buFont typeface="Arial" pitchFamily="34" charset="0"/>
              <a:buChar char="•"/>
              <a:defRPr/>
            </a:pPr>
            <a:r>
              <a:rPr lang="en-US" sz="2000" dirty="0">
                <a:latin typeface="+mn-lt"/>
              </a:rPr>
              <a:t>Planning of ATON’s</a:t>
            </a:r>
          </a:p>
          <a:p>
            <a:pPr>
              <a:defRPr/>
            </a:pPr>
            <a:endParaRPr lang="en-US" sz="2000" dirty="0">
              <a:latin typeface="+mn-lt"/>
            </a:endParaRPr>
          </a:p>
          <a:p>
            <a:pPr marL="285750" indent="-285750">
              <a:buFont typeface="Arial" pitchFamily="34" charset="0"/>
              <a:buChar char="•"/>
              <a:defRPr/>
            </a:pPr>
            <a:r>
              <a:rPr lang="en-US" sz="2000" dirty="0">
                <a:latin typeface="+mn-lt"/>
              </a:rPr>
              <a:t>Production of Chart and ENC</a:t>
            </a:r>
            <a:endParaRPr lang="nl-NL" sz="20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762000"/>
            <a:ext cx="8320088" cy="1143000"/>
          </a:xfrm>
        </p:spPr>
        <p:txBody>
          <a:bodyPr/>
          <a:lstStyle/>
          <a:p>
            <a:pPr eaLnBrk="1" hangingPunct="1"/>
            <a:r>
              <a:rPr lang="en-US" altLang="en-US" sz="4600" smtClean="0"/>
              <a:t>Coppename river surveys 2017</a:t>
            </a:r>
          </a:p>
        </p:txBody>
      </p:sp>
      <p:sp>
        <p:nvSpPr>
          <p:cNvPr id="133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7A61BE-CC95-4FF0-85BB-97D57DC1DBEA}" type="slidenum">
              <a:rPr lang="en-US" altLang="en-US">
                <a:solidFill>
                  <a:srgbClr val="045C75"/>
                </a:solidFill>
              </a:rPr>
              <a:pPr/>
              <a:t>9</a:t>
            </a:fld>
            <a:endParaRPr lang="en-US" altLang="en-US">
              <a:solidFill>
                <a:srgbClr val="045C75"/>
              </a:solidFill>
            </a:endParaRPr>
          </a:p>
        </p:txBody>
      </p:sp>
      <p:pic>
        <p:nvPicPr>
          <p:cNvPr id="1331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9050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2374900"/>
            <a:ext cx="481488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2"/>
          <p:cNvSpPr txBox="1">
            <a:spLocks noChangeArrowheads="1"/>
          </p:cNvSpPr>
          <p:nvPr/>
        </p:nvSpPr>
        <p:spPr bwMode="auto">
          <a:xfrm>
            <a:off x="977900" y="6203950"/>
            <a:ext cx="725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For the planning of outdated national chart 2225</a:t>
            </a:r>
            <a:endParaRPr lang="nl-NL"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6245</TotalTime>
  <Words>1631</Words>
  <Application>Microsoft Office PowerPoint</Application>
  <PresentationFormat>On-screen Show (4:3)</PresentationFormat>
  <Paragraphs>326</Paragraphs>
  <Slides>45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Constantia</vt:lpstr>
      <vt:lpstr>Symbol</vt:lpstr>
      <vt:lpstr>Times New Roman</vt:lpstr>
      <vt:lpstr>Wingdings</vt:lpstr>
      <vt:lpstr>Wingdings 2</vt:lpstr>
      <vt:lpstr>Flow</vt:lpstr>
      <vt:lpstr>18th Meso American-Caribbean Sea Hydrographic Commission Conference 29 November – 2 December 2017   Cuba- Varadero  Suriname National Report</vt:lpstr>
      <vt:lpstr>Table of Contents</vt:lpstr>
      <vt:lpstr>Maritime Authority Suriname</vt:lpstr>
      <vt:lpstr>Hydrographic office</vt:lpstr>
      <vt:lpstr>Survey vessels</vt:lpstr>
      <vt:lpstr>Chart overview</vt:lpstr>
      <vt:lpstr>Overview Survey Area</vt:lpstr>
      <vt:lpstr>Coppename river project</vt:lpstr>
      <vt:lpstr>Coppename river surveys 2017</vt:lpstr>
      <vt:lpstr>Survey of ferry route 2017</vt:lpstr>
      <vt:lpstr>PowerPoint Presentation</vt:lpstr>
      <vt:lpstr>Resurvey Commewijne river</vt:lpstr>
      <vt:lpstr>Resurvey Suriname river 2017</vt:lpstr>
      <vt:lpstr>Leading line Suriname River</vt:lpstr>
      <vt:lpstr>Additional surveys</vt:lpstr>
      <vt:lpstr>Charts and ENC’s Update 2017</vt:lpstr>
      <vt:lpstr>Planning of Charts and ENC’s 2017-2018</vt:lpstr>
      <vt:lpstr>New publications and updates</vt:lpstr>
      <vt:lpstr>PowerPoint Presentation</vt:lpstr>
      <vt:lpstr>Marine Safety Information</vt:lpstr>
      <vt:lpstr>C-55</vt:lpstr>
      <vt:lpstr>C-55</vt:lpstr>
      <vt:lpstr>C55</vt:lpstr>
      <vt:lpstr>Capacity building</vt:lpstr>
      <vt:lpstr>CB Support</vt:lpstr>
      <vt:lpstr>Bilateral projects</vt:lpstr>
      <vt:lpstr>Oceanographic activities</vt:lpstr>
      <vt:lpstr>National project with hydrographic component</vt:lpstr>
      <vt:lpstr>       Other activities    </vt:lpstr>
      <vt:lpstr>Other activities    </vt:lpstr>
      <vt:lpstr>PowerPoint Presentation</vt:lpstr>
      <vt:lpstr>PowerPoint Presentation</vt:lpstr>
      <vt:lpstr>SOLAS V Regulations </vt:lpstr>
      <vt:lpstr>PowerPoint Presentation</vt:lpstr>
      <vt:lpstr>PowerPoint Presentation</vt:lpstr>
      <vt:lpstr>PowerPoint Presentation</vt:lpstr>
      <vt:lpstr>PowerPoint Presentation</vt:lpstr>
      <vt:lpstr>Hosting of the IHO –15th CBSC meeting from June 7-9 ,2017  in Suriname </vt:lpstr>
      <vt:lpstr> Hosting of the IHO – 9th IRCC meeting from June 12 -14 ,2017 in Suriname </vt:lpstr>
      <vt:lpstr>UKHO Technical 21st  February  visit  regarding  chart production </vt:lpstr>
      <vt:lpstr>ISO  9001:2015 certification -3years </vt:lpstr>
      <vt:lpstr>Maritime boundaries</vt:lpstr>
      <vt:lpstr>World Hydrography Day </vt:lpstr>
      <vt:lpstr> Main challenges and/or obstructions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fdelchot</dc:creator>
  <cp:lastModifiedBy>Alberto Costa Neves</cp:lastModifiedBy>
  <cp:revision>133</cp:revision>
  <dcterms:created xsi:type="dcterms:W3CDTF">2010-06-07T23:22:56Z</dcterms:created>
  <dcterms:modified xsi:type="dcterms:W3CDTF">2018-01-19T13:05:57Z</dcterms:modified>
</cp:coreProperties>
</file>