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325" r:id="rId4"/>
    <p:sldId id="329" r:id="rId5"/>
    <p:sldId id="326" r:id="rId6"/>
    <p:sldId id="330" r:id="rId7"/>
    <p:sldId id="289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89" d="100"/>
          <a:sy n="89" d="100"/>
        </p:scale>
        <p:origin x="104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54A133-A0F8-46A6-8752-D4EF325744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0248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1ECECF-42C1-40E3-BA65-A84135EE5B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7285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5BE3FA-4418-4F16-A7BF-42255551B354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52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4049713" y="6521450"/>
            <a:ext cx="5094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600">
                <a:solidFill>
                  <a:schemeClr val="bg1"/>
                </a:solidFill>
              </a:rPr>
              <a:t>NIOHC Phase 1 Technical Workshop, November 2007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0432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E5E04-9A24-435E-A802-C96A354C68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181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48833-01A4-430C-A806-4A7E03F290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3614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469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2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6794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351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736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54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030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342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58E0D-320D-4B44-93EB-52A0FDB7B1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60568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38303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565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537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115888"/>
            <a:ext cx="72009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78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200E4-3519-456F-9384-35D1DEA93B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668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6CFC6-B620-43B0-8784-563F6AB873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058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4D734-FFE3-4C1C-A2D9-C57F197E8E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641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061F6-8413-4873-BC9E-E0B5B12F8E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944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0746B-3D16-4DBE-83EE-1AECE10B3A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406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018FA-F019-436B-B865-066DB2E159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740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2AC1C-C754-4D74-AF4D-E8087F1CD7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046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0CD7C1C-8341-41D8-A7B4-D294446B4D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15888"/>
            <a:ext cx="72009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</p:txBody>
      </p:sp>
      <p:sp>
        <p:nvSpPr>
          <p:cNvPr id="2052" name="Text Box 8"/>
          <p:cNvSpPr txBox="1">
            <a:spLocks noChangeArrowheads="1"/>
          </p:cNvSpPr>
          <p:nvPr userDrawn="1"/>
        </p:nvSpPr>
        <p:spPr bwMode="auto">
          <a:xfrm>
            <a:off x="6227763" y="6453188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800"/>
          </a:p>
        </p:txBody>
      </p:sp>
      <p:sp>
        <p:nvSpPr>
          <p:cNvPr id="2053" name="Text Box 9"/>
          <p:cNvSpPr txBox="1">
            <a:spLocks noChangeArrowheads="1"/>
          </p:cNvSpPr>
          <p:nvPr userDrawn="1"/>
        </p:nvSpPr>
        <p:spPr bwMode="auto">
          <a:xfrm>
            <a:off x="5053013" y="6521450"/>
            <a:ext cx="4184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600" dirty="0">
                <a:solidFill>
                  <a:schemeClr val="bg1"/>
                </a:solidFill>
              </a:rPr>
              <a:t>18th MACHC MEETING, NOVEMBER 2017</a:t>
            </a:r>
          </a:p>
        </p:txBody>
      </p:sp>
      <p:sp>
        <p:nvSpPr>
          <p:cNvPr id="2054" name="Text Box 10"/>
          <p:cNvSpPr txBox="1">
            <a:spLocks noChangeArrowheads="1"/>
          </p:cNvSpPr>
          <p:nvPr userDrawn="1"/>
        </p:nvSpPr>
        <p:spPr bwMode="auto">
          <a:xfrm>
            <a:off x="0" y="652145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z="1600">
              <a:solidFill>
                <a:schemeClr val="bg1"/>
              </a:solidFill>
            </a:endParaRPr>
          </a:p>
        </p:txBody>
      </p:sp>
      <p:sp>
        <p:nvSpPr>
          <p:cNvPr id="2055" name="Line 12"/>
          <p:cNvSpPr>
            <a:spLocks noChangeShapeType="1"/>
          </p:cNvSpPr>
          <p:nvPr userDrawn="1"/>
        </p:nvSpPr>
        <p:spPr bwMode="auto">
          <a:xfrm>
            <a:off x="0" y="6453188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13"/>
          <p:cNvSpPr>
            <a:spLocks noChangeShapeType="1"/>
          </p:cNvSpPr>
          <p:nvPr userDrawn="1"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7" name="Picture 14" descr="crest- whit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115888"/>
            <a:ext cx="8604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5" descr="Iho_coul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0842D6"/>
              </a:clrFrom>
              <a:clrTo>
                <a:srgbClr val="0842D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275" y="115888"/>
            <a:ext cx="8128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7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49500"/>
            <a:ext cx="9144000" cy="2087563"/>
          </a:xfrm>
        </p:spPr>
        <p:txBody>
          <a:bodyPr/>
          <a:lstStyle/>
          <a:p>
            <a:pPr eaLnBrk="1" hangingPunct="1"/>
            <a:r>
              <a:rPr lang="en-GB" altLang="en-US" smtClean="0"/>
              <a:t>MACHC CAPACITY BUILDING COMMITTEE MEETING REPORT</a:t>
            </a:r>
            <a:br>
              <a:rPr lang="en-GB" altLang="en-US" smtClean="0"/>
            </a:br>
            <a:r>
              <a:rPr lang="en-GB" altLang="en-US" sz="2000" smtClean="0"/>
              <a:t/>
            </a:r>
            <a:br>
              <a:rPr lang="en-GB" altLang="en-US" sz="2000" smtClean="0"/>
            </a:br>
            <a:endParaRPr lang="en-GB" altLang="en-US" sz="36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229225"/>
            <a:ext cx="9144000" cy="576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i="1" smtClean="0"/>
              <a:t>Presented by UKHO</a:t>
            </a:r>
          </a:p>
        </p:txBody>
      </p:sp>
      <p:pic>
        <p:nvPicPr>
          <p:cNvPr id="6148" name="Picture 4" descr="Iho_cou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842D6"/>
              </a:clrFrom>
              <a:clrTo>
                <a:srgbClr val="0842D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49275"/>
            <a:ext cx="811212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9" name="Picture 6" descr="crest- 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549275"/>
            <a:ext cx="8048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20713"/>
            <a:ext cx="23050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smtClean="0"/>
              <a:t>MACHC CB COMMITTEE MEETING REPORT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GB" altLang="en-US" sz="2400" smtClean="0"/>
          </a:p>
          <a:p>
            <a:pPr marL="0" indent="0"/>
            <a:r>
              <a:rPr lang="en-GB" altLang="en-US" sz="2400" smtClean="0"/>
              <a:t>1. We reviewed what CB activities had taken place since the last MACHC meeting in Belem, Brazil</a:t>
            </a:r>
          </a:p>
          <a:p>
            <a:pPr marL="0" indent="0">
              <a:buFontTx/>
              <a:buAutoNum type="arabicPeriod"/>
            </a:pPr>
            <a:endParaRPr lang="en-GB" altLang="en-US" sz="2400" smtClean="0"/>
          </a:p>
          <a:p>
            <a:pPr marL="0" indent="0"/>
            <a:r>
              <a:rPr lang="en-GB" altLang="en-US" sz="2400" smtClean="0"/>
              <a:t>2. With reference to the 2018 CB Work programme the MACHC CB Coordinator asked for volunteers to host the MBES Processing and Tides &amp; Water levels Workshop for Spanish Speakers.  Suriname registered an interest for the first and Cuba wished to host the Tides Workshop during GEOMATICA in 2018</a:t>
            </a:r>
          </a:p>
          <a:p>
            <a:pPr marL="0" indent="0"/>
            <a:endParaRPr lang="en-GB" altLang="en-US" sz="2400" smtClean="0"/>
          </a:p>
          <a:p>
            <a:pPr marL="0" indent="0">
              <a:buFontTx/>
              <a:buAutoNum type="arabicPeriod"/>
            </a:pPr>
            <a:endParaRPr lang="en-GB" altLang="en-US" sz="2400" smtClean="0"/>
          </a:p>
          <a:p>
            <a:pPr marL="0" indent="0">
              <a:buFontTx/>
              <a:buAutoNum type="arabicPeriod"/>
            </a:pPr>
            <a:endParaRPr lang="en-GB" altLang="en-US" sz="2400" smtClean="0"/>
          </a:p>
          <a:p>
            <a:pPr marL="0" indent="0">
              <a:buFontTx/>
              <a:buAutoNum type="arabicPeriod"/>
            </a:pPr>
            <a:endParaRPr lang="en-GB" altLang="en-US" sz="2400" smtClean="0"/>
          </a:p>
          <a:p>
            <a:pPr marL="0" indent="0">
              <a:buFontTx/>
              <a:buAutoNum type="arabicPeriod"/>
            </a:pPr>
            <a:endParaRPr lang="en-GB" altLang="en-US" smtClean="0"/>
          </a:p>
          <a:p>
            <a:pPr marL="0" indent="0">
              <a:buFontTx/>
              <a:buAutoNum type="arabicPeriod"/>
            </a:pP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smtClean="0">
                <a:solidFill>
                  <a:srgbClr val="FFFFFF"/>
                </a:solidFill>
              </a:rPr>
              <a:t>MACHC CB COMMITTEE MEETING REPORT</a:t>
            </a:r>
            <a:endParaRPr lang="en-GB" alt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z="2400" dirty="0">
                <a:solidFill>
                  <a:srgbClr val="FFFFFF"/>
                </a:solidFill>
              </a:rPr>
              <a:t>3</a:t>
            </a:r>
            <a:r>
              <a:rPr lang="en-GB" altLang="en-US" sz="2400" dirty="0" smtClean="0">
                <a:solidFill>
                  <a:srgbClr val="FFFFFF"/>
                </a:solidFill>
              </a:rPr>
              <a:t>. The proposed </a:t>
            </a:r>
            <a:r>
              <a:rPr lang="en-GB" altLang="en-US" sz="2400" dirty="0">
                <a:solidFill>
                  <a:srgbClr val="FFFFFF"/>
                </a:solidFill>
              </a:rPr>
              <a:t>activities for </a:t>
            </a:r>
            <a:r>
              <a:rPr lang="en-GB" altLang="en-US" sz="2400" dirty="0" smtClean="0">
                <a:solidFill>
                  <a:srgbClr val="FFFFFF"/>
                </a:solidFill>
              </a:rPr>
              <a:t>2019</a:t>
            </a:r>
            <a:r>
              <a:rPr lang="en-GB" altLang="en-US" sz="2400" dirty="0">
                <a:solidFill>
                  <a:srgbClr val="FFFFFF"/>
                </a:solidFill>
              </a:rPr>
              <a:t> </a:t>
            </a:r>
            <a:r>
              <a:rPr lang="en-GB" altLang="en-US" sz="2400" dirty="0" smtClean="0">
                <a:solidFill>
                  <a:srgbClr val="FFFFFF"/>
                </a:solidFill>
              </a:rPr>
              <a:t>were highlighted:-</a:t>
            </a:r>
            <a:endParaRPr lang="en-GB" altLang="en-US" sz="2400" dirty="0">
              <a:solidFill>
                <a:srgbClr val="FFFFFF"/>
              </a:solidFill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FFFFFF"/>
                </a:solidFill>
              </a:rPr>
              <a:t>Technical Implementation </a:t>
            </a:r>
            <a:r>
              <a:rPr lang="en-GB" altLang="en-US" sz="2400" dirty="0" smtClean="0">
                <a:solidFill>
                  <a:srgbClr val="FFFFFF"/>
                </a:solidFill>
              </a:rPr>
              <a:t>Visits on request (there were no requests made during the meeting)</a:t>
            </a:r>
            <a:endParaRPr lang="en-GB" altLang="en-US" sz="2400" dirty="0">
              <a:solidFill>
                <a:srgbClr val="FFFFFF"/>
              </a:solidFill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FFFFFF"/>
                </a:solidFill>
              </a:rPr>
              <a:t>Phase 1 Skills Course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rgbClr val="FFFFFF"/>
                </a:solidFill>
              </a:rPr>
              <a:t>ENC Production and </a:t>
            </a:r>
            <a:r>
              <a:rPr lang="en-GB" altLang="en-US" sz="2400" dirty="0" smtClean="0">
                <a:solidFill>
                  <a:srgbClr val="FFFFFF"/>
                </a:solidFill>
              </a:rPr>
              <a:t>QA</a:t>
            </a:r>
          </a:p>
          <a:p>
            <a:pPr marL="0" indent="0" eaLnBrk="1" hangingPunct="1">
              <a:defRPr/>
            </a:pPr>
            <a:r>
              <a:rPr lang="en-GB" altLang="en-US" sz="2400" dirty="0" smtClean="0">
                <a:solidFill>
                  <a:srgbClr val="FFFFFF"/>
                </a:solidFill>
              </a:rPr>
              <a:t>There were no further suggestions from the floor so these activities will be submitted to the next meeting of the CBSC</a:t>
            </a:r>
          </a:p>
          <a:p>
            <a:pPr marL="0" indent="0" eaLnBrk="1" hangingPunct="1">
              <a:defRPr/>
            </a:pPr>
            <a:endParaRPr lang="en-GB" altLang="en-US" sz="2400" dirty="0" smtClean="0">
              <a:solidFill>
                <a:srgbClr val="FFFFFF"/>
              </a:solidFill>
            </a:endParaRPr>
          </a:p>
          <a:p>
            <a:pPr marL="0" indent="0" eaLnBrk="1" hangingPunct="1">
              <a:defRPr/>
            </a:pPr>
            <a:r>
              <a:rPr lang="en-GB" altLang="en-US" sz="2400" dirty="0" smtClean="0">
                <a:solidFill>
                  <a:srgbClr val="FFFFFF"/>
                </a:solidFill>
              </a:rPr>
              <a:t>4. </a:t>
            </a:r>
            <a:r>
              <a:rPr lang="en-GB" sz="2400" dirty="0"/>
              <a:t>Mexico provided an update on their FOCAHIMECA Project and highlighted </a:t>
            </a:r>
            <a:r>
              <a:rPr lang="en-GB" sz="2400" b="1" u="sng" dirty="0"/>
              <a:t>that there were FOUR places available on the next (2018) </a:t>
            </a:r>
            <a:r>
              <a:rPr lang="en-GB" sz="2400" b="1" u="sng" dirty="0" smtClean="0"/>
              <a:t>course</a:t>
            </a:r>
          </a:p>
          <a:p>
            <a:pPr marL="0" indent="0" eaLnBrk="1" hangingPunct="1">
              <a:defRPr/>
            </a:pPr>
            <a:endParaRPr lang="en-GB" sz="2400" dirty="0"/>
          </a:p>
          <a:p>
            <a:pPr marL="0" indent="0" eaLnBrk="1" hangingPunct="1">
              <a:defRPr/>
            </a:pPr>
            <a:endParaRPr lang="en-GB" altLang="en-US" sz="2400" dirty="0">
              <a:solidFill>
                <a:srgbClr val="FFFFFF"/>
              </a:solidFill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en-GB" altLang="en-US" sz="2400" dirty="0" smtClean="0">
              <a:solidFill>
                <a:srgbClr val="FFFFFF"/>
              </a:solidFill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en-GB" altLang="en-US" sz="2400" dirty="0">
              <a:solidFill>
                <a:srgbClr val="FFFFFF"/>
              </a:solidFill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en-GB" altLang="en-US" sz="2400" dirty="0">
              <a:solidFill>
                <a:srgbClr val="FFFFFF"/>
              </a:solidFill>
            </a:endParaRPr>
          </a:p>
          <a:p>
            <a:pPr>
              <a:defRPr/>
            </a:pP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smtClean="0"/>
              <a:t>MACHC CB COMMITTEE MEETING REPORT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altLang="en-US" sz="2400" smtClean="0"/>
              <a:t>5. The MACHC CBC Vice Chair (Brazil) provided a comprehensive report of the Haiti Technical Visit</a:t>
            </a:r>
          </a:p>
          <a:p>
            <a:pPr marL="0" indent="0"/>
            <a:endParaRPr lang="en-GB" altLang="en-US" sz="2400" smtClean="0"/>
          </a:p>
          <a:p>
            <a:pPr marL="0" indent="0"/>
            <a:r>
              <a:rPr lang="en-GB" altLang="en-US" sz="2400" smtClean="0"/>
              <a:t>6. Brazil offered places on their CAT A and CAT B Hydrographic Survey courses.  Participants would only need to find funding for their flight</a:t>
            </a:r>
          </a:p>
          <a:p>
            <a:pPr marL="0" indent="0"/>
            <a:r>
              <a:rPr lang="en-GB" altLang="en-US" sz="2400" smtClean="0"/>
              <a:t> </a:t>
            </a:r>
          </a:p>
          <a:p>
            <a:pPr marL="0" indent="0"/>
            <a:r>
              <a:rPr lang="en-GB" altLang="en-US" sz="2400" smtClean="0"/>
              <a:t>7. The meeting noted the continuing challenges of coordinating MACHC CB activity with multiple regional projects and programmes</a:t>
            </a:r>
          </a:p>
          <a:p>
            <a:pPr marL="0" indent="0"/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smtClean="0"/>
              <a:t>MACHC CB COMMITTEE MEETING REPORT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smtClean="0"/>
              <a:t>8. COCATRAM to be invited to the next MACHC meeting (ensure that the date for the 2019 meeting does not conflict with the IMO Assembly!)</a:t>
            </a:r>
          </a:p>
          <a:p>
            <a:endParaRPr lang="en-GB" altLang="en-US" sz="2400" smtClean="0"/>
          </a:p>
          <a:p>
            <a:r>
              <a:rPr lang="en-GB" altLang="en-US" sz="2400" smtClean="0"/>
              <a:t>9. Close of meeting</a:t>
            </a:r>
          </a:p>
          <a:p>
            <a:endParaRPr lang="en-GB" altLang="en-US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4221163"/>
            <a:ext cx="9144000" cy="7493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</a:pPr>
            <a:r>
              <a:rPr lang="en-GB" altLang="en-US" sz="4400" smtClean="0"/>
              <a:t>Thank you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971550" y="279400"/>
            <a:ext cx="72009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3600"/>
              <a:t>MACHC CB COMMITTEE MEETING REPORT</a:t>
            </a:r>
          </a:p>
        </p:txBody>
      </p:sp>
      <p:pic>
        <p:nvPicPr>
          <p:cNvPr id="12292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2133600"/>
            <a:ext cx="4038600" cy="1730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2714</TotalTime>
  <Words>284</Words>
  <Application>Microsoft Office PowerPoint</Application>
  <PresentationFormat>On-screen Show (4:3)</PresentationFormat>
  <Paragraphs>36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Title</vt:lpstr>
      <vt:lpstr>Default Design</vt:lpstr>
      <vt:lpstr>MACHC CAPACITY BUILDING COMMITTEE MEETING REPORT  </vt:lpstr>
      <vt:lpstr>MACHC CB COMMITTEE MEETING REPORT</vt:lpstr>
      <vt:lpstr>MACHC CB COMMITTEE MEETING REPORT</vt:lpstr>
      <vt:lpstr>MACHC CB COMMITTEE MEETING REPORT</vt:lpstr>
      <vt:lpstr>MACHC CB COMMITTEE MEETING REPORT</vt:lpstr>
      <vt:lpstr>PowerPoint Presentation</vt:lpstr>
    </vt:vector>
  </TitlesOfParts>
  <Company>UKHO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Dunn</dc:creator>
  <cp:lastModifiedBy>Alberto Costa Neves</cp:lastModifiedBy>
  <cp:revision>157</cp:revision>
  <dcterms:created xsi:type="dcterms:W3CDTF">2007-11-06T10:30:05Z</dcterms:created>
  <dcterms:modified xsi:type="dcterms:W3CDTF">2018-01-19T13:07:18Z</dcterms:modified>
</cp:coreProperties>
</file>