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81" r:id="rId3"/>
    <p:sldId id="295" r:id="rId4"/>
    <p:sldId id="296" r:id="rId5"/>
    <p:sldId id="297" r:id="rId6"/>
    <p:sldId id="298" r:id="rId7"/>
    <p:sldId id="344" r:id="rId8"/>
    <p:sldId id="299" r:id="rId9"/>
    <p:sldId id="345" r:id="rId10"/>
    <p:sldId id="300" r:id="rId11"/>
    <p:sldId id="301" r:id="rId12"/>
    <p:sldId id="302" r:id="rId13"/>
    <p:sldId id="341" r:id="rId14"/>
    <p:sldId id="328" r:id="rId15"/>
    <p:sldId id="329" r:id="rId16"/>
    <p:sldId id="330" r:id="rId17"/>
    <p:sldId id="332" r:id="rId18"/>
    <p:sldId id="336" r:id="rId19"/>
    <p:sldId id="333" r:id="rId20"/>
    <p:sldId id="334" r:id="rId21"/>
    <p:sldId id="335" r:id="rId22"/>
    <p:sldId id="337" r:id="rId23"/>
    <p:sldId id="339" r:id="rId24"/>
    <p:sldId id="338" r:id="rId25"/>
    <p:sldId id="342" r:id="rId26"/>
    <p:sldId id="34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265C88-AF12-40FA-B7D8-04F55C894E37}">
          <p14:sldIdLst>
            <p14:sldId id="256"/>
            <p14:sldId id="281"/>
            <p14:sldId id="295"/>
            <p14:sldId id="296"/>
            <p14:sldId id="297"/>
            <p14:sldId id="298"/>
            <p14:sldId id="344"/>
            <p14:sldId id="299"/>
            <p14:sldId id="345"/>
            <p14:sldId id="300"/>
            <p14:sldId id="301"/>
            <p14:sldId id="302"/>
            <p14:sldId id="341"/>
            <p14:sldId id="328"/>
            <p14:sldId id="329"/>
            <p14:sldId id="330"/>
            <p14:sldId id="332"/>
            <p14:sldId id="336"/>
            <p14:sldId id="333"/>
            <p14:sldId id="334"/>
            <p14:sldId id="335"/>
            <p14:sldId id="337"/>
            <p14:sldId id="339"/>
            <p14:sldId id="338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o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2718" autoAdjust="0"/>
  </p:normalViewPr>
  <p:slideViewPr>
    <p:cSldViewPr snapToGrid="0">
      <p:cViewPr varScale="1">
        <p:scale>
          <a:sx n="78" d="100"/>
          <a:sy n="78" d="100"/>
        </p:scale>
        <p:origin x="11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E695D-9719-4E60-9D43-52CCD08339C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7FD69-FC83-4868-8C92-B4C04813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2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FD69-FC83-4868-8C92-B4C0481397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6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FD69-FC83-4868-8C92-B4C0481397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9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FD69-FC83-4868-8C92-B4C0481397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0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Manager will</a:t>
            </a:r>
            <a:r>
              <a:rPr lang="en-US" baseline="0" dirty="0" smtClean="0"/>
              <a:t> initiate project</a:t>
            </a:r>
          </a:p>
          <a:p>
            <a:r>
              <a:rPr lang="en-US" baseline="0" dirty="0" smtClean="0"/>
              <a:t>Project Lead will prepare </a:t>
            </a:r>
            <a:r>
              <a:rPr lang="en-US" baseline="0" dirty="0" err="1" smtClean="0"/>
              <a:t>datapack</a:t>
            </a:r>
            <a:r>
              <a:rPr lang="en-US" baseline="0" dirty="0" smtClean="0"/>
              <a:t>, metadata and task allocations</a:t>
            </a:r>
          </a:p>
          <a:p>
            <a:r>
              <a:rPr lang="en-US" baseline="0" dirty="0" smtClean="0"/>
              <a:t>Quality Lead verify product</a:t>
            </a:r>
          </a:p>
          <a:p>
            <a:r>
              <a:rPr lang="en-US" baseline="0" dirty="0" smtClean="0"/>
              <a:t>Quality Analyst verify process results</a:t>
            </a:r>
          </a:p>
          <a:p>
            <a:r>
              <a:rPr lang="en-US" baseline="0" dirty="0" smtClean="0"/>
              <a:t>Cartographer/Hydrographer will perform production activities in BDB/HPD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Collaboration between Hydro &amp; GIC for data dissemination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FD69-FC83-4868-8C92-B4C0481397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4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Project Manager – Initiate project, monitor progress, control process and Sign-off the project</a:t>
            </a:r>
          </a:p>
          <a:p>
            <a:pPr lvl="1"/>
            <a:r>
              <a:rPr lang="en-US" dirty="0"/>
              <a:t>Project Lead – Prepare data pack, populate metadata, allocate users, monitor progress</a:t>
            </a:r>
          </a:p>
          <a:p>
            <a:pPr lvl="1"/>
            <a:endParaRPr lang="en-US" dirty="0"/>
          </a:p>
          <a:p>
            <a:r>
              <a:rPr lang="en-US" dirty="0"/>
              <a:t>Production </a:t>
            </a:r>
          </a:p>
          <a:p>
            <a:pPr lvl="1"/>
            <a:r>
              <a:rPr lang="en-US" dirty="0"/>
              <a:t>Cartographers  &amp; Hydrographers –  Plan activities, Perform Tasks, update task progress, log comments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Quality Control</a:t>
            </a:r>
          </a:p>
          <a:p>
            <a:pPr lvl="1"/>
            <a:r>
              <a:rPr lang="en-US" dirty="0"/>
              <a:t>QA Lead/QA Analyst – Plan activities, perform tasks, update task progress, accept/reject results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Transforming Business – Enriching Lives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5630AD-DB9E-4C30-8FB8-940C1B4CD9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9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ENC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FD69-FC83-4868-8C92-B4C0481397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1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Reports &amp; Dashboards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FD69-FC83-4868-8C92-B4C0481397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1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solution that </a:t>
            </a:r>
            <a:r>
              <a:rPr lang="en-US" dirty="0" smtClean="0"/>
              <a:t>increase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Productivity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Automates </a:t>
            </a:r>
            <a:r>
              <a:rPr lang="en-US" dirty="0"/>
              <a:t>production </a:t>
            </a:r>
            <a:r>
              <a:rPr lang="en-US" dirty="0" smtClean="0"/>
              <a:t>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Improves </a:t>
            </a:r>
            <a:r>
              <a:rPr lang="en-US" dirty="0"/>
              <a:t>production </a:t>
            </a:r>
            <a:r>
              <a:rPr lang="en-US" dirty="0" smtClean="0"/>
              <a:t>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Engages </a:t>
            </a:r>
            <a:r>
              <a:rPr lang="en-US" dirty="0"/>
              <a:t>the entire hydrographic office within a single </a:t>
            </a:r>
            <a:r>
              <a:rPr lang="en-US" dirty="0" smtClean="0"/>
              <a:t>platform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Ultimately </a:t>
            </a:r>
            <a:r>
              <a:rPr lang="en-US" dirty="0"/>
              <a:t>it should lead to improved cost efficiency with the </a:t>
            </a:r>
            <a:r>
              <a:rPr lang="en-US" dirty="0" smtClean="0"/>
              <a:t>office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Transforming Business – Enriching Lives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5630AD-DB9E-4C30-8FB8-940C1B4CD94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6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86200"/>
            <a:ext cx="6400800" cy="1752600"/>
          </a:xfrm>
        </p:spPr>
        <p:txBody>
          <a:bodyPr anchor="t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6" name="Picture 1" descr="C:\Documents and Settings\Gwil\My Documents\1 Imagery Graphics Banners Brochures All\Calendar 2011-12 insert and order\IIC_Calendar_and_Logo\calendar 2012 insert crop Blk Wht 10Apr2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2477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5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6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© IIC Technologies 2016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048000"/>
            <a:ext cx="6096000" cy="1143000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6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Copyright © IIC Technologies 2014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6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Copyright © IIC Technologies 2014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76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Copyright © IIC Technologies 2014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76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Copyright © IIC Technologies 2014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6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Copyright © IIC Technologies 2014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1F41-5555-4B63-8AD7-94BF2AA29CD4}" type="datetime1">
              <a:rPr lang="en-CA" smtClean="0"/>
              <a:pPr/>
              <a:t>2018-01-19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6639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2BEF-7B86-4243-8566-96B6DFD81292}" type="datetime1">
              <a:rPr lang="en-CA" smtClean="0"/>
              <a:pPr/>
              <a:t>2018-01-19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2505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CD0E-5747-49E4-9832-296C90C15274}" type="datetime1">
              <a:rPr lang="en-CA" smtClean="0"/>
              <a:pPr/>
              <a:t>2018-01-19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97B2-C493-48A4-8C04-1F6A02EC370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52400"/>
            <a:ext cx="2337721" cy="685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987552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327648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6" r:id="rId3"/>
    <p:sldLayoutId id="2147483702" r:id="rId4"/>
    <p:sldLayoutId id="2147483703" r:id="rId5"/>
    <p:sldLayoutId id="2147483701" r:id="rId6"/>
    <p:sldLayoutId id="2147483700" r:id="rId7"/>
    <p:sldLayoutId id="2147483699" r:id="rId8"/>
    <p:sldLayoutId id="2147483705" r:id="rId9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31775" algn="l" defTabSz="914400" rtl="0" eaLnBrk="1" latinLnBrk="0" hangingPunct="1">
        <a:spcBef>
          <a:spcPts val="0"/>
        </a:spcBef>
        <a:spcAft>
          <a:spcPts val="100"/>
        </a:spcAft>
        <a:buSzPct val="6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166688" algn="l" defTabSz="914400" rtl="0" eaLnBrk="1" latinLnBrk="0" hangingPunct="1">
        <a:spcBef>
          <a:spcPts val="0"/>
        </a:spcBef>
        <a:spcAft>
          <a:spcPts val="1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90" y="3886200"/>
            <a:ext cx="8924472" cy="24515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Hydrographic Data Management</a:t>
            </a: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r>
              <a:rPr lang="en-US" sz="3600" b="1" dirty="0" smtClean="0">
                <a:latin typeface="+mn-lt"/>
              </a:rPr>
              <a:t>Workflow Management System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MACHC18 – </a:t>
            </a:r>
            <a:r>
              <a:rPr lang="en-US" sz="3600" b="1" dirty="0" err="1" smtClean="0">
                <a:latin typeface="+mn-lt"/>
              </a:rPr>
              <a:t>Varadero</a:t>
            </a:r>
            <a:r>
              <a:rPr lang="en-US" sz="3600" b="1" dirty="0" smtClean="0">
                <a:latin typeface="+mn-lt"/>
              </a:rPr>
              <a:t>, Cuba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90" y="126124"/>
            <a:ext cx="5943599" cy="7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088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Workflow manager - organization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95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HDM Organization Model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43000"/>
            <a:ext cx="5362910" cy="510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491" y="1142999"/>
            <a:ext cx="4293957" cy="39492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33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Roles &amp; activity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Project Management</a:t>
            </a:r>
          </a:p>
          <a:p>
            <a:pPr lvl="1"/>
            <a:r>
              <a:rPr lang="en-US" b="1" dirty="0" smtClean="0"/>
              <a:t>Project Manager – </a:t>
            </a:r>
            <a:r>
              <a:rPr lang="en-US" dirty="0" smtClean="0"/>
              <a:t>Initiate project, monitor progress, control process and Sign-off the project</a:t>
            </a:r>
          </a:p>
          <a:p>
            <a:pPr lvl="1"/>
            <a:r>
              <a:rPr lang="en-US" b="1" dirty="0" smtClean="0"/>
              <a:t>Project Lead – </a:t>
            </a:r>
            <a:r>
              <a:rPr lang="en-US" dirty="0" smtClean="0"/>
              <a:t>Prepare </a:t>
            </a:r>
            <a:r>
              <a:rPr lang="en-US" dirty="0" err="1" smtClean="0"/>
              <a:t>datapack</a:t>
            </a:r>
            <a:r>
              <a:rPr lang="en-US" dirty="0" smtClean="0"/>
              <a:t>, populate metadata, allocate users, monitor progress</a:t>
            </a:r>
          </a:p>
          <a:p>
            <a:pPr lvl="1"/>
            <a:endParaRPr lang="en-US" sz="800" dirty="0" smtClean="0"/>
          </a:p>
          <a:p>
            <a:pPr lvl="1"/>
            <a:endParaRPr lang="en-US" sz="1100" dirty="0" smtClean="0"/>
          </a:p>
          <a:p>
            <a:r>
              <a:rPr lang="en-US" b="1" dirty="0" smtClean="0"/>
              <a:t>Production </a:t>
            </a:r>
          </a:p>
          <a:p>
            <a:pPr lvl="1"/>
            <a:r>
              <a:rPr lang="en-US" b="1" dirty="0" smtClean="0"/>
              <a:t>Cartographers  &amp; Hydrographers –  </a:t>
            </a:r>
            <a:r>
              <a:rPr lang="en-US" dirty="0" smtClean="0"/>
              <a:t>Plan activities, Perform Tasks, update task progress, log comments </a:t>
            </a:r>
          </a:p>
          <a:p>
            <a:pPr lvl="1"/>
            <a:endParaRPr lang="en-US" sz="800" dirty="0" smtClean="0"/>
          </a:p>
          <a:p>
            <a:pPr lvl="1"/>
            <a:endParaRPr lang="en-US" sz="1100" dirty="0" smtClean="0"/>
          </a:p>
          <a:p>
            <a:r>
              <a:rPr lang="en-US" b="1" dirty="0" smtClean="0"/>
              <a:t>Quality Control</a:t>
            </a:r>
          </a:p>
          <a:p>
            <a:pPr lvl="1"/>
            <a:r>
              <a:rPr lang="en-US" b="1" dirty="0" smtClean="0"/>
              <a:t>QA Lead/QA Analyst – </a:t>
            </a:r>
            <a:r>
              <a:rPr lang="en-US" dirty="0" smtClean="0"/>
              <a:t>Plan activities, perform tasks, update task progress, accept/reject results</a:t>
            </a:r>
          </a:p>
          <a:p>
            <a:pPr lvl="1"/>
            <a:endParaRPr lang="en-US" sz="800" dirty="0" smtClean="0"/>
          </a:p>
          <a:p>
            <a:pPr lvl="1"/>
            <a:endParaRPr lang="en-US" sz="1100" dirty="0" smtClean="0"/>
          </a:p>
          <a:p>
            <a:r>
              <a:rPr lang="en-US" b="1" dirty="0" smtClean="0"/>
              <a:t>Data Dissemination</a:t>
            </a:r>
          </a:p>
          <a:p>
            <a:pPr lvl="1"/>
            <a:r>
              <a:rPr lang="en-US" b="1" dirty="0" smtClean="0"/>
              <a:t>GIC Manager – </a:t>
            </a:r>
            <a:r>
              <a:rPr lang="en-US" dirty="0" smtClean="0"/>
              <a:t>Request product, monitor progress, access HDM products for dissemination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6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HDM –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Providing Tomorrow's Solutions Today</a:t>
            </a:r>
            <a:endParaRPr lang="en-CA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21985"/>
            <a:ext cx="8534400" cy="494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344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Workflow for Paper Chart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35117"/>
            <a:ext cx="8534400" cy="51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72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WfMS</a:t>
            </a:r>
            <a:r>
              <a:rPr lang="en-US" dirty="0" smtClean="0"/>
              <a:t> screenshots – Project Initiation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536" y="1954924"/>
            <a:ext cx="6185864" cy="336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37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WfMS</a:t>
            </a:r>
            <a:r>
              <a:rPr lang="en-US" dirty="0"/>
              <a:t> screenshots – </a:t>
            </a:r>
            <a:r>
              <a:rPr lang="en-US" dirty="0" smtClean="0"/>
              <a:t>Project Metadata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Content Placeholder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534400" cy="510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81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WfMS</a:t>
            </a:r>
            <a:r>
              <a:rPr lang="en-US" dirty="0"/>
              <a:t> screenshots – Data </a:t>
            </a:r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1142999"/>
            <a:ext cx="8534400" cy="50370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WfMS</a:t>
            </a:r>
            <a:r>
              <a:rPr lang="en-US" dirty="0"/>
              <a:t> screenshots –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50882"/>
            <a:ext cx="5118100" cy="50865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50" y="1497724"/>
            <a:ext cx="5518150" cy="47396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759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WfMS</a:t>
            </a:r>
            <a:r>
              <a:rPr lang="en-US" dirty="0"/>
              <a:t> screenshots – </a:t>
            </a:r>
            <a:r>
              <a:rPr lang="en-US" dirty="0" smtClean="0"/>
              <a:t>Task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3945"/>
            <a:ext cx="8534400" cy="25522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4004452"/>
            <a:ext cx="5676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Based on product type, system will pick predefined tasks from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Users are displayed based on task type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i.e. production/QC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Allocate estimated time for task completion and tracking progress</a:t>
            </a:r>
            <a:endParaRPr lang="en-US" sz="22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75375" y="3565853"/>
            <a:ext cx="2663825" cy="25522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4998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Understand the purpose of Workflow System</a:t>
            </a:r>
          </a:p>
          <a:p>
            <a:endParaRPr lang="en-CA" dirty="0" smtClean="0"/>
          </a:p>
          <a:p>
            <a:r>
              <a:rPr lang="en-CA" dirty="0" smtClean="0"/>
              <a:t>Understand the Workflow Automation</a:t>
            </a:r>
          </a:p>
          <a:p>
            <a:endParaRPr lang="en-CA" dirty="0" smtClean="0"/>
          </a:p>
          <a:p>
            <a:r>
              <a:rPr lang="en-CA" dirty="0" smtClean="0"/>
              <a:t>Understand Project concepts and operational</a:t>
            </a:r>
          </a:p>
          <a:p>
            <a:endParaRPr lang="en-CA" dirty="0" smtClean="0"/>
          </a:p>
          <a:p>
            <a:r>
              <a:rPr lang="en-CA" dirty="0" smtClean="0"/>
              <a:t>Understand challenges/advantages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1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WfMS</a:t>
            </a:r>
            <a:r>
              <a:rPr lang="en-US" dirty="0"/>
              <a:t> screenshots – Tasks </a:t>
            </a: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62" y="1182415"/>
            <a:ext cx="3470275" cy="19440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72" y="2301766"/>
            <a:ext cx="3462655" cy="16711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599" y="2881057"/>
            <a:ext cx="3149599" cy="3351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219273"/>
            <a:ext cx="538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Based on task, task form will displayed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User can log work breaks and task progress (0-100%)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Track Quality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Store task check lists in database</a:t>
            </a:r>
            <a:endParaRPr lang="en-US" sz="22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9291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WfMS</a:t>
            </a:r>
            <a:r>
              <a:rPr lang="en-US" dirty="0"/>
              <a:t> screenshots – Project </a:t>
            </a:r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45477"/>
            <a:ext cx="8534400" cy="3605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5049455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Project sign-off complete production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Sharing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Notifications to teams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502" y="126125"/>
            <a:ext cx="2712859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1451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WfMS</a:t>
            </a:r>
            <a:r>
              <a:rPr lang="en-US" dirty="0"/>
              <a:t> screenshots – </a:t>
            </a:r>
            <a:r>
              <a:rPr lang="en-US" dirty="0" smtClean="0"/>
              <a:t>Project </a:t>
            </a:r>
            <a:r>
              <a:rPr lang="en-US" dirty="0"/>
              <a:t>M</a:t>
            </a:r>
            <a:r>
              <a:rPr lang="en-US" dirty="0" smtClean="0"/>
              <a:t>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06" y="1143000"/>
            <a:ext cx="8338388" cy="51054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502" y="126125"/>
            <a:ext cx="2712859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119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WfMS</a:t>
            </a:r>
            <a:r>
              <a:rPr lang="en-US" dirty="0"/>
              <a:t> screenshots – </a:t>
            </a:r>
            <a:r>
              <a:rPr lang="en-US" dirty="0" smtClean="0"/>
              <a:t>Reports </a:t>
            </a:r>
            <a:r>
              <a:rPr lang="en-US" dirty="0"/>
              <a:t>&amp; D</a:t>
            </a:r>
            <a:r>
              <a:rPr lang="en-US" dirty="0" smtClean="0"/>
              <a:t>ashboards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097" y="3153102"/>
            <a:ext cx="4677103" cy="316824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42999"/>
            <a:ext cx="6778580" cy="2010103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7083380" y="1886441"/>
            <a:ext cx="175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Reports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04799" y="4260173"/>
            <a:ext cx="351045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5425" indent="-22542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31775" algn="l" defTabSz="914400" rtl="0" eaLnBrk="1" latinLnBrk="0" hangingPunct="1">
              <a:spcBef>
                <a:spcPts val="0"/>
              </a:spcBef>
              <a:spcAft>
                <a:spcPts val="100"/>
              </a:spcAft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914400" rtl="0" eaLnBrk="1" latinLnBrk="0" hangingPunct="1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 smtClean="0"/>
              <a:t>Report outputs - PDF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953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WfMS</a:t>
            </a:r>
            <a:r>
              <a:rPr lang="en-US" dirty="0"/>
              <a:t> screenshots – Reports &amp; Dashboards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1161402"/>
            <a:ext cx="8534400" cy="452709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4226193"/>
            <a:ext cx="1828800" cy="1800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304800" y="5767354"/>
            <a:ext cx="3667417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5425" indent="-22542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31775" algn="l" defTabSz="914400" rtl="0" eaLnBrk="1" latinLnBrk="0" hangingPunct="1">
              <a:spcBef>
                <a:spcPts val="0"/>
              </a:spcBef>
              <a:spcAft>
                <a:spcPts val="100"/>
              </a:spcAft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914400" rtl="0" eaLnBrk="1" latinLnBrk="0" hangingPunct="1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Project / Product Metadata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3781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en-US" sz="1000" dirty="0" smtClean="0"/>
          </a:p>
          <a:p>
            <a:r>
              <a:rPr lang="en-US" sz="2400" dirty="0" smtClean="0"/>
              <a:t>Standardized </a:t>
            </a:r>
            <a:r>
              <a:rPr lang="en-US" sz="2400" dirty="0"/>
              <a:t>systematic production </a:t>
            </a:r>
            <a:r>
              <a:rPr lang="en-US" sz="2400" dirty="0" smtClean="0"/>
              <a:t>process</a:t>
            </a:r>
          </a:p>
          <a:p>
            <a:endParaRPr lang="en-US" sz="1000" dirty="0"/>
          </a:p>
          <a:p>
            <a:r>
              <a:rPr lang="en-US" sz="2400" dirty="0" smtClean="0"/>
              <a:t>Integrate and </a:t>
            </a:r>
            <a:r>
              <a:rPr lang="en-US" sz="2400" dirty="0"/>
              <a:t>organize quality </a:t>
            </a:r>
            <a:r>
              <a:rPr lang="en-US" sz="2400" dirty="0" smtClean="0"/>
              <a:t>control</a:t>
            </a:r>
          </a:p>
          <a:p>
            <a:endParaRPr lang="en-US" sz="1000" dirty="0"/>
          </a:p>
          <a:p>
            <a:r>
              <a:rPr lang="en-US" sz="2400" dirty="0"/>
              <a:t>Enhance collaboration and communication within </a:t>
            </a:r>
            <a:r>
              <a:rPr lang="en-US" sz="2400" dirty="0" smtClean="0"/>
              <a:t>Hydrographic Offices</a:t>
            </a:r>
          </a:p>
          <a:p>
            <a:endParaRPr lang="en-US" sz="1000" dirty="0"/>
          </a:p>
          <a:p>
            <a:r>
              <a:rPr lang="en-US" sz="2400" dirty="0"/>
              <a:t>Centralized platform with end to end real time </a:t>
            </a:r>
            <a:r>
              <a:rPr lang="en-US" sz="2400" dirty="0" smtClean="0"/>
              <a:t>project management </a:t>
            </a:r>
          </a:p>
          <a:p>
            <a:endParaRPr lang="en-US" sz="1000" dirty="0"/>
          </a:p>
          <a:p>
            <a:r>
              <a:rPr lang="en-US" sz="2400" dirty="0"/>
              <a:t>Export Metadata: reports, graphs, </a:t>
            </a:r>
            <a:r>
              <a:rPr lang="en-US" sz="2400" dirty="0" smtClean="0"/>
              <a:t>presentations</a:t>
            </a:r>
          </a:p>
          <a:p>
            <a:endParaRPr lang="en-US" sz="1000" dirty="0" smtClean="0"/>
          </a:p>
          <a:p>
            <a:r>
              <a:rPr lang="en-US" sz="2400" dirty="0" smtClean="0"/>
              <a:t>Manage Nautical Publications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Providing Tomorrow's Solutions Today</a:t>
            </a:r>
            <a:endParaRPr lang="en-CA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0734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6500" dirty="0" err="1" smtClean="0"/>
              <a:t>Thank</a:t>
            </a:r>
            <a:r>
              <a:rPr lang="pt-PT" sz="6500" dirty="0" smtClean="0"/>
              <a:t> </a:t>
            </a:r>
            <a:r>
              <a:rPr lang="pt-PT" sz="6500" dirty="0" err="1" smtClean="0"/>
              <a:t>You</a:t>
            </a:r>
            <a:endParaRPr lang="pt-PT" sz="6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3942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 to Workflow system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22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The Workflow </a:t>
            </a:r>
            <a:r>
              <a:rPr lang="en-CA" dirty="0"/>
              <a:t>M</a:t>
            </a:r>
            <a:r>
              <a:rPr lang="en-CA" dirty="0" smtClean="0"/>
              <a:t>anagement </a:t>
            </a:r>
            <a:r>
              <a:rPr lang="en-CA" dirty="0"/>
              <a:t>S</a:t>
            </a:r>
            <a:r>
              <a:rPr lang="en-CA" dirty="0" smtClean="0"/>
              <a:t>ystem will support for running HDM production workflows and manage teams to engage in</a:t>
            </a:r>
          </a:p>
          <a:p>
            <a:pPr lvl="1"/>
            <a:r>
              <a:rPr lang="en-CA" dirty="0" smtClean="0"/>
              <a:t>Production</a:t>
            </a:r>
          </a:p>
          <a:p>
            <a:pPr lvl="1"/>
            <a:r>
              <a:rPr lang="en-CA" dirty="0" smtClean="0"/>
              <a:t>Tracking</a:t>
            </a:r>
          </a:p>
          <a:p>
            <a:pPr lvl="1"/>
            <a:r>
              <a:rPr lang="en-CA" dirty="0"/>
              <a:t>M</a:t>
            </a:r>
            <a:r>
              <a:rPr lang="en-CA" dirty="0" smtClean="0"/>
              <a:t>onitor work progress</a:t>
            </a:r>
          </a:p>
          <a:p>
            <a:pPr lvl="1"/>
            <a:r>
              <a:rPr lang="en-CA" dirty="0"/>
              <a:t>C</a:t>
            </a:r>
            <a:r>
              <a:rPr lang="en-CA" dirty="0" smtClean="0"/>
              <a:t>ollaborate for data exchange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67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20" y="2482164"/>
            <a:ext cx="4251976" cy="13076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9" y="1068385"/>
            <a:ext cx="3059253" cy="2339351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endCxn id="13" idx="2"/>
          </p:cNvCxnSpPr>
          <p:nvPr/>
        </p:nvCxnSpPr>
        <p:spPr>
          <a:xfrm flipH="1" flipV="1">
            <a:off x="3151147" y="1506506"/>
            <a:ext cx="1094212" cy="1309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Workflow Management – Components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555847"/>
            <a:ext cx="1520803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Reports</a:t>
            </a:r>
            <a:endParaRPr lang="en-CA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3225" y="1149323"/>
            <a:ext cx="237420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Project Management</a:t>
            </a:r>
            <a:endParaRPr lang="en-CA" sz="2000" dirty="0"/>
          </a:p>
        </p:txBody>
      </p:sp>
      <p:cxnSp>
        <p:nvCxnSpPr>
          <p:cNvPr id="19" name="Straight Arrow Connector 18"/>
          <p:cNvCxnSpPr>
            <a:endCxn id="16" idx="2"/>
          </p:cNvCxnSpPr>
          <p:nvPr/>
        </p:nvCxnSpPr>
        <p:spPr>
          <a:xfrm flipV="1">
            <a:off x="4419212" y="1490346"/>
            <a:ext cx="1551116" cy="1313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0"/>
          </p:cNvCxnSpPr>
          <p:nvPr/>
        </p:nvCxnSpPr>
        <p:spPr>
          <a:xfrm flipH="1">
            <a:off x="1065202" y="3346654"/>
            <a:ext cx="1792268" cy="1209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3"/>
            <a:endCxn id="15" idx="1"/>
          </p:cNvCxnSpPr>
          <p:nvPr/>
        </p:nvCxnSpPr>
        <p:spPr>
          <a:xfrm>
            <a:off x="5463551" y="3451088"/>
            <a:ext cx="768565" cy="1119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639318"/>
            <a:ext cx="2390983" cy="10710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348" y="2418798"/>
            <a:ext cx="2163014" cy="18153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219" y="4757116"/>
            <a:ext cx="3168757" cy="13258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25685" y="5420050"/>
            <a:ext cx="275754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Track Project activities (dashboard)</a:t>
            </a:r>
            <a:endParaRPr lang="en-CA" sz="2000" dirty="0"/>
          </a:p>
        </p:txBody>
      </p:sp>
      <p:cxnSp>
        <p:nvCxnSpPr>
          <p:cNvPr id="31" name="Straight Arrow Connector 30"/>
          <p:cNvCxnSpPr>
            <a:stCxn id="3" idx="2"/>
            <a:endCxn id="30" idx="0"/>
          </p:cNvCxnSpPr>
          <p:nvPr/>
        </p:nvCxnSpPr>
        <p:spPr>
          <a:xfrm flipH="1">
            <a:off x="3404455" y="4079733"/>
            <a:ext cx="900748" cy="13403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854" y="2822442"/>
            <a:ext cx="2316697" cy="12572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97091" y="1106396"/>
            <a:ext cx="2308111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Data Dissemination</a:t>
            </a:r>
            <a:endParaRPr lang="en-C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32116" y="4370794"/>
            <a:ext cx="271412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Resource Allocation</a:t>
            </a:r>
            <a:endParaRPr lang="en-CA" sz="2000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2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WfM</a:t>
            </a:r>
            <a:r>
              <a:rPr lang="en-CA" dirty="0" smtClean="0"/>
              <a:t> – Key Capabilities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Create standardized business process </a:t>
            </a:r>
          </a:p>
          <a:p>
            <a:endParaRPr lang="en-CA" sz="1000" dirty="0" smtClean="0"/>
          </a:p>
          <a:p>
            <a:r>
              <a:rPr lang="en-CA" sz="2400" dirty="0" smtClean="0"/>
              <a:t>Production line for multiple </a:t>
            </a:r>
            <a:r>
              <a:rPr lang="en-CA" sz="2400" b="1" dirty="0" smtClean="0"/>
              <a:t>Products</a:t>
            </a:r>
          </a:p>
          <a:p>
            <a:endParaRPr lang="en-CA" sz="1000" b="1" dirty="0" smtClean="0"/>
          </a:p>
          <a:p>
            <a:r>
              <a:rPr lang="en-CA" sz="2400" dirty="0" smtClean="0"/>
              <a:t>Sequencing </a:t>
            </a:r>
            <a:r>
              <a:rPr lang="en-CA" sz="2400" b="1" dirty="0" smtClean="0"/>
              <a:t>Tasks </a:t>
            </a:r>
            <a:r>
              <a:rPr lang="en-CA" sz="2400" dirty="0"/>
              <a:t>and</a:t>
            </a:r>
            <a:r>
              <a:rPr lang="en-CA" sz="2400" b="1" dirty="0"/>
              <a:t> </a:t>
            </a:r>
            <a:r>
              <a:rPr lang="en-CA" sz="2400" b="1" dirty="0" smtClean="0"/>
              <a:t>Processes</a:t>
            </a:r>
          </a:p>
          <a:p>
            <a:endParaRPr lang="en-CA" sz="1000" b="1" dirty="0" smtClean="0"/>
          </a:p>
          <a:p>
            <a:r>
              <a:rPr lang="en-CA" sz="2400" dirty="0" smtClean="0"/>
              <a:t>Create </a:t>
            </a:r>
            <a:r>
              <a:rPr lang="en-CA" sz="2400" b="1" dirty="0" smtClean="0"/>
              <a:t>Projects</a:t>
            </a:r>
            <a:r>
              <a:rPr lang="en-CA" sz="2400" dirty="0" smtClean="0"/>
              <a:t> and </a:t>
            </a:r>
            <a:r>
              <a:rPr lang="en-CA" sz="2400" b="1" dirty="0" smtClean="0"/>
              <a:t>Manage</a:t>
            </a:r>
          </a:p>
          <a:p>
            <a:endParaRPr lang="en-CA" sz="1000" b="1" dirty="0" smtClean="0"/>
          </a:p>
          <a:p>
            <a:r>
              <a:rPr lang="en-CA" sz="2400" dirty="0" smtClean="0"/>
              <a:t>Assign Tasks to appropriate </a:t>
            </a:r>
            <a:r>
              <a:rPr lang="en-CA" sz="2400" b="1" dirty="0" smtClean="0"/>
              <a:t>Personnel</a:t>
            </a:r>
            <a:r>
              <a:rPr lang="en-CA" sz="2400" dirty="0" smtClean="0"/>
              <a:t> and </a:t>
            </a:r>
            <a:r>
              <a:rPr lang="en-CA" sz="2400" b="1" dirty="0"/>
              <a:t>M</a:t>
            </a:r>
            <a:r>
              <a:rPr lang="en-CA" sz="2400" b="1" dirty="0" smtClean="0"/>
              <a:t>anage</a:t>
            </a:r>
          </a:p>
          <a:p>
            <a:endParaRPr lang="en-CA" sz="1000" dirty="0" smtClean="0"/>
          </a:p>
          <a:p>
            <a:r>
              <a:rPr lang="en-CA" sz="2400" dirty="0" smtClean="0"/>
              <a:t>Communicate about important project events </a:t>
            </a:r>
            <a:r>
              <a:rPr lang="en-CA" sz="2400" b="1" dirty="0" smtClean="0"/>
              <a:t>Automatically</a:t>
            </a:r>
          </a:p>
          <a:p>
            <a:endParaRPr lang="en-CA" sz="1000" b="1" dirty="0" smtClean="0"/>
          </a:p>
          <a:p>
            <a:r>
              <a:rPr lang="en-US" sz="2400" dirty="0" smtClean="0"/>
              <a:t>In-built </a:t>
            </a:r>
            <a:r>
              <a:rPr lang="en-US" sz="2400" dirty="0"/>
              <a:t>Quality Control </a:t>
            </a:r>
            <a:r>
              <a:rPr lang="en-US" sz="2400" dirty="0" smtClean="0"/>
              <a:t>mechanism</a:t>
            </a:r>
          </a:p>
          <a:p>
            <a:endParaRPr lang="en-US" sz="1000" dirty="0"/>
          </a:p>
          <a:p>
            <a:r>
              <a:rPr lang="en-CA" sz="2400" dirty="0"/>
              <a:t>Collaboration between Hydro &amp; GIC</a:t>
            </a:r>
          </a:p>
          <a:p>
            <a:endParaRPr lang="en-CA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06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WfM</a:t>
            </a:r>
            <a:r>
              <a:rPr lang="en-CA" dirty="0" smtClean="0"/>
              <a:t> – Key Capabilities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/>
              <a:t>Store Project information in a </a:t>
            </a:r>
            <a:r>
              <a:rPr lang="en-CA" sz="2400" b="1" dirty="0"/>
              <a:t>Single </a:t>
            </a:r>
            <a:r>
              <a:rPr lang="en-CA" sz="2400" b="1" dirty="0" smtClean="0"/>
              <a:t>Repository</a:t>
            </a:r>
            <a:endParaRPr lang="en-CA" sz="2400" dirty="0" smtClean="0"/>
          </a:p>
          <a:p>
            <a:endParaRPr lang="en-CA" sz="1100" dirty="0"/>
          </a:p>
          <a:p>
            <a:r>
              <a:rPr lang="en-CA" sz="2400" dirty="0" smtClean="0"/>
              <a:t>Track work progress with</a:t>
            </a:r>
          </a:p>
          <a:p>
            <a:pPr lvl="1"/>
            <a:r>
              <a:rPr lang="en-CA" sz="2200" dirty="0" smtClean="0"/>
              <a:t>Reports</a:t>
            </a:r>
          </a:p>
          <a:p>
            <a:pPr lvl="1"/>
            <a:r>
              <a:rPr lang="en-CA" sz="2200" dirty="0"/>
              <a:t>H</a:t>
            </a:r>
            <a:r>
              <a:rPr lang="en-CA" sz="2200" dirty="0" smtClean="0"/>
              <a:t>istorical project information</a:t>
            </a:r>
          </a:p>
          <a:p>
            <a:endParaRPr lang="en-US" sz="1000" dirty="0" smtClean="0"/>
          </a:p>
          <a:p>
            <a:r>
              <a:rPr lang="en-US" sz="2400" dirty="0" smtClean="0"/>
              <a:t>Structure of the organization integrated within the Workflow System</a:t>
            </a:r>
          </a:p>
          <a:p>
            <a:pPr lvl="1"/>
            <a:r>
              <a:rPr lang="en-US" sz="2200" dirty="0" smtClean="0"/>
              <a:t>Users</a:t>
            </a:r>
          </a:p>
          <a:p>
            <a:pPr lvl="1"/>
            <a:r>
              <a:rPr lang="en-US" sz="2200" dirty="0" smtClean="0"/>
              <a:t>Groups</a:t>
            </a:r>
          </a:p>
          <a:p>
            <a:pPr lvl="1"/>
            <a:r>
              <a:rPr lang="en-US" sz="2200" dirty="0"/>
              <a:t>R</a:t>
            </a:r>
            <a:r>
              <a:rPr lang="en-US" sz="2200" dirty="0" smtClean="0"/>
              <a:t>oles </a:t>
            </a:r>
          </a:p>
          <a:p>
            <a:pPr marL="511175" lvl="1" indent="0">
              <a:buNone/>
            </a:pPr>
            <a:endParaRPr lang="en-US" sz="1000" dirty="0" smtClean="0"/>
          </a:p>
          <a:p>
            <a:r>
              <a:rPr lang="en-US" sz="2400" dirty="0" smtClean="0"/>
              <a:t>Grant and track access to the system</a:t>
            </a:r>
          </a:p>
          <a:p>
            <a:pPr lvl="1"/>
            <a:r>
              <a:rPr lang="en-US" sz="2200" dirty="0" smtClean="0"/>
              <a:t>Log actions</a:t>
            </a:r>
          </a:p>
          <a:p>
            <a:pPr lvl="1"/>
            <a:r>
              <a:rPr lang="en-US" sz="2200" dirty="0" smtClean="0"/>
              <a:t>Control application functionality</a:t>
            </a:r>
          </a:p>
          <a:p>
            <a:pPr lvl="1"/>
            <a:r>
              <a:rPr lang="en-US" sz="2200" dirty="0" smtClean="0"/>
              <a:t>Production of statistical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74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b="1" dirty="0" smtClean="0"/>
              <a:t>Advantages</a:t>
            </a:r>
          </a:p>
          <a:p>
            <a:pPr lvl="1"/>
            <a:r>
              <a:rPr lang="en-CA" sz="2600" dirty="0" smtClean="0"/>
              <a:t>Automated workflow and rules</a:t>
            </a:r>
          </a:p>
          <a:p>
            <a:pPr lvl="1"/>
            <a:r>
              <a:rPr lang="en-CA" sz="2600" dirty="0" smtClean="0"/>
              <a:t>Systematic approach to run product production with effective and efficient process</a:t>
            </a:r>
          </a:p>
          <a:p>
            <a:pPr lvl="1"/>
            <a:r>
              <a:rPr lang="en-CA" sz="2600" dirty="0" smtClean="0"/>
              <a:t>Manage Task allocation at one step</a:t>
            </a:r>
          </a:p>
          <a:p>
            <a:pPr lvl="1"/>
            <a:r>
              <a:rPr lang="en-CA" sz="2600" dirty="0" smtClean="0"/>
              <a:t>Building Project/Product Metadata</a:t>
            </a:r>
          </a:p>
          <a:p>
            <a:pPr lvl="1"/>
            <a:r>
              <a:rPr lang="en-CA" sz="2600" dirty="0" smtClean="0"/>
              <a:t>Inbuilt quality cycle</a:t>
            </a:r>
          </a:p>
          <a:p>
            <a:pPr lvl="1"/>
            <a:r>
              <a:rPr lang="en-CA" sz="2600" dirty="0" smtClean="0"/>
              <a:t>Tight collaboration between teams</a:t>
            </a:r>
          </a:p>
          <a:p>
            <a:pPr lvl="1"/>
            <a:r>
              <a:rPr lang="en-CA" sz="2600" dirty="0" smtClean="0"/>
              <a:t>Measure and analyze the production progress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Faster adoption of best </a:t>
            </a:r>
            <a:r>
              <a:rPr lang="en-US" sz="2600" dirty="0" smtClean="0">
                <a:cs typeface="Arial" panose="020B0604020202020204" pitchFamily="34" charset="0"/>
              </a:rPr>
              <a:t>practices</a:t>
            </a:r>
          </a:p>
          <a:p>
            <a:pPr lvl="1"/>
            <a:r>
              <a:rPr lang="en-US" sz="2600" dirty="0" smtClean="0">
                <a:cs typeface="Arial" panose="020B0604020202020204" pitchFamily="34" charset="0"/>
              </a:rPr>
              <a:t>Nautical Publications efficient production and management</a:t>
            </a:r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8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b="1" dirty="0" smtClean="0"/>
              <a:t>Challenges</a:t>
            </a:r>
          </a:p>
          <a:p>
            <a:pPr lvl="1"/>
            <a:r>
              <a:rPr lang="en-CA" sz="2600" dirty="0" smtClean="0"/>
              <a:t>Adoptability</a:t>
            </a:r>
          </a:p>
          <a:p>
            <a:pPr lvl="1"/>
            <a:r>
              <a:rPr lang="en-CA" sz="2600" dirty="0" smtClean="0"/>
              <a:t>Accountability</a:t>
            </a:r>
          </a:p>
          <a:p>
            <a:pPr lvl="1"/>
            <a:r>
              <a:rPr lang="en-CA" sz="2600" dirty="0" smtClean="0"/>
              <a:t>Consistency of data inputs</a:t>
            </a:r>
          </a:p>
          <a:p>
            <a:pPr lvl="2"/>
            <a:r>
              <a:rPr lang="en-CA" sz="2600" dirty="0" smtClean="0"/>
              <a:t>Naming convention</a:t>
            </a:r>
          </a:p>
          <a:p>
            <a:pPr lvl="2"/>
            <a:r>
              <a:rPr lang="en-CA" sz="2600" dirty="0" smtClean="0"/>
              <a:t>Metadata</a:t>
            </a:r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197B2-C493-48A4-8C04-1F6A02EC370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10" y="126125"/>
            <a:ext cx="2807452" cy="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75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y v.2.3 5Nov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y v.2.3 5Nov2014" id="{9904C64E-7518-4797-B4A1-6808D5A2726F}" vid="{0FC51E71-D803-4BE3-8C23-25E0BA8B43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Academy v.2.3 5Nov2014_BDB</Template>
  <TotalTime>2752</TotalTime>
  <Words>689</Words>
  <Application>Microsoft Office PowerPoint</Application>
  <PresentationFormat>On-screen Show (4:3)</PresentationFormat>
  <Paragraphs>193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Academy v.2.3 5Nov2014</vt:lpstr>
      <vt:lpstr> Hydrographic Data Management Workflow Management System  MACHC18 – Varadero, Cuba </vt:lpstr>
      <vt:lpstr>Learning Objectives</vt:lpstr>
      <vt:lpstr>Introduction to Workflow system</vt:lpstr>
      <vt:lpstr>Purpose</vt:lpstr>
      <vt:lpstr>Workflow Management – Components</vt:lpstr>
      <vt:lpstr>WfM – Key Capabilities</vt:lpstr>
      <vt:lpstr>WfM – Key Capabilities</vt:lpstr>
      <vt:lpstr>Advantages</vt:lpstr>
      <vt:lpstr>Challenges</vt:lpstr>
      <vt:lpstr>Workflow manager - organization</vt:lpstr>
      <vt:lpstr>HDM Organization Model</vt:lpstr>
      <vt:lpstr>User Roles &amp; activity mapping</vt:lpstr>
      <vt:lpstr>HDM – Roles</vt:lpstr>
      <vt:lpstr>Sample Workflow for Paper Chart Production</vt:lpstr>
      <vt:lpstr>WfMS screenshots – Project Initiation</vt:lpstr>
      <vt:lpstr>WfMS screenshots – Project Metadata</vt:lpstr>
      <vt:lpstr>WfMS screenshots – Data Request</vt:lpstr>
      <vt:lpstr>WfMS screenshots – Collaboration</vt:lpstr>
      <vt:lpstr>WfMS screenshots – Task allocation</vt:lpstr>
      <vt:lpstr>WfMS screenshots – Tasks forms</vt:lpstr>
      <vt:lpstr>WfMS screenshots – Project closure</vt:lpstr>
      <vt:lpstr>WfMS screenshots – Project Monitoring</vt:lpstr>
      <vt:lpstr>WfMS screenshots – Reports &amp; Dashboards</vt:lpstr>
      <vt:lpstr>WfMS screenshots – Reports &amp; Dashboards</vt:lpstr>
      <vt:lpstr>Benefits and Capabilities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CARIS Bathy DataBASE</dc:title>
  <dc:creator>Sudheer Atla</dc:creator>
  <cp:lastModifiedBy>Alberto Costa Neves</cp:lastModifiedBy>
  <cp:revision>222</cp:revision>
  <dcterms:created xsi:type="dcterms:W3CDTF">2014-11-11T04:38:18Z</dcterms:created>
  <dcterms:modified xsi:type="dcterms:W3CDTF">2018-01-19T13:11:05Z</dcterms:modified>
</cp:coreProperties>
</file>