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1"/>
  </p:notesMasterIdLst>
  <p:handoutMasterIdLst>
    <p:handoutMasterId r:id="rId22"/>
  </p:handoutMasterIdLst>
  <p:sldIdLst>
    <p:sldId id="271" r:id="rId2"/>
    <p:sldId id="375" r:id="rId3"/>
    <p:sldId id="437" r:id="rId4"/>
    <p:sldId id="435" r:id="rId5"/>
    <p:sldId id="431" r:id="rId6"/>
    <p:sldId id="407" r:id="rId7"/>
    <p:sldId id="408" r:id="rId8"/>
    <p:sldId id="409" r:id="rId9"/>
    <p:sldId id="445" r:id="rId10"/>
    <p:sldId id="411" r:id="rId11"/>
    <p:sldId id="414" r:id="rId12"/>
    <p:sldId id="447" r:id="rId13"/>
    <p:sldId id="448" r:id="rId14"/>
    <p:sldId id="449" r:id="rId15"/>
    <p:sldId id="452" r:id="rId16"/>
    <p:sldId id="453" r:id="rId17"/>
    <p:sldId id="446" r:id="rId18"/>
    <p:sldId id="396" r:id="rId19"/>
    <p:sldId id="428" r:id="rId20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400"/>
    <a:srgbClr val="0072C6"/>
    <a:srgbClr val="444444"/>
    <a:srgbClr val="777777"/>
    <a:srgbClr val="008DFF"/>
    <a:srgbClr val="FF0000"/>
    <a:srgbClr val="3366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058" autoAdjust="0"/>
  </p:normalViewPr>
  <p:slideViewPr>
    <p:cSldViewPr>
      <p:cViewPr varScale="1">
        <p:scale>
          <a:sx n="89" d="100"/>
          <a:sy n="89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F2EC3-ECF4-49E4-9CB2-266331114C60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09638A-2C07-454E-843E-15E598100CD9}">
      <dgm:prSet/>
      <dgm:spPr/>
      <dgm:t>
        <a:bodyPr/>
        <a:lstStyle/>
        <a:p>
          <a:pPr algn="ctr" rtl="0"/>
          <a:r>
            <a:rPr lang="en-GB" b="1" dirty="0" smtClean="0"/>
            <a:t>ENC Production Support</a:t>
          </a:r>
          <a:endParaRPr lang="en-GB" b="1" dirty="0"/>
        </a:p>
      </dgm:t>
    </dgm:pt>
    <dgm:pt modelId="{1F143949-0A48-4118-9DF9-E833B57883BB}" type="parTrans" cxnId="{C71D6546-008D-4F7A-B832-461A705B3CF3}">
      <dgm:prSet/>
      <dgm:spPr/>
      <dgm:t>
        <a:bodyPr/>
        <a:lstStyle/>
        <a:p>
          <a:endParaRPr lang="en-GB"/>
        </a:p>
      </dgm:t>
    </dgm:pt>
    <dgm:pt modelId="{698DC781-DF9E-4EFB-9EDE-FBF90A60F747}" type="sibTrans" cxnId="{C71D6546-008D-4F7A-B832-461A705B3CF3}">
      <dgm:prSet/>
      <dgm:spPr/>
      <dgm:t>
        <a:bodyPr/>
        <a:lstStyle/>
        <a:p>
          <a:endParaRPr lang="en-GB"/>
        </a:p>
      </dgm:t>
    </dgm:pt>
    <dgm:pt modelId="{EE7AC4C7-1357-4F66-93BF-66DFB426053C}">
      <dgm:prSet/>
      <dgm:spPr/>
      <dgm:t>
        <a:bodyPr/>
        <a:lstStyle/>
        <a:p>
          <a:pPr algn="l" rtl="0"/>
          <a:r>
            <a:rPr lang="en-GB" b="1" dirty="0" smtClean="0"/>
            <a:t>ENC Validation</a:t>
          </a:r>
          <a:endParaRPr lang="en-GB" b="1" dirty="0"/>
        </a:p>
      </dgm:t>
    </dgm:pt>
    <dgm:pt modelId="{B9F41EDC-6E62-416F-B452-F7C8677482C2}" type="parTrans" cxnId="{C3226A30-9D6E-40F9-AC33-E82C362EADAB}">
      <dgm:prSet/>
      <dgm:spPr/>
      <dgm:t>
        <a:bodyPr/>
        <a:lstStyle/>
        <a:p>
          <a:endParaRPr lang="en-GB"/>
        </a:p>
      </dgm:t>
    </dgm:pt>
    <dgm:pt modelId="{2439B745-448B-47E9-AF30-0C600B546576}" type="sibTrans" cxnId="{C3226A30-9D6E-40F9-AC33-E82C362EADAB}">
      <dgm:prSet/>
      <dgm:spPr/>
      <dgm:t>
        <a:bodyPr/>
        <a:lstStyle/>
        <a:p>
          <a:endParaRPr lang="en-GB"/>
        </a:p>
      </dgm:t>
    </dgm:pt>
    <dgm:pt modelId="{F6068059-0C50-430A-945B-1DACB97E09BD}">
      <dgm:prSet/>
      <dgm:spPr/>
      <dgm:t>
        <a:bodyPr/>
        <a:lstStyle/>
        <a:p>
          <a:pPr rtl="0"/>
          <a:r>
            <a:rPr lang="en-GB" b="1" dirty="0" smtClean="0"/>
            <a:t>      ENC Distribution</a:t>
          </a:r>
          <a:endParaRPr lang="en-GB" b="1" dirty="0"/>
        </a:p>
      </dgm:t>
    </dgm:pt>
    <dgm:pt modelId="{63D9C63F-5C84-4869-9960-E0CA2B168C95}" type="parTrans" cxnId="{9B52F59D-0EB8-480C-9517-64653B3AB10A}">
      <dgm:prSet/>
      <dgm:spPr/>
      <dgm:t>
        <a:bodyPr/>
        <a:lstStyle/>
        <a:p>
          <a:endParaRPr lang="en-GB"/>
        </a:p>
      </dgm:t>
    </dgm:pt>
    <dgm:pt modelId="{B0A69ACF-4AC1-4888-91D7-17B675EA7B04}" type="sibTrans" cxnId="{9B52F59D-0EB8-480C-9517-64653B3AB10A}">
      <dgm:prSet/>
      <dgm:spPr/>
      <dgm:t>
        <a:bodyPr/>
        <a:lstStyle/>
        <a:p>
          <a:endParaRPr lang="en-GB"/>
        </a:p>
      </dgm:t>
    </dgm:pt>
    <dgm:pt modelId="{89F18B25-147A-4064-98ED-FEC82ECB40D8}">
      <dgm:prSet/>
      <dgm:spPr/>
      <dgm:t>
        <a:bodyPr/>
        <a:lstStyle/>
        <a:p>
          <a:pPr algn="l" rtl="0"/>
          <a:r>
            <a:rPr lang="en-GB" b="1" dirty="0" smtClean="0"/>
            <a:t>Revenue Management &amp; Financial Reporting</a:t>
          </a:r>
          <a:endParaRPr lang="en-GB" b="1" dirty="0"/>
        </a:p>
      </dgm:t>
    </dgm:pt>
    <dgm:pt modelId="{8429774C-4E5B-42D5-A1AD-C3813187CBAD}" type="parTrans" cxnId="{AC1EED7D-9189-440F-9FB2-024CAA047835}">
      <dgm:prSet/>
      <dgm:spPr/>
      <dgm:t>
        <a:bodyPr/>
        <a:lstStyle/>
        <a:p>
          <a:endParaRPr lang="en-GB"/>
        </a:p>
      </dgm:t>
    </dgm:pt>
    <dgm:pt modelId="{AA8253C9-4D74-4EE3-B03E-DE5600D07004}" type="sibTrans" cxnId="{AC1EED7D-9189-440F-9FB2-024CAA047835}">
      <dgm:prSet/>
      <dgm:spPr/>
      <dgm:t>
        <a:bodyPr/>
        <a:lstStyle/>
        <a:p>
          <a:endParaRPr lang="en-GB"/>
        </a:p>
      </dgm:t>
    </dgm:pt>
    <dgm:pt modelId="{07604329-1F08-4CF9-9177-0DA17975E12C}" type="pres">
      <dgm:prSet presAssocID="{FE9F2EC3-ECF4-49E4-9CB2-266331114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128D1E0-381F-4067-A474-6B6B945B7084}" type="pres">
      <dgm:prSet presAssocID="{F709638A-2C07-454E-843E-15E598100CD9}" presName="composite" presStyleCnt="0"/>
      <dgm:spPr/>
    </dgm:pt>
    <dgm:pt modelId="{BE83572A-4FCD-4821-8A9D-C6256840C5C9}" type="pres">
      <dgm:prSet presAssocID="{F709638A-2C07-454E-843E-15E598100CD9}" presName="rect1" presStyleLbl="trAlignAcc1" presStyleIdx="0" presStyleCnt="4" custScaleX="79019" custScaleY="76917" custLinFactNeighborX="-4736" custLinFactNeighborY="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44400E-61DC-4EB4-8861-100193A40330}" type="pres">
      <dgm:prSet presAssocID="{F709638A-2C07-454E-843E-15E598100CD9}" presName="rect2" presStyleLbl="fgImgPlace1" presStyleIdx="0" presStyleCnt="4" custScaleX="151180" custScaleY="99815" custLinFactNeighborX="6370" custLinFactNeighborY="118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656E29A-1CFA-4D9C-9A8B-794BBF7BE50E}" type="pres">
      <dgm:prSet presAssocID="{698DC781-DF9E-4EFB-9EDE-FBF90A60F747}" presName="sibTrans" presStyleCnt="0"/>
      <dgm:spPr/>
    </dgm:pt>
    <dgm:pt modelId="{31F75385-5B9C-4A9E-9ED0-0496A8FA97F4}" type="pres">
      <dgm:prSet presAssocID="{EE7AC4C7-1357-4F66-93BF-66DFB426053C}" presName="composite" presStyleCnt="0"/>
      <dgm:spPr/>
    </dgm:pt>
    <dgm:pt modelId="{E4547C12-A2BA-450C-921E-B4DCC252D69D}" type="pres">
      <dgm:prSet presAssocID="{EE7AC4C7-1357-4F66-93BF-66DFB426053C}" presName="rect1" presStyleLbl="trAlignAcc1" presStyleIdx="1" presStyleCnt="4" custScaleX="66419" custScaleY="807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FAD2B7-2475-4796-AAC2-D3EA3187B130}" type="pres">
      <dgm:prSet presAssocID="{EE7AC4C7-1357-4F66-93BF-66DFB426053C}" presName="rect2" presStyleLbl="fgImgPlace1" presStyleIdx="1" presStyleCnt="4" custScaleX="164883" custLinFactNeighborX="-5029" custLinFactNeighborY="923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90C835-E542-4E56-B2E3-4BE444E84A72}" type="pres">
      <dgm:prSet presAssocID="{2439B745-448B-47E9-AF30-0C600B546576}" presName="sibTrans" presStyleCnt="0"/>
      <dgm:spPr/>
    </dgm:pt>
    <dgm:pt modelId="{28ED83C8-8C96-4205-BEF5-0483A26B3FD2}" type="pres">
      <dgm:prSet presAssocID="{F6068059-0C50-430A-945B-1DACB97E09BD}" presName="composite" presStyleCnt="0"/>
      <dgm:spPr/>
    </dgm:pt>
    <dgm:pt modelId="{53131A72-4658-4853-978B-56DE0D365F31}" type="pres">
      <dgm:prSet presAssocID="{F6068059-0C50-430A-945B-1DACB97E09BD}" presName="rect1" presStyleLbl="trAlignAcc1" presStyleIdx="2" presStyleCnt="4" custScaleX="82953" custScaleY="73370" custLinFactNeighborX="-3546" custLinFactNeighborY="1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A3156C-2C05-4748-93B1-49D7364189F2}" type="pres">
      <dgm:prSet presAssocID="{F6068059-0C50-430A-945B-1DACB97E09BD}" presName="rect2" presStyleLbl="fgImgPlace1" presStyleIdx="2" presStyleCnt="4" custScaleX="153898" custScaleY="99176" custLinFactNeighborX="13995" custLinFactNeighborY="1051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4A515CB-9DAA-4EC1-BD53-B33CA1B1CFD3}" type="pres">
      <dgm:prSet presAssocID="{B0A69ACF-4AC1-4888-91D7-17B675EA7B04}" presName="sibTrans" presStyleCnt="0"/>
      <dgm:spPr/>
    </dgm:pt>
    <dgm:pt modelId="{104D28A2-B48D-4781-AC1D-2FE5C50347A2}" type="pres">
      <dgm:prSet presAssocID="{89F18B25-147A-4064-98ED-FEC82ECB40D8}" presName="composite" presStyleCnt="0"/>
      <dgm:spPr/>
    </dgm:pt>
    <dgm:pt modelId="{88653292-6912-437D-A7D0-78A41EE5D97A}" type="pres">
      <dgm:prSet presAssocID="{89F18B25-147A-4064-98ED-FEC82ECB40D8}" presName="rect1" presStyleLbl="trAlignAcc1" presStyleIdx="3" presStyleCnt="4" custScaleX="76057" custScaleY="74261" custLinFactNeighborX="-2997" custLinFactNeighborY="24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971C0B-97D1-4F69-9C16-EF4EB525317C}" type="pres">
      <dgm:prSet presAssocID="{89F18B25-147A-4064-98ED-FEC82ECB40D8}" presName="rect2" presStyleLbl="fgImgPlace1" presStyleIdx="3" presStyleCnt="4" custScaleX="174772" custScaleY="106051" custLinFactNeighborX="-11690" custLinFactNeighborY="1288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9B52F59D-0EB8-480C-9517-64653B3AB10A}" srcId="{FE9F2EC3-ECF4-49E4-9CB2-266331114C60}" destId="{F6068059-0C50-430A-945B-1DACB97E09BD}" srcOrd="2" destOrd="0" parTransId="{63D9C63F-5C84-4869-9960-E0CA2B168C95}" sibTransId="{B0A69ACF-4AC1-4888-91D7-17B675EA7B04}"/>
    <dgm:cxn modelId="{C3226A30-9D6E-40F9-AC33-E82C362EADAB}" srcId="{FE9F2EC3-ECF4-49E4-9CB2-266331114C60}" destId="{EE7AC4C7-1357-4F66-93BF-66DFB426053C}" srcOrd="1" destOrd="0" parTransId="{B9F41EDC-6E62-416F-B452-F7C8677482C2}" sibTransId="{2439B745-448B-47E9-AF30-0C600B546576}"/>
    <dgm:cxn modelId="{72E75650-6828-429C-A794-619001FB65EF}" type="presOf" srcId="{89F18B25-147A-4064-98ED-FEC82ECB40D8}" destId="{88653292-6912-437D-A7D0-78A41EE5D97A}" srcOrd="0" destOrd="0" presId="urn:microsoft.com/office/officeart/2008/layout/PictureStrips"/>
    <dgm:cxn modelId="{C71D6546-008D-4F7A-B832-461A705B3CF3}" srcId="{FE9F2EC3-ECF4-49E4-9CB2-266331114C60}" destId="{F709638A-2C07-454E-843E-15E598100CD9}" srcOrd="0" destOrd="0" parTransId="{1F143949-0A48-4118-9DF9-E833B57883BB}" sibTransId="{698DC781-DF9E-4EFB-9EDE-FBF90A60F747}"/>
    <dgm:cxn modelId="{AB11CEC0-267B-4CC7-8AAB-1AC775C57661}" type="presOf" srcId="{EE7AC4C7-1357-4F66-93BF-66DFB426053C}" destId="{E4547C12-A2BA-450C-921E-B4DCC252D69D}" srcOrd="0" destOrd="0" presId="urn:microsoft.com/office/officeart/2008/layout/PictureStrips"/>
    <dgm:cxn modelId="{DBFDEA20-AAF2-438D-8F82-2C1C13B2BEC8}" type="presOf" srcId="{F709638A-2C07-454E-843E-15E598100CD9}" destId="{BE83572A-4FCD-4821-8A9D-C6256840C5C9}" srcOrd="0" destOrd="0" presId="urn:microsoft.com/office/officeart/2008/layout/PictureStrips"/>
    <dgm:cxn modelId="{AC1EED7D-9189-440F-9FB2-024CAA047835}" srcId="{FE9F2EC3-ECF4-49E4-9CB2-266331114C60}" destId="{89F18B25-147A-4064-98ED-FEC82ECB40D8}" srcOrd="3" destOrd="0" parTransId="{8429774C-4E5B-42D5-A1AD-C3813187CBAD}" sibTransId="{AA8253C9-4D74-4EE3-B03E-DE5600D07004}"/>
    <dgm:cxn modelId="{DB093CEB-6622-43AE-9E8D-C343217B7221}" type="presOf" srcId="{FE9F2EC3-ECF4-49E4-9CB2-266331114C60}" destId="{07604329-1F08-4CF9-9177-0DA17975E12C}" srcOrd="0" destOrd="0" presId="urn:microsoft.com/office/officeart/2008/layout/PictureStrips"/>
    <dgm:cxn modelId="{3A42D469-9114-4284-A64B-C7DB65820B4E}" type="presOf" srcId="{F6068059-0C50-430A-945B-1DACB97E09BD}" destId="{53131A72-4658-4853-978B-56DE0D365F31}" srcOrd="0" destOrd="0" presId="urn:microsoft.com/office/officeart/2008/layout/PictureStrips"/>
    <dgm:cxn modelId="{BBA17526-6704-4261-82F9-DDA2B18CE3F9}" type="presParOf" srcId="{07604329-1F08-4CF9-9177-0DA17975E12C}" destId="{C128D1E0-381F-4067-A474-6B6B945B7084}" srcOrd="0" destOrd="0" presId="urn:microsoft.com/office/officeart/2008/layout/PictureStrips"/>
    <dgm:cxn modelId="{C215FA2C-D904-44B7-BB62-C39818BE51E8}" type="presParOf" srcId="{C128D1E0-381F-4067-A474-6B6B945B7084}" destId="{BE83572A-4FCD-4821-8A9D-C6256840C5C9}" srcOrd="0" destOrd="0" presId="urn:microsoft.com/office/officeart/2008/layout/PictureStrips"/>
    <dgm:cxn modelId="{89751B82-C226-40DE-8731-7091723164AE}" type="presParOf" srcId="{C128D1E0-381F-4067-A474-6B6B945B7084}" destId="{9844400E-61DC-4EB4-8861-100193A40330}" srcOrd="1" destOrd="0" presId="urn:microsoft.com/office/officeart/2008/layout/PictureStrips"/>
    <dgm:cxn modelId="{9D32F160-AD0A-4A06-B6C1-066D3D87E043}" type="presParOf" srcId="{07604329-1F08-4CF9-9177-0DA17975E12C}" destId="{5656E29A-1CFA-4D9C-9A8B-794BBF7BE50E}" srcOrd="1" destOrd="0" presId="urn:microsoft.com/office/officeart/2008/layout/PictureStrips"/>
    <dgm:cxn modelId="{ED25032D-9D2F-486C-AEBF-5C3512B4AB20}" type="presParOf" srcId="{07604329-1F08-4CF9-9177-0DA17975E12C}" destId="{31F75385-5B9C-4A9E-9ED0-0496A8FA97F4}" srcOrd="2" destOrd="0" presId="urn:microsoft.com/office/officeart/2008/layout/PictureStrips"/>
    <dgm:cxn modelId="{ECDC4D8B-49FA-417E-852A-18DB32DC0343}" type="presParOf" srcId="{31F75385-5B9C-4A9E-9ED0-0496A8FA97F4}" destId="{E4547C12-A2BA-450C-921E-B4DCC252D69D}" srcOrd="0" destOrd="0" presId="urn:microsoft.com/office/officeart/2008/layout/PictureStrips"/>
    <dgm:cxn modelId="{68C6C48C-9FE8-411E-8ABE-9675B68FE8F1}" type="presParOf" srcId="{31F75385-5B9C-4A9E-9ED0-0496A8FA97F4}" destId="{C8FAD2B7-2475-4796-AAC2-D3EA3187B130}" srcOrd="1" destOrd="0" presId="urn:microsoft.com/office/officeart/2008/layout/PictureStrips"/>
    <dgm:cxn modelId="{73C2B84A-DF82-41AB-89E2-8F95F95EBAB2}" type="presParOf" srcId="{07604329-1F08-4CF9-9177-0DA17975E12C}" destId="{7D90C835-E542-4E56-B2E3-4BE444E84A72}" srcOrd="3" destOrd="0" presId="urn:microsoft.com/office/officeart/2008/layout/PictureStrips"/>
    <dgm:cxn modelId="{92B0A0A6-B659-41A9-870A-DBD7B812C88E}" type="presParOf" srcId="{07604329-1F08-4CF9-9177-0DA17975E12C}" destId="{28ED83C8-8C96-4205-BEF5-0483A26B3FD2}" srcOrd="4" destOrd="0" presId="urn:microsoft.com/office/officeart/2008/layout/PictureStrips"/>
    <dgm:cxn modelId="{0805CC1D-272A-4472-A8B6-3C799B8E7B16}" type="presParOf" srcId="{28ED83C8-8C96-4205-BEF5-0483A26B3FD2}" destId="{53131A72-4658-4853-978B-56DE0D365F31}" srcOrd="0" destOrd="0" presId="urn:microsoft.com/office/officeart/2008/layout/PictureStrips"/>
    <dgm:cxn modelId="{C72AFF25-2FA6-4420-A951-1A3376BF1D7C}" type="presParOf" srcId="{28ED83C8-8C96-4205-BEF5-0483A26B3FD2}" destId="{B5A3156C-2C05-4748-93B1-49D7364189F2}" srcOrd="1" destOrd="0" presId="urn:microsoft.com/office/officeart/2008/layout/PictureStrips"/>
    <dgm:cxn modelId="{36466F39-4F34-4DC7-8F6A-DC6025EA4461}" type="presParOf" srcId="{07604329-1F08-4CF9-9177-0DA17975E12C}" destId="{34A515CB-9DAA-4EC1-BD53-B33CA1B1CFD3}" srcOrd="5" destOrd="0" presId="urn:microsoft.com/office/officeart/2008/layout/PictureStrips"/>
    <dgm:cxn modelId="{F6F559AF-E515-4A1D-877A-3C0F4C481489}" type="presParOf" srcId="{07604329-1F08-4CF9-9177-0DA17975E12C}" destId="{104D28A2-B48D-4781-AC1D-2FE5C50347A2}" srcOrd="6" destOrd="0" presId="urn:microsoft.com/office/officeart/2008/layout/PictureStrips"/>
    <dgm:cxn modelId="{9EC2963E-00DC-4F58-9E3D-090A55CCD959}" type="presParOf" srcId="{104D28A2-B48D-4781-AC1D-2FE5C50347A2}" destId="{88653292-6912-437D-A7D0-78A41EE5D97A}" srcOrd="0" destOrd="0" presId="urn:microsoft.com/office/officeart/2008/layout/PictureStrips"/>
    <dgm:cxn modelId="{D1E777B8-5E61-4259-BF2F-DC55A94944E4}" type="presParOf" srcId="{104D28A2-B48D-4781-AC1D-2FE5C50347A2}" destId="{92971C0B-97D1-4F69-9C16-EF4EB525317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11E5A4-9637-41B4-9CF3-E76EA28B51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190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06938"/>
            <a:ext cx="5432425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13742A-75FF-4B98-BBA3-4E0B5DCD65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985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0970D6-E0C2-404B-9B1A-5099E17919E3}" type="slidenum">
              <a:rPr lang="en-US" altLang="en-US" sz="1200" b="0" smtClean="0">
                <a:latin typeface="Arial" panose="020B0604020202020204" pitchFamily="34" charset="0"/>
              </a:rPr>
              <a:pPr/>
              <a:t>1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7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2"/>
          </a:xfrm>
        </p:spPr>
        <p:txBody>
          <a:bodyPr/>
          <a:lstStyle>
            <a:lvl1pPr>
              <a:buClr>
                <a:srgbClr val="0072C6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rgbClr val="0072C6"/>
              </a:buClr>
              <a:defRPr sz="2400">
                <a:solidFill>
                  <a:srgbClr val="444444"/>
                </a:solidFill>
              </a:defRPr>
            </a:lvl2pPr>
            <a:lvl3pPr>
              <a:buClr>
                <a:srgbClr val="0072C6"/>
              </a:buClr>
              <a:defRPr sz="2400">
                <a:solidFill>
                  <a:srgbClr val="FF9400"/>
                </a:solidFill>
              </a:defRPr>
            </a:lvl3pPr>
            <a:lvl4pPr>
              <a:buClr>
                <a:srgbClr val="0072C6"/>
              </a:buClr>
              <a:defRPr sz="2000"/>
            </a:lvl4pPr>
            <a:lvl5pPr>
              <a:buClr>
                <a:srgbClr val="0072C6"/>
              </a:buClr>
              <a:defRPr sz="20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--/--/--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Powerpoint Title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59E4B-3373-4B3F-8F1E-D267CB40A7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7311915"/>
      </p:ext>
    </p:extLst>
  </p:cSld>
  <p:clrMapOvr>
    <a:masterClrMapping/>
  </p:clrMapOvr>
  <p:transition spd="med" advClick="0" advTm="6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b="0"/>
          </a:p>
        </p:txBody>
      </p:sp>
      <p:sp>
        <p:nvSpPr>
          <p:cNvPr id="5" name="Freeform 16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b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4" descr="ic-enc logo only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7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2C6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rgbClr val="0072C6"/>
              </a:buClr>
              <a:defRPr sz="2400">
                <a:solidFill>
                  <a:srgbClr val="444444"/>
                </a:solidFill>
              </a:defRPr>
            </a:lvl2pPr>
            <a:lvl3pPr>
              <a:buClr>
                <a:srgbClr val="0072C6"/>
              </a:buClr>
              <a:defRPr sz="2400">
                <a:solidFill>
                  <a:srgbClr val="FF9400"/>
                </a:solidFill>
              </a:defRPr>
            </a:lvl3pPr>
            <a:lvl4pPr>
              <a:buClr>
                <a:srgbClr val="0072C6"/>
              </a:buClr>
              <a:defRPr sz="2000"/>
            </a:lvl4pPr>
            <a:lvl5pPr>
              <a:buClr>
                <a:srgbClr val="0072C6"/>
              </a:buClr>
              <a:defRPr sz="20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9400"/>
                </a:solidFill>
              </a:defRPr>
            </a:lvl1pPr>
          </a:lstStyle>
          <a:p>
            <a:pPr>
              <a:defRPr/>
            </a:pPr>
            <a:r>
              <a:rPr lang="en-US"/>
              <a:t>16/04/2012</a:t>
            </a:r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9400"/>
                </a:solidFill>
              </a:defRPr>
            </a:lvl1pPr>
            <a:extLst/>
          </a:lstStyle>
          <a:p>
            <a:pPr>
              <a:defRPr/>
            </a:pPr>
            <a:r>
              <a:rPr lang="en-GB"/>
              <a:t>Powerpoint Title</a:t>
            </a:r>
          </a:p>
        </p:txBody>
      </p:sp>
      <p:sp>
        <p:nvSpPr>
          <p:cNvPr id="11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DFF3-2903-4AE7-BE23-A6616A470D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0967486"/>
      </p:ext>
    </p:extLst>
  </p:cSld>
  <p:clrMapOvr>
    <a:masterClrMapping/>
  </p:clrMapOvr>
  <p:transition spd="med" advClick="0" advTm="6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b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b="0"/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 b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4" descr="ic-enc logo only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850900"/>
            <a:ext cx="75596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27584" y="3861047"/>
            <a:ext cx="7772400" cy="792089"/>
          </a:xfrm>
        </p:spPr>
        <p:txBody>
          <a:bodyPr anchor="b"/>
          <a:lstStyle>
            <a:lvl1pPr algn="ctr">
              <a:defRPr sz="4000" b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--/--/--</a:t>
            </a:r>
          </a:p>
        </p:txBody>
      </p:sp>
      <p:sp>
        <p:nvSpPr>
          <p:cNvPr id="12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AC89-19E0-45A4-92EB-67695B00C2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Powerpoint Title</a:t>
            </a:r>
          </a:p>
        </p:txBody>
      </p:sp>
    </p:spTree>
    <p:extLst>
      <p:ext uri="{BB962C8B-B14F-4D97-AF65-F5344CB8AC3E}">
        <p14:creationId xmlns:p14="http://schemas.microsoft.com/office/powerpoint/2010/main" val="3944889664"/>
      </p:ext>
    </p:extLst>
  </p:cSld>
  <p:clrMapOvr>
    <a:masterClrMapping/>
  </p:clrMapOvr>
  <p:transition spd="med" advClick="0" advTm="6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b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0" y="5777132"/>
            <a:ext cx="3402314" cy="1080868"/>
          </a:xfrm>
          <a:prstGeom prst="rtTriangle">
            <a:avLst/>
          </a:prstGeom>
          <a:blipFill>
            <a:blip r:embed="rId5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b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143750" y="6357938"/>
            <a:ext cx="84613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FF94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Date --/--/--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29063" y="63579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1">
                <a:solidFill>
                  <a:srgbClr val="FF9400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r>
              <a:rPr lang="en-GB"/>
              <a:t>Powerpoint Title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72500" y="6357938"/>
            <a:ext cx="4556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06CF04-3288-4275-B9BB-F57DA3547B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7" name="Picture 14" descr="ic-enc logo only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182563"/>
            <a:ext cx="107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ransition spd="med" advClick="0" advTm="6000">
    <p:pull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2C6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2C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2C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2C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2C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8DFF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8DFF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8DFF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8DFF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rgbClr val="0072C6"/>
        </a:buClr>
        <a:buSzPct val="68000"/>
        <a:buFont typeface="Wingdings 3" panose="05040102010807070707" pitchFamily="18" charset="2"/>
        <a:buChar char="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rgbClr val="0072C6"/>
        </a:buClr>
        <a:buFont typeface="Verdana" panose="020B0604030504040204" pitchFamily="34" charset="0"/>
        <a:buChar char="◦"/>
        <a:defRPr sz="2400" kern="1200">
          <a:solidFill>
            <a:srgbClr val="444444"/>
          </a:solidFill>
          <a:latin typeface="Arial" pitchFamily="34" charset="0"/>
          <a:ea typeface="+mn-ea"/>
          <a:cs typeface="Arial" pitchFamily="34" charset="0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0072C6"/>
        </a:buClr>
        <a:buSzPct val="100000"/>
        <a:buFont typeface="Wingdings 2" panose="05020102010507070707" pitchFamily="18" charset="2"/>
        <a:buChar char=""/>
        <a:defRPr sz="2400" kern="1200">
          <a:solidFill>
            <a:srgbClr val="FF9400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0072C6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0072C6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250825" y="3789363"/>
            <a:ext cx="87153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300" b="0" dirty="0">
                <a:latin typeface="Arial" panose="020B0604020202020204" pitchFamily="34" charset="0"/>
                <a:cs typeface="Arial" panose="020B0604020202020204" pitchFamily="34" charset="0"/>
              </a:rPr>
              <a:t>International Centre for Electronic Navigational </a:t>
            </a:r>
            <a:r>
              <a:rPr lang="en-US" altLang="en-US" sz="3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</a:p>
          <a:p>
            <a:pPr algn="ctr"/>
            <a:endParaRPr lang="en-US" altLang="en-US" sz="3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altLang="en-US" sz="1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69016EB-4A95-4C9D-BC3B-0CCADCAB668B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en-US" altLang="en-US" sz="1600" dirty="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88937" y="5517232"/>
            <a:ext cx="87153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3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UPDATE</a:t>
            </a:r>
          </a:p>
          <a:p>
            <a:pPr algn="ctr"/>
            <a:r>
              <a:rPr lang="en-US" altLang="en-US" sz="33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altLang="en-US" sz="3300" b="0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33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MACHC</a:t>
            </a:r>
          </a:p>
          <a:p>
            <a:pPr algn="ctr"/>
            <a:endParaRPr lang="en-US" altLang="en-US" sz="3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altLang="en-US" sz="1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1588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en-US" dirty="0" smtClean="0"/>
              <a:t>IC-ENC Validation</a:t>
            </a:r>
            <a:endParaRPr lang="en-US" altLang="en-US" dirty="0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628775"/>
            <a:ext cx="8229600" cy="3802063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en-GB" altLang="en-US" sz="3000" b="1" dirty="0" smtClean="0"/>
          </a:p>
          <a:p>
            <a:r>
              <a:rPr lang="en-GB" altLang="en-US" sz="2900" dirty="0" smtClean="0"/>
              <a:t>Software analysis </a:t>
            </a:r>
          </a:p>
          <a:p>
            <a:pPr lvl="1"/>
            <a:r>
              <a:rPr lang="en-GB" altLang="en-US" sz="2500" dirty="0" smtClean="0"/>
              <a:t>Assessment of S-58</a:t>
            </a:r>
          </a:p>
          <a:p>
            <a:pPr lvl="1"/>
            <a:r>
              <a:rPr lang="en-GB" altLang="en-US" sz="2500" dirty="0" smtClean="0"/>
              <a:t>Exchange set checks</a:t>
            </a:r>
          </a:p>
          <a:p>
            <a:endParaRPr lang="en-GB" altLang="en-US" sz="2900" dirty="0" smtClean="0"/>
          </a:p>
          <a:p>
            <a:r>
              <a:rPr lang="en-GB" altLang="en-US" sz="2900" dirty="0" smtClean="0"/>
              <a:t>IC-ENC validation team expertise</a:t>
            </a:r>
          </a:p>
          <a:p>
            <a:pPr lvl="1"/>
            <a:r>
              <a:rPr lang="en-GB" altLang="en-US" sz="2500" dirty="0" smtClean="0"/>
              <a:t>Consistency Checks  </a:t>
            </a:r>
          </a:p>
          <a:p>
            <a:pPr lvl="1"/>
            <a:r>
              <a:rPr lang="en-GB" altLang="en-US" sz="2500" dirty="0" smtClean="0"/>
              <a:t>ECDIS Checks</a:t>
            </a:r>
          </a:p>
          <a:p>
            <a:endParaRPr lang="en-US" altLang="en-US" sz="3200" dirty="0" smtClean="0"/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250825" y="981075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000" b="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6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4DF2640-E050-4C40-8665-A521C3CF0741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10</a:t>
            </a:fld>
            <a:endParaRPr lang="en-US" altLang="en-US" sz="16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592" y="4530502"/>
            <a:ext cx="1869759" cy="1800672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1558" y="2246455"/>
            <a:ext cx="2255567" cy="1450976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799" y="4530502"/>
            <a:ext cx="1163673" cy="1846832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229" y="2260829"/>
            <a:ext cx="1809140" cy="1422227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37208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en-US" smtClean="0"/>
              <a:t>The Feedback Report</a:t>
            </a:r>
            <a:endParaRPr lang="en-US" altLang="en-US" smtClean="0"/>
          </a:p>
        </p:txBody>
      </p:sp>
      <p:sp>
        <p:nvSpPr>
          <p:cNvPr id="23555" name="Rectangle 4"/>
          <p:cNvSpPr>
            <a:spLocks/>
          </p:cNvSpPr>
          <p:nvPr/>
        </p:nvSpPr>
        <p:spPr bwMode="auto">
          <a:xfrm>
            <a:off x="468313" y="1412875"/>
            <a:ext cx="4043362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rgbClr val="0072C6"/>
              </a:buClr>
              <a:buSzPct val="68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rgbClr val="0072C6"/>
              </a:buClr>
              <a:buFont typeface="Verdana" panose="020B0604030504040204" pitchFamily="34" charset="0"/>
              <a:buChar char="◦"/>
              <a:defRPr sz="240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rgbClr val="0072C6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400" dirty="0"/>
              <a:t>Feedback Report</a:t>
            </a:r>
            <a:r>
              <a:rPr lang="en-GB" altLang="en-US" sz="2400" b="0" dirty="0"/>
              <a:t> to our members for each cell</a:t>
            </a:r>
          </a:p>
          <a:p>
            <a:pPr>
              <a:lnSpc>
                <a:spcPct val="90000"/>
              </a:lnSpc>
            </a:pPr>
            <a:endParaRPr lang="en-GB" altLang="en-US" sz="2400" b="0" dirty="0"/>
          </a:p>
          <a:p>
            <a:pPr>
              <a:lnSpc>
                <a:spcPct val="90000"/>
              </a:lnSpc>
            </a:pPr>
            <a:r>
              <a:rPr lang="en-GB" altLang="en-US" sz="2400" b="0" dirty="0"/>
              <a:t>Created from the error classifications and decision making from validation</a:t>
            </a:r>
          </a:p>
          <a:p>
            <a:pPr>
              <a:lnSpc>
                <a:spcPct val="90000"/>
              </a:lnSpc>
            </a:pPr>
            <a:endParaRPr lang="en-GB" altLang="en-US" sz="2400" b="0" dirty="0"/>
          </a:p>
          <a:p>
            <a:pPr>
              <a:lnSpc>
                <a:spcPct val="90000"/>
              </a:lnSpc>
            </a:pPr>
            <a:r>
              <a:rPr lang="en-GB" altLang="en-US" sz="2400" b="0" dirty="0"/>
              <a:t>Reports issues back to HO</a:t>
            </a:r>
          </a:p>
          <a:p>
            <a:pPr>
              <a:lnSpc>
                <a:spcPct val="90000"/>
              </a:lnSpc>
            </a:pPr>
            <a:endParaRPr lang="en-GB" altLang="en-US" sz="2400" b="0" dirty="0"/>
          </a:p>
          <a:p>
            <a:pPr>
              <a:lnSpc>
                <a:spcPct val="90000"/>
              </a:lnSpc>
            </a:pPr>
            <a:r>
              <a:rPr lang="en-GB" altLang="en-US" sz="2400" b="0" dirty="0" smtClean="0"/>
              <a:t>Is member dependent “Partnership Agreement”</a:t>
            </a:r>
            <a:endParaRPr lang="en-GB" altLang="en-US" sz="2400" b="0" dirty="0"/>
          </a:p>
          <a:p>
            <a:pPr>
              <a:lnSpc>
                <a:spcPct val="90000"/>
              </a:lnSpc>
            </a:pPr>
            <a:endParaRPr lang="en-US" altLang="en-US" sz="2000" b="0" dirty="0"/>
          </a:p>
        </p:txBody>
      </p:sp>
      <p:sp>
        <p:nvSpPr>
          <p:cNvPr id="23558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1948368-1693-455C-8669-0979F88842AD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11</a:t>
            </a:fld>
            <a:endParaRPr lang="en-US" altLang="en-US" sz="16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305" y="836712"/>
            <a:ext cx="417691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85809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Volume of Validations per month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59" y="1382688"/>
            <a:ext cx="7512081" cy="49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45030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Feedback provided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179512" y="4340972"/>
            <a:ext cx="8848601" cy="121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rgbClr val="0072C6"/>
              </a:buClr>
              <a:buSzPct val="68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rgbClr val="0072C6"/>
              </a:buClr>
              <a:buFont typeface="Verdana" panose="020B0604030504040204" pitchFamily="34" charset="0"/>
              <a:buChar char="◦"/>
              <a:defRPr sz="240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rgbClr val="0072C6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000" dirty="0" smtClean="0">
                <a:solidFill>
                  <a:srgbClr val="FF0000"/>
                </a:solidFill>
              </a:rPr>
              <a:t>Red: </a:t>
            </a:r>
            <a:r>
              <a:rPr lang="en-GB" altLang="en-US" sz="2000" b="0" dirty="0" smtClean="0"/>
              <a:t>It can be seen that each month IC-ENC identifies, and prevents from being released, a significant number of safety critical issues (about 50 per month)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solidFill>
                  <a:schemeClr val="accent5"/>
                </a:solidFill>
              </a:rPr>
              <a:t>Amber: </a:t>
            </a:r>
            <a:r>
              <a:rPr lang="en-GB" altLang="en-US" sz="2000" b="0" dirty="0" smtClean="0"/>
              <a:t>Additionally, about 200 validation report per month contain advisory comments regarding improving the data quality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solidFill>
                  <a:srgbClr val="00B050"/>
                </a:solidFill>
              </a:rPr>
              <a:t>Green: </a:t>
            </a:r>
            <a:r>
              <a:rPr lang="en-GB" altLang="en-US" sz="2000" b="0" dirty="0" smtClean="0"/>
              <a:t>No action recommended – usually small Update files</a:t>
            </a:r>
            <a:endParaRPr lang="en-GB" altLang="en-US" sz="2000" b="0" dirty="0"/>
          </a:p>
          <a:p>
            <a:pPr>
              <a:lnSpc>
                <a:spcPct val="90000"/>
              </a:lnSpc>
            </a:pPr>
            <a:endParaRPr lang="en-GB" altLang="en-US" sz="2000" b="0" dirty="0"/>
          </a:p>
          <a:p>
            <a:pPr marL="109537" indent="0">
              <a:lnSpc>
                <a:spcPct val="90000"/>
              </a:lnSpc>
              <a:buNone/>
            </a:pPr>
            <a:endParaRPr lang="en-US" altLang="en-US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0" y="1396046"/>
            <a:ext cx="9061773" cy="269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26797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644524" y="404664"/>
            <a:ext cx="9217024" cy="71936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en-US" dirty="0" smtClean="0"/>
              <a:t>IC-ENC ENC Folio – 7611 ENCs</a:t>
            </a:r>
            <a:endParaRPr lang="en-US" altLang="en-US" dirty="0" smtClean="0"/>
          </a:p>
        </p:txBody>
      </p:sp>
      <p:sp>
        <p:nvSpPr>
          <p:cNvPr id="15363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E60A89B-B06A-4666-A92C-1E1C7FBBD41B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en-US" sz="16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025"/>
            <a:ext cx="8219673" cy="5050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11671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2017</a:t>
            </a:r>
            <a:endParaRPr lang="en-US" sz="2400" dirty="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68365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5435" y="1268760"/>
            <a:ext cx="8229600" cy="4525962"/>
          </a:xfrm>
        </p:spPr>
        <p:txBody>
          <a:bodyPr/>
          <a:lstStyle/>
          <a:p>
            <a:r>
              <a:rPr lang="en-GB" sz="2400" dirty="0" smtClean="0"/>
              <a:t>Supports the MICC conference calls</a:t>
            </a:r>
          </a:p>
          <a:p>
            <a:endParaRPr lang="en-GB" sz="2400" dirty="0" smtClean="0"/>
          </a:p>
          <a:p>
            <a:r>
              <a:rPr lang="en-GB" sz="2400" dirty="0" smtClean="0"/>
              <a:t>Provides six monthly update of approved ENC data to MACHC ENC Online</a:t>
            </a:r>
          </a:p>
          <a:p>
            <a:endParaRPr lang="en-GB" sz="2400" dirty="0" smtClean="0"/>
          </a:p>
          <a:p>
            <a:r>
              <a:rPr lang="en-GB" sz="2400" dirty="0" smtClean="0"/>
              <a:t>RHC ENC overlap report</a:t>
            </a:r>
          </a:p>
          <a:p>
            <a:endParaRPr lang="en-GB" sz="2400" dirty="0" smtClean="0"/>
          </a:p>
          <a:p>
            <a:r>
              <a:rPr lang="en-GB" sz="2400" dirty="0" smtClean="0"/>
              <a:t>US and Brazil regional offices:</a:t>
            </a:r>
          </a:p>
          <a:p>
            <a:pPr lvl="1"/>
            <a:r>
              <a:rPr lang="en-GB" sz="2200" dirty="0" smtClean="0"/>
              <a:t>Correct time zone </a:t>
            </a:r>
          </a:p>
          <a:p>
            <a:pPr lvl="1"/>
            <a:r>
              <a:rPr lang="en-GB" sz="2200" dirty="0" smtClean="0"/>
              <a:t>Spanish language support</a:t>
            </a:r>
          </a:p>
          <a:p>
            <a:pPr lvl="1"/>
            <a:r>
              <a:rPr lang="en-GB" sz="2200" dirty="0" smtClean="0"/>
              <a:t>Local/regional knowledge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IC-ENC MACHC specific: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9839097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837661"/>
              </p:ext>
            </p:extLst>
          </p:nvPr>
        </p:nvGraphicFramePr>
        <p:xfrm>
          <a:off x="107507" y="1340768"/>
          <a:ext cx="8920606" cy="4035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928"/>
                <a:gridCol w="882257"/>
                <a:gridCol w="843046"/>
                <a:gridCol w="941075"/>
                <a:gridCol w="941075"/>
                <a:gridCol w="941075"/>
                <a:gridCol w="941075"/>
                <a:gridCol w="941075"/>
              </a:tblGrid>
              <a:tr h="4914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Producer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Berthing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Harbour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Approach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Coastal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General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Overview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Total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Brazil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Colombia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Cuba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France (PRIMAR)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Mexico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134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Netherlands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Panama CA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Panama MA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Suriname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United Kingdom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76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USA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Venezuela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1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44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389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223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107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35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812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MACHC region ENCs available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213438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822" y="1642945"/>
            <a:ext cx="5408355" cy="4525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 further information…</a:t>
            </a:r>
            <a:br>
              <a:rPr lang="en-GB" dirty="0" smtClean="0"/>
            </a:br>
            <a:r>
              <a:rPr lang="en-GB" dirty="0" smtClean="0"/>
              <a:t>www.ic-enc.org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5340779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16632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en-US" dirty="0" smtClean="0"/>
              <a:t>Summary</a:t>
            </a:r>
            <a:endParaRPr lang="en-US" altLang="en-US" dirty="0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79302"/>
            <a:ext cx="8520551" cy="4525962"/>
          </a:xfrm>
        </p:spPr>
        <p:txBody>
          <a:bodyPr/>
          <a:lstStyle/>
          <a:p>
            <a:r>
              <a:rPr lang="en-GB" altLang="en-US" dirty="0" smtClean="0"/>
              <a:t>Core Services:</a:t>
            </a:r>
          </a:p>
          <a:p>
            <a:pPr lvl="1"/>
            <a:r>
              <a:rPr lang="en-GB" altLang="en-US" dirty="0" smtClean="0"/>
              <a:t>Production Support, Validation, Distribution, Revenue Management</a:t>
            </a:r>
          </a:p>
          <a:p>
            <a:pPr marL="392113" lvl="1" indent="0">
              <a:buNone/>
            </a:pPr>
            <a:endParaRPr lang="en-GB" altLang="en-US" dirty="0"/>
          </a:p>
          <a:p>
            <a:r>
              <a:rPr lang="en-GB" altLang="en-US" dirty="0" smtClean="0"/>
              <a:t>Currently serving 42 Member HOs, and supporting about half of the world’s ENCs</a:t>
            </a:r>
          </a:p>
          <a:p>
            <a:endParaRPr lang="en-GB" altLang="en-US" dirty="0"/>
          </a:p>
          <a:p>
            <a:r>
              <a:rPr lang="en-GB" altLang="en-US" dirty="0" smtClean="0"/>
              <a:t>Specific support to MACHC</a:t>
            </a:r>
          </a:p>
        </p:txBody>
      </p:sp>
      <p:sp>
        <p:nvSpPr>
          <p:cNvPr id="33796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66B8BAF-5CC3-4B5E-8E33-DD2251720845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18</a:t>
            </a:fld>
            <a:endParaRPr lang="en-US" altLang="en-US" sz="16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--/--/--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9BAC89-19E0-45A4-92EB-67695B00C26D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Powerpoint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29273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88913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altLang="en-US" dirty="0" smtClean="0"/>
              <a:t>Agenda for MACHC18</a:t>
            </a:r>
            <a:endParaRPr lang="en-US" altLang="en-US" sz="3100" dirty="0" smtClean="0"/>
          </a:p>
        </p:txBody>
      </p:sp>
      <p:sp>
        <p:nvSpPr>
          <p:cNvPr id="8196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1D40EE5-09D9-4D42-9C6C-27054774BEBB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en-US" sz="1600" dirty="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Rectangle 6"/>
          <p:cNvSpPr>
            <a:spLocks noGrp="1"/>
          </p:cNvSpPr>
          <p:nvPr>
            <p:ph type="body" idx="4294967295"/>
          </p:nvPr>
        </p:nvSpPr>
        <p:spPr>
          <a:xfrm>
            <a:off x="468313" y="1412875"/>
            <a:ext cx="8229600" cy="4738688"/>
          </a:xfrm>
        </p:spPr>
        <p:txBody>
          <a:bodyPr/>
          <a:lstStyle/>
          <a:p>
            <a:pPr marL="109537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AU" altLang="en-US" sz="2500" b="1" dirty="0" smtClean="0">
                <a:solidFill>
                  <a:srgbClr val="000000"/>
                </a:solidFill>
              </a:rPr>
              <a:t>IC-ENC Operational Update</a:t>
            </a:r>
            <a:endParaRPr lang="en-AU" altLang="en-US" sz="2100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AU" altLang="en-US" sz="2500" dirty="0" smtClean="0">
                <a:solidFill>
                  <a:srgbClr val="000000"/>
                </a:solidFill>
              </a:rPr>
              <a:t>IC-ENC Membership &amp; Offices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AU" altLang="en-US" sz="2500" dirty="0" smtClean="0">
                <a:solidFill>
                  <a:srgbClr val="000000"/>
                </a:solidFill>
              </a:rPr>
              <a:t>IC-ENC Core Services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altLang="en-US" sz="2100" dirty="0" smtClean="0">
                <a:solidFill>
                  <a:srgbClr val="000000"/>
                </a:solidFill>
              </a:rPr>
              <a:t>ENC Production Support for HOs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altLang="en-US" sz="2100" dirty="0" smtClean="0">
                <a:solidFill>
                  <a:srgbClr val="000000"/>
                </a:solidFill>
              </a:rPr>
              <a:t>IC-ENC Validation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AU" altLang="en-US" sz="2500" dirty="0" smtClean="0">
                <a:solidFill>
                  <a:srgbClr val="000000"/>
                </a:solidFill>
              </a:rPr>
              <a:t>MACHC specific support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AU" altLang="en-US" sz="2500" dirty="0" smtClean="0">
                <a:solidFill>
                  <a:srgbClr val="000000"/>
                </a:solidFill>
              </a:rPr>
              <a:t>Further Information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</p:spTree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Our Mission</a:t>
            </a:r>
            <a:endParaRPr lang="en-GB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012ABD-0248-434D-B15D-9D2012CF2665}" type="slidenum">
              <a:rPr lang="en-GB" altLang="en-US" sz="16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3</a:t>
            </a:fld>
            <a:endParaRPr lang="en-GB" altLang="en-US" sz="16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ound Diagonal Corner Rectangle 27"/>
          <p:cNvSpPr>
            <a:spLocks/>
          </p:cNvSpPr>
          <p:nvPr/>
        </p:nvSpPr>
        <p:spPr bwMode="auto">
          <a:xfrm>
            <a:off x="611188" y="1417638"/>
            <a:ext cx="7921252" cy="4531642"/>
          </a:xfrm>
          <a:custGeom>
            <a:avLst/>
            <a:gdLst>
              <a:gd name="T0" fmla="*/ 2269776 w 5219700"/>
              <a:gd name="T1" fmla="*/ 0 h 1771650"/>
              <a:gd name="T2" fmla="*/ 40123038 w 5219700"/>
              <a:gd name="T3" fmla="*/ 0 h 1771650"/>
              <a:gd name="T4" fmla="*/ 40123038 w 5219700"/>
              <a:gd name="T5" fmla="*/ 0 h 1771650"/>
              <a:gd name="T6" fmla="*/ 40123038 w 5219700"/>
              <a:gd name="T7" fmla="*/ 41707645 h 1771650"/>
              <a:gd name="T8" fmla="*/ 37853262 w 5219700"/>
              <a:gd name="T9" fmla="*/ 50049381 h 1771650"/>
              <a:gd name="T10" fmla="*/ 0 w 5219700"/>
              <a:gd name="T11" fmla="*/ 50049381 h 1771650"/>
              <a:gd name="T12" fmla="*/ 0 w 5219700"/>
              <a:gd name="T13" fmla="*/ 50049381 h 1771650"/>
              <a:gd name="T14" fmla="*/ 0 w 5219700"/>
              <a:gd name="T15" fmla="*/ 8341736 h 1771650"/>
              <a:gd name="T16" fmla="*/ 2269776 w 5219700"/>
              <a:gd name="T17" fmla="*/ 0 h 17716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219700" h="1771650">
                <a:moveTo>
                  <a:pt x="295281" y="0"/>
                </a:moveTo>
                <a:lnTo>
                  <a:pt x="5219700" y="0"/>
                </a:lnTo>
                <a:lnTo>
                  <a:pt x="5219700" y="1476369"/>
                </a:lnTo>
                <a:cubicBezTo>
                  <a:pt x="5219700" y="1639448"/>
                  <a:pt x="5087498" y="1771650"/>
                  <a:pt x="4924419" y="1771650"/>
                </a:cubicBezTo>
                <a:lnTo>
                  <a:pt x="0" y="1771650"/>
                </a:lnTo>
                <a:lnTo>
                  <a:pt x="0" y="295281"/>
                </a:lnTo>
                <a:cubicBezTo>
                  <a:pt x="0" y="132202"/>
                  <a:pt x="132202" y="0"/>
                  <a:pt x="295281" y="0"/>
                </a:cubicBezTo>
                <a:close/>
              </a:path>
            </a:pathLst>
          </a:custGeom>
          <a:solidFill>
            <a:srgbClr val="0072C6"/>
          </a:solidFill>
          <a:ln w="25400">
            <a:solidFill>
              <a:srgbClr val="FF9400"/>
            </a:solidFill>
            <a:round/>
            <a:headEnd/>
            <a:tailEnd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9222" name="Content Placeholder 1"/>
          <p:cNvSpPr txBox="1">
            <a:spLocks/>
          </p:cNvSpPr>
          <p:nvPr/>
        </p:nvSpPr>
        <p:spPr bwMode="auto">
          <a:xfrm>
            <a:off x="963613" y="1774825"/>
            <a:ext cx="721042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spcBef>
                <a:spcPts val="400"/>
              </a:spcBef>
              <a:buClr>
                <a:srgbClr val="0072C6"/>
              </a:buClr>
              <a:buSzPct val="68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950">
              <a:spcBef>
                <a:spcPts val="325"/>
              </a:spcBef>
              <a:buClr>
                <a:srgbClr val="0072C6"/>
              </a:buClr>
              <a:buFont typeface="Verdana" panose="020B0604030504040204" pitchFamily="34" charset="0"/>
              <a:buChar char="◦"/>
              <a:defRPr sz="240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rgbClr val="0072C6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ts val="400"/>
              </a:spcBef>
              <a:buSzPct val="68000"/>
              <a:buFont typeface="Verdana" panose="020B0604030504040204" pitchFamily="34" charset="0"/>
              <a:buNone/>
            </a:pPr>
            <a:r>
              <a:rPr lang="en-US" altLang="en-US" b="0" i="1" dirty="0">
                <a:solidFill>
                  <a:schemeClr val="bg1"/>
                </a:solidFill>
              </a:rPr>
              <a:t>To provide services, at a low cost, to </a:t>
            </a:r>
            <a:r>
              <a:rPr lang="en-US" altLang="en-US" b="0" i="1" dirty="0" smtClean="0">
                <a:solidFill>
                  <a:schemeClr val="bg1"/>
                </a:solidFill>
              </a:rPr>
              <a:t>ENC Producers </a:t>
            </a:r>
            <a:r>
              <a:rPr lang="en-US" altLang="en-US" b="0" i="1" dirty="0">
                <a:solidFill>
                  <a:schemeClr val="bg1"/>
                </a:solidFill>
              </a:rPr>
              <a:t>that ensure their ENCs </a:t>
            </a:r>
            <a:r>
              <a:rPr lang="en-US" altLang="en-US" b="0" i="1" dirty="0" smtClean="0">
                <a:solidFill>
                  <a:schemeClr val="bg1"/>
                </a:solidFill>
              </a:rPr>
              <a:t>are:</a:t>
            </a:r>
          </a:p>
          <a:p>
            <a:pPr lvl="1">
              <a:spcBef>
                <a:spcPts val="400"/>
              </a:spcBef>
              <a:buSzPct val="68000"/>
              <a:buFont typeface="Verdana" panose="020B0604030504040204" pitchFamily="34" charset="0"/>
              <a:buNone/>
            </a:pPr>
            <a:endParaRPr lang="en-US" altLang="en-US" b="0" i="1" dirty="0" smtClean="0">
              <a:solidFill>
                <a:schemeClr val="bg1"/>
              </a:solidFill>
            </a:endParaRPr>
          </a:p>
          <a:p>
            <a:pPr lvl="1">
              <a:spcBef>
                <a:spcPts val="400"/>
              </a:spcBef>
              <a:buSzPct val="68000"/>
              <a:buFont typeface="Verdana" panose="020B0604030504040204" pitchFamily="34" charset="0"/>
              <a:buNone/>
            </a:pPr>
            <a:r>
              <a:rPr lang="en-US" altLang="en-US" b="0" i="1" dirty="0" smtClean="0">
                <a:solidFill>
                  <a:schemeClr val="bg1"/>
                </a:solidFill>
              </a:rPr>
              <a:t> # compliant </a:t>
            </a:r>
            <a:r>
              <a:rPr lang="en-US" altLang="en-US" b="0" i="1" dirty="0">
                <a:solidFill>
                  <a:schemeClr val="bg1"/>
                </a:solidFill>
              </a:rPr>
              <a:t>to the international standards</a:t>
            </a:r>
            <a:r>
              <a:rPr lang="en-US" altLang="en-US" b="0" i="1" dirty="0" smtClean="0">
                <a:solidFill>
                  <a:schemeClr val="bg1"/>
                </a:solidFill>
              </a:rPr>
              <a:t>,</a:t>
            </a:r>
          </a:p>
          <a:p>
            <a:pPr lvl="1">
              <a:spcBef>
                <a:spcPts val="400"/>
              </a:spcBef>
              <a:buSzPct val="68000"/>
              <a:buFont typeface="Verdana" panose="020B0604030504040204" pitchFamily="34" charset="0"/>
              <a:buNone/>
            </a:pPr>
            <a:r>
              <a:rPr lang="en-US" altLang="en-US" b="0" i="1" dirty="0" smtClean="0">
                <a:solidFill>
                  <a:schemeClr val="bg1"/>
                </a:solidFill>
              </a:rPr>
              <a:t> # consistent </a:t>
            </a:r>
            <a:r>
              <a:rPr lang="en-US" altLang="en-US" b="0" i="1" dirty="0">
                <a:solidFill>
                  <a:schemeClr val="bg1"/>
                </a:solidFill>
              </a:rPr>
              <a:t>across the global dataset, </a:t>
            </a:r>
            <a:endParaRPr lang="en-US" altLang="en-US" b="0" i="1" dirty="0" smtClean="0">
              <a:solidFill>
                <a:schemeClr val="bg1"/>
              </a:solidFill>
            </a:endParaRPr>
          </a:p>
          <a:p>
            <a:pPr lvl="1">
              <a:spcBef>
                <a:spcPts val="400"/>
              </a:spcBef>
              <a:buSzPct val="68000"/>
              <a:buFont typeface="Verdana" panose="020B0604030504040204" pitchFamily="34" charset="0"/>
              <a:buNone/>
            </a:pPr>
            <a:r>
              <a:rPr lang="en-US" altLang="en-US" b="0" i="1" dirty="0" smtClean="0">
                <a:solidFill>
                  <a:schemeClr val="bg1"/>
                </a:solidFill>
              </a:rPr>
              <a:t> # and </a:t>
            </a:r>
            <a:r>
              <a:rPr lang="en-US" altLang="en-US" b="0" i="1" dirty="0">
                <a:solidFill>
                  <a:schemeClr val="bg1"/>
                </a:solidFill>
              </a:rPr>
              <a:t>readily available for use. </a:t>
            </a:r>
            <a:endParaRPr lang="en-US" altLang="en-US" b="0" i="1" dirty="0" smtClean="0">
              <a:solidFill>
                <a:schemeClr val="bg1"/>
              </a:solidFill>
            </a:endParaRPr>
          </a:p>
          <a:p>
            <a:pPr lvl="1">
              <a:spcBef>
                <a:spcPts val="400"/>
              </a:spcBef>
              <a:buSzPct val="68000"/>
              <a:buFont typeface="Verdana" panose="020B0604030504040204" pitchFamily="34" charset="0"/>
              <a:buNone/>
            </a:pPr>
            <a:endParaRPr lang="en-US" altLang="en-US" b="0" i="1" dirty="0">
              <a:solidFill>
                <a:schemeClr val="bg1"/>
              </a:solidFill>
            </a:endParaRPr>
          </a:p>
          <a:p>
            <a:pPr lvl="1">
              <a:spcBef>
                <a:spcPts val="400"/>
              </a:spcBef>
              <a:buSzPct val="68000"/>
              <a:buFont typeface="Verdana" panose="020B0604030504040204" pitchFamily="34" charset="0"/>
              <a:buNone/>
            </a:pPr>
            <a:r>
              <a:rPr lang="en-US" altLang="en-US" b="0" i="1" dirty="0" smtClean="0">
                <a:solidFill>
                  <a:schemeClr val="bg1"/>
                </a:solidFill>
              </a:rPr>
              <a:t>This </a:t>
            </a:r>
            <a:r>
              <a:rPr lang="en-US" altLang="en-US" b="0" i="1" dirty="0">
                <a:solidFill>
                  <a:schemeClr val="bg1"/>
                </a:solidFill>
              </a:rPr>
              <a:t>is so that shipping can navigate safely, efficiently and confidently, whilst ensuring other maritime users are using the same approved data.</a:t>
            </a:r>
            <a:endParaRPr lang="en-GB" altLang="en-US" b="0" i="1" dirty="0">
              <a:solidFill>
                <a:schemeClr val="bg1"/>
              </a:solidFill>
            </a:endParaRPr>
          </a:p>
          <a:p>
            <a:pPr>
              <a:buFont typeface="Wingdings 3" panose="05040102010807070707" pitchFamily="18" charset="2"/>
              <a:buNone/>
            </a:pPr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923008993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IC-ENC Members (42)</a:t>
            </a:r>
            <a:endParaRPr lang="en-GB" dirty="0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4FE02C-41B2-4F2C-B2D3-FD700CC6895C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4</a:t>
            </a:fld>
            <a:endParaRPr lang="en-GB" altLang="en-US" sz="14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75" y="1320826"/>
            <a:ext cx="8388250" cy="4983324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3707904" y="1765587"/>
            <a:ext cx="216024" cy="189735"/>
          </a:xfrm>
          <a:prstGeom prst="smileyFace">
            <a:avLst/>
          </a:prstGeom>
          <a:solidFill>
            <a:srgbClr val="92D05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3707904" y="2132856"/>
            <a:ext cx="216024" cy="189735"/>
          </a:xfrm>
          <a:prstGeom prst="smileyFace">
            <a:avLst/>
          </a:prstGeom>
          <a:solidFill>
            <a:srgbClr val="92D05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1187624" y="2135643"/>
            <a:ext cx="216024" cy="189735"/>
          </a:xfrm>
          <a:prstGeom prst="smileyFace">
            <a:avLst/>
          </a:prstGeom>
          <a:solidFill>
            <a:srgbClr val="92D05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6948264" y="3501008"/>
            <a:ext cx="216024" cy="189735"/>
          </a:xfrm>
          <a:prstGeom prst="smileyFace">
            <a:avLst/>
          </a:prstGeom>
          <a:solidFill>
            <a:srgbClr val="92D05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1079612" y="3501008"/>
            <a:ext cx="216024" cy="189735"/>
          </a:xfrm>
          <a:prstGeom prst="smileyFace">
            <a:avLst/>
          </a:prstGeom>
          <a:solidFill>
            <a:srgbClr val="92D05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7056276" y="5661248"/>
            <a:ext cx="216024" cy="189735"/>
          </a:xfrm>
          <a:prstGeom prst="smileyFace">
            <a:avLst/>
          </a:prstGeom>
          <a:solidFill>
            <a:srgbClr val="92D05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4103948" y="6021288"/>
            <a:ext cx="216024" cy="189735"/>
          </a:xfrm>
          <a:prstGeom prst="smileyFace">
            <a:avLst/>
          </a:prstGeom>
          <a:solidFill>
            <a:srgbClr val="92D05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3995936" y="5301208"/>
            <a:ext cx="216024" cy="189735"/>
          </a:xfrm>
          <a:prstGeom prst="smileyFace">
            <a:avLst/>
          </a:prstGeom>
          <a:solidFill>
            <a:srgbClr val="92D05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4463988" y="5661248"/>
            <a:ext cx="216024" cy="189735"/>
          </a:xfrm>
          <a:prstGeom prst="smileyFace">
            <a:avLst/>
          </a:prstGeom>
          <a:solidFill>
            <a:srgbClr val="92D05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56273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03" y="1769936"/>
            <a:ext cx="7914363" cy="4147974"/>
          </a:xfrm>
          <a:prstGeom prst="rect">
            <a:avLst/>
          </a:prstGeom>
        </p:spPr>
      </p:pic>
      <p:sp>
        <p:nvSpPr>
          <p:cNvPr id="1638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GB" altLang="en-US" dirty="0" smtClean="0"/>
              <a:t>Membership &amp; IC-ENC Offices</a:t>
            </a:r>
            <a:br>
              <a:rPr lang="en-GB" altLang="en-US" dirty="0" smtClean="0"/>
            </a:br>
            <a:r>
              <a:rPr lang="en-GB" altLang="en-US" sz="2000" dirty="0" smtClean="0"/>
              <a:t>(Australia, Brazil, UK, US)</a:t>
            </a:r>
            <a:endParaRPr lang="en-US" altLang="en-US" sz="2000" dirty="0" smtClean="0"/>
          </a:p>
        </p:txBody>
      </p:sp>
      <p:sp>
        <p:nvSpPr>
          <p:cNvPr id="14340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8BCEF8E-E27E-4995-AB89-02060A82955E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</a:t>
            </a:fld>
            <a:endParaRPr lang="en-US" altLang="en-US" sz="16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5-Point Star 10"/>
          <p:cNvSpPr>
            <a:spLocks noChangeAspect="1"/>
          </p:cNvSpPr>
          <p:nvPr/>
        </p:nvSpPr>
        <p:spPr>
          <a:xfrm>
            <a:off x="4145635" y="2551934"/>
            <a:ext cx="294409" cy="24570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5-Point Star 11"/>
          <p:cNvSpPr>
            <a:spLocks noChangeAspect="1"/>
          </p:cNvSpPr>
          <p:nvPr/>
        </p:nvSpPr>
        <p:spPr>
          <a:xfrm>
            <a:off x="7529022" y="4935274"/>
            <a:ext cx="294409" cy="24570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>
            <a:spLocks noChangeAspect="1"/>
          </p:cNvSpPr>
          <p:nvPr/>
        </p:nvSpPr>
        <p:spPr>
          <a:xfrm>
            <a:off x="2267744" y="3118808"/>
            <a:ext cx="294409" cy="24570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5-Point Star 13"/>
          <p:cNvSpPr>
            <a:spLocks noChangeAspect="1"/>
          </p:cNvSpPr>
          <p:nvPr/>
        </p:nvSpPr>
        <p:spPr>
          <a:xfrm>
            <a:off x="3112853" y="4658535"/>
            <a:ext cx="294409" cy="24570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649111" y="1438450"/>
            <a:ext cx="1067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IC-ENC Head Office - </a:t>
            </a:r>
          </a:p>
          <a:p>
            <a:r>
              <a:rPr lang="en-GB" sz="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Taunton, UK.</a:t>
            </a:r>
            <a:endParaRPr lang="en-GB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85531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en-US" dirty="0" smtClean="0"/>
              <a:t>IC-ENC Core Services</a:t>
            </a:r>
            <a:endParaRPr lang="en-US" altLang="en-US" dirty="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-31998" y="1052736"/>
          <a:ext cx="9144000" cy="4741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9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3AE3FD9-8172-4552-9AF4-DED90194C73C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6</a:t>
            </a:fld>
            <a:endParaRPr lang="en-US" altLang="en-US" sz="16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0" name="AutoShape 7" descr="Image result for Israel flag"/>
          <p:cNvSpPr>
            <a:spLocks noChangeAspect="1" noChangeArrowheads="1"/>
          </p:cNvSpPr>
          <p:nvPr/>
        </p:nvSpPr>
        <p:spPr bwMode="auto">
          <a:xfrm>
            <a:off x="1809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8594779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en-US" dirty="0" smtClean="0"/>
              <a:t>Production Support Services</a:t>
            </a:r>
            <a:endParaRPr lang="en-US" altLang="en-US" dirty="0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40768"/>
            <a:ext cx="8229600" cy="4525962"/>
          </a:xfrm>
        </p:spPr>
        <p:txBody>
          <a:bodyPr/>
          <a:lstStyle/>
          <a:p>
            <a:r>
              <a:rPr lang="en-GB" altLang="en-US" sz="2400" dirty="0" smtClean="0"/>
              <a:t>IC-ENC ENC Validation Training courses</a:t>
            </a:r>
          </a:p>
          <a:p>
            <a:pPr lvl="1"/>
            <a:r>
              <a:rPr lang="en-GB" altLang="en-US" sz="2200" dirty="0" smtClean="0"/>
              <a:t>3 bronze level yearly</a:t>
            </a:r>
            <a:endParaRPr lang="en-GB" altLang="en-US" sz="2200" dirty="0"/>
          </a:p>
          <a:p>
            <a:pPr>
              <a:buFont typeface="Wingdings 3" panose="05040102010807070707" pitchFamily="18" charset="2"/>
              <a:buNone/>
            </a:pPr>
            <a:endParaRPr lang="en-GB" altLang="en-US" sz="2000" dirty="0" smtClean="0"/>
          </a:p>
          <a:p>
            <a:r>
              <a:rPr lang="en-AU" altLang="en-US" sz="2400" dirty="0" smtClean="0">
                <a:solidFill>
                  <a:srgbClr val="000000"/>
                </a:solidFill>
              </a:rPr>
              <a:t>Technical Conference</a:t>
            </a:r>
          </a:p>
          <a:p>
            <a:pPr lvl="1"/>
            <a:r>
              <a:rPr lang="en-AU" altLang="en-US" sz="2200" dirty="0"/>
              <a:t>Yearly</a:t>
            </a:r>
          </a:p>
          <a:p>
            <a:endParaRPr lang="en-AU" altLang="en-US" sz="2000" dirty="0" smtClean="0">
              <a:solidFill>
                <a:srgbClr val="000000"/>
              </a:solidFill>
            </a:endParaRPr>
          </a:p>
          <a:p>
            <a:r>
              <a:rPr lang="en-AU" altLang="en-US" sz="2400" dirty="0" smtClean="0">
                <a:solidFill>
                  <a:srgbClr val="000000"/>
                </a:solidFill>
              </a:rPr>
              <a:t>Internal validation </a:t>
            </a:r>
          </a:p>
          <a:p>
            <a:pPr lvl="1"/>
            <a:r>
              <a:rPr lang="en-AU" altLang="en-US" sz="2200" dirty="0"/>
              <a:t>IC-ENC Errors Database</a:t>
            </a:r>
          </a:p>
          <a:p>
            <a:pPr lvl="1"/>
            <a:r>
              <a:rPr lang="en-AU" altLang="en-US" sz="2200" dirty="0" err="1"/>
              <a:t>eGlobe</a:t>
            </a:r>
            <a:r>
              <a:rPr lang="en-AU" altLang="en-US" sz="2200" dirty="0"/>
              <a:t> ECDIS software supply and support</a:t>
            </a:r>
          </a:p>
          <a:p>
            <a:endParaRPr lang="en-AU" altLang="en-US" sz="2000" i="1" u="sng" dirty="0">
              <a:solidFill>
                <a:srgbClr val="000000"/>
              </a:solidFill>
            </a:endParaRPr>
          </a:p>
          <a:p>
            <a:r>
              <a:rPr lang="en-AU" altLang="en-US" sz="2400" i="1" dirty="0" smtClean="0">
                <a:solidFill>
                  <a:srgbClr val="000000"/>
                </a:solidFill>
              </a:rPr>
              <a:t>HO </a:t>
            </a:r>
            <a:r>
              <a:rPr lang="en-AU" altLang="en-US" sz="2400" i="1" dirty="0">
                <a:solidFill>
                  <a:srgbClr val="000000"/>
                </a:solidFill>
              </a:rPr>
              <a:t>production staff work alongside IC-ENC validation team in IC-ENC offices</a:t>
            </a:r>
          </a:p>
          <a:p>
            <a:endParaRPr lang="en-US" altLang="en-US" sz="2400" u="sng" dirty="0" smtClean="0">
              <a:solidFill>
                <a:srgbClr val="000000"/>
              </a:solidFill>
            </a:endParaRPr>
          </a:p>
        </p:txBody>
      </p:sp>
      <p:sp>
        <p:nvSpPr>
          <p:cNvPr id="17413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699281D-24B9-4845-A441-FF1AB9B458E1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7</a:t>
            </a:fld>
            <a:endParaRPr lang="en-US" altLang="en-US" sz="16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796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91601" y="-100013"/>
            <a:ext cx="8229600" cy="11430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en-US" sz="3600" smtClean="0"/>
              <a:t>IC-ENC Errors Database</a:t>
            </a:r>
            <a:endParaRPr lang="en-US" altLang="en-US" sz="3600" smtClean="0"/>
          </a:p>
        </p:txBody>
      </p: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01285" y="980728"/>
            <a:ext cx="5328717" cy="5410348"/>
            <a:chOff x="340" y="527"/>
            <a:chExt cx="5307" cy="3493"/>
          </a:xfrm>
        </p:grpSpPr>
        <p:pic>
          <p:nvPicPr>
            <p:cNvPr id="18438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527"/>
              <a:ext cx="4899" cy="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981"/>
              <a:ext cx="703" cy="2721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0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3347"/>
              <a:ext cx="2676" cy="673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437" name="Slide Number Placeholder 5"/>
          <p:cNvSpPr txBox="1">
            <a:spLocks noGrp="1"/>
          </p:cNvSpPr>
          <p:nvPr/>
        </p:nvSpPr>
        <p:spPr bwMode="auto">
          <a:xfrm>
            <a:off x="8572500" y="6492875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D7F24DC-9868-41BD-8A48-86289068BC1B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8</a:t>
            </a:fld>
            <a:endParaRPr lang="en-US" altLang="en-US" sz="16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5430002" y="811188"/>
            <a:ext cx="3677275" cy="33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72C6"/>
              </a:buClr>
              <a:buSzPct val="68000"/>
              <a:buFont typeface="Wingdings 3" panose="05040102010807070707" pitchFamily="18" charset="2"/>
              <a:buChar char="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rgbClr val="0072C6"/>
              </a:buClr>
              <a:buFont typeface="Verdana" panose="020B0604030504040204" pitchFamily="34" charset="0"/>
              <a:buChar char="◦"/>
              <a:defRPr sz="2400" kern="1200">
                <a:solidFill>
                  <a:srgbClr val="44444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SzPct val="100000"/>
              <a:buFont typeface="Wingdings 2" panose="05020102010507070707" pitchFamily="18" charset="2"/>
              <a:buChar char=""/>
              <a:defRPr sz="2400" kern="1200">
                <a:solidFill>
                  <a:srgbClr val="FF94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altLang="en-US" sz="2400" b="0" dirty="0" smtClean="0"/>
              <a:t>Over 1500 messages from validation software, ECDIS and other IC-ENC sources</a:t>
            </a:r>
          </a:p>
          <a:p>
            <a:pPr>
              <a:buFont typeface="Wingdings 3" panose="05040102010807070707" pitchFamily="18" charset="2"/>
              <a:buNone/>
            </a:pPr>
            <a:endParaRPr lang="en-GB" altLang="en-US" sz="2400" b="0" dirty="0" smtClean="0"/>
          </a:p>
          <a:p>
            <a:r>
              <a:rPr lang="en-GB" altLang="en-US" sz="2400" b="0" dirty="0" smtClean="0"/>
              <a:t>Designed to assist HOs with their own internal validation of ENCs</a:t>
            </a:r>
          </a:p>
          <a:p>
            <a:pPr marL="109537" indent="0">
              <a:buNone/>
            </a:pPr>
            <a:endParaRPr lang="en-GB" altLang="en-US" sz="2400" b="0" dirty="0">
              <a:solidFill>
                <a:srgbClr val="000000"/>
              </a:solidFill>
            </a:endParaRPr>
          </a:p>
          <a:p>
            <a:r>
              <a:rPr lang="en-GB" altLang="en-US" sz="2400" b="0" dirty="0" smtClean="0">
                <a:solidFill>
                  <a:srgbClr val="000000"/>
                </a:solidFill>
              </a:rPr>
              <a:t>Includes advice on how important an issue is, and what action to take to fix the problem</a:t>
            </a:r>
            <a:endParaRPr lang="en-US" altLang="en-US" sz="2400" b="0" u="sng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43064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Technical Conference:</a:t>
            </a:r>
            <a:br>
              <a:rPr lang="en-GB" dirty="0" smtClean="0"/>
            </a:br>
            <a:r>
              <a:rPr lang="en-GB" sz="3100" dirty="0" smtClean="0"/>
              <a:t>ENC issues relevant to all members…</a:t>
            </a:r>
            <a:endParaRPr lang="en-GB" sz="3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Powerpoint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569" y="1700808"/>
            <a:ext cx="4340150" cy="2242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245650"/>
            <a:ext cx="4390254" cy="2477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15" y="3755067"/>
            <a:ext cx="3775903" cy="296799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00808"/>
            <a:ext cx="4390256" cy="25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48015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1">
  <a:themeElements>
    <a:clrScheme name="Custom 3">
      <a:dk1>
        <a:sysClr val="windowText" lastClr="000000"/>
      </a:dk1>
      <a:lt1>
        <a:sysClr val="window" lastClr="FFFFFF"/>
      </a:lt1>
      <a:dk2>
        <a:srgbClr val="464646"/>
      </a:dk2>
      <a:lt2>
        <a:srgbClr val="CBE8FF"/>
      </a:lt2>
      <a:accent1>
        <a:srgbClr val="0072C6"/>
      </a:accent1>
      <a:accent2>
        <a:srgbClr val="262626"/>
      </a:accent2>
      <a:accent3>
        <a:srgbClr val="444444"/>
      </a:accent3>
      <a:accent4>
        <a:srgbClr val="777777"/>
      </a:accent4>
      <a:accent5>
        <a:srgbClr val="FF9400"/>
      </a:accent5>
      <a:accent6>
        <a:srgbClr val="FFFFFF"/>
      </a:accent6>
      <a:hlink>
        <a:srgbClr val="FF8119"/>
      </a:hlink>
      <a:folHlink>
        <a:srgbClr val="0072C6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On-screen Show (4:3)</PresentationFormat>
  <Paragraphs>228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Presentation1</vt:lpstr>
      <vt:lpstr>PowerPoint Presentation</vt:lpstr>
      <vt:lpstr>Agenda for MACHC18</vt:lpstr>
      <vt:lpstr>Our Mission</vt:lpstr>
      <vt:lpstr>IC-ENC Members (42)</vt:lpstr>
      <vt:lpstr>Membership &amp; IC-ENC Offices (Australia, Brazil, UK, US)</vt:lpstr>
      <vt:lpstr>IC-ENC Core Services</vt:lpstr>
      <vt:lpstr>Production Support Services</vt:lpstr>
      <vt:lpstr>IC-ENC Errors Database</vt:lpstr>
      <vt:lpstr>Technical Conference: ENC issues relevant to all members…</vt:lpstr>
      <vt:lpstr>IC-ENC Validation</vt:lpstr>
      <vt:lpstr>The Feedback Report</vt:lpstr>
      <vt:lpstr>Volume of Validations per month</vt:lpstr>
      <vt:lpstr>Feedback provided</vt:lpstr>
      <vt:lpstr>IC-ENC ENC Folio – 7611 ENCs</vt:lpstr>
      <vt:lpstr>IC-ENC MACHC specific:</vt:lpstr>
      <vt:lpstr>MACHC region ENCs available</vt:lpstr>
      <vt:lpstr>For further information… www.ic-enc.org</vt:lpstr>
      <vt:lpstr>Summary</vt:lpstr>
      <vt:lpstr>QUESTIONS?</vt:lpstr>
    </vt:vector>
  </TitlesOfParts>
  <Company>United Kingdom Hydrographic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northoverr</dc:creator>
  <cp:lastModifiedBy>Alberto Costa Neves</cp:lastModifiedBy>
  <cp:revision>133</cp:revision>
  <dcterms:created xsi:type="dcterms:W3CDTF">2014-03-20T09:00:27Z</dcterms:created>
  <dcterms:modified xsi:type="dcterms:W3CDTF">2018-01-19T13:11:48Z</dcterms:modified>
</cp:coreProperties>
</file>