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71" r:id="rId5"/>
    <p:sldId id="272" r:id="rId6"/>
    <p:sldId id="273" r:id="rId7"/>
    <p:sldId id="274" r:id="rId8"/>
    <p:sldId id="275" r:id="rId9"/>
    <p:sldId id="279" r:id="rId10"/>
    <p:sldId id="283" r:id="rId11"/>
    <p:sldId id="282" r:id="rId12"/>
    <p:sldId id="278" r:id="rId13"/>
    <p:sldId id="284" r:id="rId14"/>
    <p:sldId id="285" r:id="rId15"/>
    <p:sldId id="277" r:id="rId16"/>
    <p:sldId id="281" r:id="rId17"/>
    <p:sldId id="258" r:id="rId18"/>
  </p:sldIdLst>
  <p:sldSz cx="6858000" cy="51435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8" userDrawn="1">
          <p15:clr>
            <a:srgbClr val="A4A3A4"/>
          </p15:clr>
        </p15:guide>
        <p15:guide id="2" pos="4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A5AC"/>
    <a:srgbClr val="192F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818" autoAdjust="0"/>
  </p:normalViewPr>
  <p:slideViewPr>
    <p:cSldViewPr showGuides="1">
      <p:cViewPr varScale="1">
        <p:scale>
          <a:sx n="107" d="100"/>
          <a:sy n="107" d="100"/>
        </p:scale>
        <p:origin x="1267" y="77"/>
      </p:cViewPr>
      <p:guideLst>
        <p:guide orient="horz" pos="468"/>
        <p:guide pos="4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2" d="100"/>
          <a:sy n="92" d="100"/>
        </p:scale>
        <p:origin x="-3780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4CA8A-9C94-4F33-A96A-C2425ECA57BC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5FBF9-0820-46C2-8167-95146312D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19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56B60D-8E88-4626-A3F5-F4CE83F1E2FC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FBFB015-DBCD-4069-985D-72E74D32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00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FB015-DBCD-4069-985D-72E74D3202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12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Some Data is also available on the</a:t>
            </a:r>
            <a:r>
              <a:rPr lang="en-US" baseline="0" dirty="0" smtClean="0"/>
              <a:t> Products tab. 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 this case there </a:t>
            </a:r>
            <a:r>
              <a:rPr lang="en-US" baseline="0" dirty="0" err="1" smtClean="0"/>
              <a:t>Shapefiles</a:t>
            </a:r>
            <a:r>
              <a:rPr lang="en-US" baseline="0" dirty="0" smtClean="0"/>
              <a:t> of the Damage Assessments available for download and use in your GIS environment.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FB015-DBCD-4069-985D-72E74D32022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797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For some areas there is a Imagery Compare tool available which shows before and after imagery of the area to help first responders plan their efforts. 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There is a slider available that allows you to quickly compare the imagery by slide the bar back and forth.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FB015-DBCD-4069-985D-72E74D32022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35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The Search</a:t>
            </a:r>
            <a:r>
              <a:rPr lang="en-US" baseline="0" dirty="0" smtClean="0"/>
              <a:t> and Rescue tab provided a portal to show a Daily Operational Update of rescue efforts within the Hurricane zone. 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 information was categorized and shown on the map with an appropriate symbol.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FB015-DBCD-4069-985D-72E74D32022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87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The NGA Hurricane Irma</a:t>
            </a:r>
            <a:r>
              <a:rPr lang="en-US" baseline="0" dirty="0" smtClean="0"/>
              <a:t> and Hurricane Maria webpages provided support to both US and International efforts during the crisis. 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 information made available for first responders and relief workers helped them make more informed decisions during the aftermath of </a:t>
            </a:r>
            <a:r>
              <a:rPr lang="en-US" baseline="0" smtClean="0"/>
              <a:t>the Hurricanes.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FB015-DBCD-4069-985D-72E74D32022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44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During the period of 20 AUG 2017 – 30</a:t>
            </a:r>
            <a:r>
              <a:rPr lang="en-US" baseline="0" dirty="0" smtClean="0"/>
              <a:t> SEP 2017 the MACHC Region was under threat from two major Hurricanes. 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Both Hurricane Irma and Hurricane Maria became Category 5 Hurricanes inflicting heavy damage to whatever was in their path.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FB015-DBCD-4069-985D-72E74D3202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91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In</a:t>
            </a:r>
            <a:r>
              <a:rPr lang="en-US" baseline="0" dirty="0" smtClean="0"/>
              <a:t> response to the Hurricanes NGA stood up webpage on the WWW making various products and data available to support Hurricane Relief efforts. 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NGA Webpage:</a:t>
            </a:r>
            <a:r>
              <a:rPr lang="en-US" baseline="0" dirty="0" smtClean="0"/>
              <a:t>  https://www.nga.mil/Pages/default.aspx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Hurricane Support Webpage: http://nga.maps.arcgis.com/apps/MapAndAppGallery/index.html?appid=85c45e071293405ba0926b75d740f83e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FB015-DBCD-4069-985D-72E74D3202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09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On the Products tab the user can see the available products shown geospatially</a:t>
            </a:r>
            <a:r>
              <a:rPr lang="en-US" baseline="0" dirty="0" smtClean="0"/>
              <a:t> on a Product Location Map.  The user can click on the Product features on the map for more information about the product. 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 user can also see a products listing where they can click on the product and view it or download it.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FB015-DBCD-4069-985D-72E74D3202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29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In the products</a:t>
            </a:r>
            <a:r>
              <a:rPr lang="en-US" baseline="0" dirty="0" smtClean="0"/>
              <a:t> listing a user can see thumbnails of the available products and also a linked name that they can click on to open up </a:t>
            </a:r>
            <a:r>
              <a:rPr lang="en-US" baseline="0" smtClean="0"/>
              <a:t>the product.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FB015-DBCD-4069-985D-72E74D3202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0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Hurricane Damage Assessment’s are one of the products that</a:t>
            </a:r>
            <a:r>
              <a:rPr lang="en-US" baseline="0" dirty="0" smtClean="0"/>
              <a:t> are available from the Products tab on the webpage. 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This example is a Damage Assessment of St. Martin showing varying degrees of damage across the Island.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FB015-DBCD-4069-985D-72E74D3202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47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The Damage Assessments</a:t>
            </a:r>
            <a:r>
              <a:rPr lang="en-US" baseline="0" dirty="0" smtClean="0"/>
              <a:t> can also be reached via the Map interface. 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 user just has to click on that feature on the map and a text window will appear with information about the feature.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FB015-DBCD-4069-985D-72E74D3202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62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Storm Surge Inundation</a:t>
            </a:r>
            <a:r>
              <a:rPr lang="en-US" baseline="0" dirty="0" smtClean="0"/>
              <a:t> products are also available from the Products tab on the Hurricane Support webpage.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This map gives expected Inundation Heights for this area of Roosevelt Roads, Puerto Rico.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FB015-DBCD-4069-985D-72E74D3202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64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Some of the Multinational Geospatial Co-production Program (MGCP) data was made available to support the Hurricane Relief efforts.</a:t>
            </a:r>
            <a:r>
              <a:rPr lang="en-US" baseline="0" dirty="0" smtClean="0"/>
              <a:t>  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For </a:t>
            </a:r>
            <a:r>
              <a:rPr lang="en-US" baseline="0" dirty="0" smtClean="0"/>
              <a:t>more information about MGCP:  </a:t>
            </a:r>
            <a:r>
              <a:rPr lang="en-US" dirty="0" smtClean="0"/>
              <a:t>https://www.mgcp.ws/</a:t>
            </a:r>
          </a:p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FB015-DBCD-4069-985D-72E74D3202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42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8042" y="2200278"/>
            <a:ext cx="5829300" cy="352425"/>
          </a:xfrm>
        </p:spPr>
        <p:txBody>
          <a:bodyPr anchor="b">
            <a:noAutofit/>
          </a:bodyPr>
          <a:lstStyle>
            <a:lvl1pPr marL="0" indent="0">
              <a:buNone/>
              <a:defRPr sz="1600" baseline="0">
                <a:solidFill>
                  <a:schemeClr val="accent6">
                    <a:lumMod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15100" y="4476750"/>
            <a:ext cx="285750" cy="273844"/>
          </a:xfrm>
        </p:spPr>
        <p:txBody>
          <a:bodyPr/>
          <a:lstStyle/>
          <a:p>
            <a:fld id="{C9D44EBD-F3CC-4C38-BEF4-F513BA34EB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0" y="4019550"/>
            <a:ext cx="3467100" cy="304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Classification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28042" y="2571750"/>
            <a:ext cx="5829300" cy="304800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Date: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4876800"/>
            <a:ext cx="6858000" cy="209550"/>
          </a:xfrm>
        </p:spPr>
        <p:txBody>
          <a:bodyPr anchor="ctr">
            <a:normAutofit/>
          </a:bodyPr>
          <a:lstStyle>
            <a:lvl1pPr algn="r">
              <a:defRPr sz="1300">
                <a:solidFill>
                  <a:srgbClr val="192F43"/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CLASSIFICATION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76200"/>
            <a:ext cx="6858000" cy="209550"/>
          </a:xfrm>
        </p:spPr>
        <p:txBody>
          <a:bodyPr anchor="ctr">
            <a:normAutofit/>
          </a:bodyPr>
          <a:lstStyle>
            <a:lvl1pPr>
              <a:defRPr sz="1300">
                <a:solidFill>
                  <a:srgbClr val="192F43"/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CLASSIFICATION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28042" y="1809750"/>
            <a:ext cx="5829300" cy="381000"/>
          </a:xfrm>
        </p:spPr>
        <p:txBody>
          <a:bodyPr>
            <a:noAutofit/>
          </a:bodyPr>
          <a:lstStyle>
            <a:lvl1pPr>
              <a:defRPr sz="2400" baseline="0">
                <a:solidFill>
                  <a:schemeClr val="tx2"/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00551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00152"/>
            <a:ext cx="6172200" cy="31241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15100" y="4476750"/>
            <a:ext cx="285750" cy="273844"/>
          </a:xfrm>
        </p:spPr>
        <p:txBody>
          <a:bodyPr/>
          <a:lstStyle/>
          <a:p>
            <a:fld id="{C9D44EBD-F3CC-4C38-BEF4-F513BA34EB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4876800"/>
            <a:ext cx="6858000" cy="209550"/>
          </a:xfrm>
        </p:spPr>
        <p:txBody>
          <a:bodyPr anchor="ctr">
            <a:normAutofit/>
          </a:bodyPr>
          <a:lstStyle>
            <a:lvl1pPr algn="r">
              <a:defRPr sz="1300">
                <a:solidFill>
                  <a:srgbClr val="192F43"/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CLASSIFICATION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76200"/>
            <a:ext cx="6858000" cy="209550"/>
          </a:xfrm>
        </p:spPr>
        <p:txBody>
          <a:bodyPr anchor="ctr">
            <a:normAutofit/>
          </a:bodyPr>
          <a:lstStyle>
            <a:lvl1pPr>
              <a:defRPr sz="1300">
                <a:solidFill>
                  <a:srgbClr val="192F43"/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CLASSIFICATION</a:t>
            </a:r>
          </a:p>
        </p:txBody>
      </p:sp>
    </p:spTree>
    <p:extLst>
      <p:ext uri="{BB962C8B-B14F-4D97-AF65-F5344CB8AC3E}">
        <p14:creationId xmlns:p14="http://schemas.microsoft.com/office/powerpoint/2010/main" val="371368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00152"/>
            <a:ext cx="3086100" cy="31241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486150" y="1200150"/>
            <a:ext cx="3028950" cy="3124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15100" y="4476750"/>
            <a:ext cx="285750" cy="273844"/>
          </a:xfrm>
        </p:spPr>
        <p:txBody>
          <a:bodyPr/>
          <a:lstStyle/>
          <a:p>
            <a:fld id="{C9D44EBD-F3CC-4C38-BEF4-F513BA34EB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4876800"/>
            <a:ext cx="6858000" cy="209550"/>
          </a:xfrm>
        </p:spPr>
        <p:txBody>
          <a:bodyPr anchor="ctr">
            <a:normAutofit/>
          </a:bodyPr>
          <a:lstStyle>
            <a:lvl1pPr algn="r">
              <a:defRPr sz="1300">
                <a:solidFill>
                  <a:srgbClr val="192F43"/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CLASSIFICATION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76200"/>
            <a:ext cx="6858000" cy="209550"/>
          </a:xfrm>
        </p:spPr>
        <p:txBody>
          <a:bodyPr anchor="ctr">
            <a:normAutofit/>
          </a:bodyPr>
          <a:lstStyle>
            <a:lvl1pPr>
              <a:defRPr sz="1300">
                <a:solidFill>
                  <a:srgbClr val="192F43"/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CLASSIFICATION</a:t>
            </a:r>
          </a:p>
        </p:txBody>
      </p:sp>
    </p:spTree>
    <p:extLst>
      <p:ext uri="{BB962C8B-B14F-4D97-AF65-F5344CB8AC3E}">
        <p14:creationId xmlns:p14="http://schemas.microsoft.com/office/powerpoint/2010/main" val="83086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4876800"/>
            <a:ext cx="6858000" cy="209550"/>
          </a:xfrm>
        </p:spPr>
        <p:txBody>
          <a:bodyPr anchor="ctr">
            <a:normAutofit/>
          </a:bodyPr>
          <a:lstStyle>
            <a:lvl1pPr algn="r">
              <a:defRPr sz="1300">
                <a:solidFill>
                  <a:srgbClr val="192F43"/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CLASSIFICATION</a:t>
            </a:r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76200"/>
            <a:ext cx="6858000" cy="209550"/>
          </a:xfrm>
        </p:spPr>
        <p:txBody>
          <a:bodyPr anchor="ctr">
            <a:normAutofit/>
          </a:bodyPr>
          <a:lstStyle>
            <a:lvl1pPr>
              <a:defRPr sz="1300">
                <a:solidFill>
                  <a:srgbClr val="192F43"/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CLASSIFICATION</a:t>
            </a:r>
          </a:p>
        </p:txBody>
      </p:sp>
    </p:spTree>
    <p:extLst>
      <p:ext uri="{BB962C8B-B14F-4D97-AF65-F5344CB8AC3E}">
        <p14:creationId xmlns:p14="http://schemas.microsoft.com/office/powerpoint/2010/main" val="96377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44EBD-F3CC-4C38-BEF4-F513BA34EB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2" descr="\\titanium\entity\OCC\Graphics\2013\Sharon Messina\File Migration\Final Graphics for Shishu\March 2015 edits\SlideBG_last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81000" y="2038349"/>
            <a:ext cx="6045200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48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66814" y="1435895"/>
            <a:ext cx="5324374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sz="33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68731" y="2143128"/>
            <a:ext cx="2320538" cy="323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sz="2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342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4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7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69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1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4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6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38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Presenter’s Name</a:t>
            </a:r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3" hasCustomPrompt="1"/>
          </p:nvPr>
        </p:nvSpPr>
        <p:spPr>
          <a:xfrm>
            <a:off x="2595644" y="2565165"/>
            <a:ext cx="1666714" cy="2192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sz="1425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Location</a:t>
            </a:r>
          </a:p>
        </p:txBody>
      </p:sp>
      <p:sp>
        <p:nvSpPr>
          <p:cNvPr id="10" name="Text Placeholder 24"/>
          <p:cNvSpPr>
            <a:spLocks noGrp="1"/>
          </p:cNvSpPr>
          <p:nvPr>
            <p:ph type="body" sz="quarter" idx="14" hasCustomPrompt="1"/>
          </p:nvPr>
        </p:nvSpPr>
        <p:spPr>
          <a:xfrm>
            <a:off x="2595644" y="2871788"/>
            <a:ext cx="1666714" cy="2192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sz="1425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2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4451985" y="57151"/>
            <a:ext cx="2400300" cy="138500"/>
          </a:xfrm>
          <a:prstGeom prst="rect">
            <a:avLst/>
          </a:prstGeom>
        </p:spPr>
        <p:txBody>
          <a:bodyPr wrap="square" lIns="91292" tIns="0" rIns="91292" bIns="0">
            <a:spAutoFit/>
          </a:bodyPr>
          <a:lstStyle>
            <a:lvl1pPr marL="0" indent="0" algn="r">
              <a:buNone/>
              <a:defRPr sz="900" b="1" baseline="0"/>
            </a:lvl1pPr>
          </a:lstStyle>
          <a:p>
            <a:pPr lvl="0"/>
            <a:r>
              <a:rPr lang="en-US" dirty="0"/>
              <a:t>CLICK TO EDIT CLASSIFICATION</a:t>
            </a:r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929703"/>
            <a:ext cx="2400300" cy="138500"/>
          </a:xfrm>
          <a:prstGeom prst="rect">
            <a:avLst/>
          </a:prstGeom>
        </p:spPr>
        <p:txBody>
          <a:bodyPr wrap="square" lIns="91292" tIns="0" rIns="91292" bIns="0">
            <a:spAutoFit/>
          </a:bodyPr>
          <a:lstStyle>
            <a:lvl1pPr marL="0" indent="0" algn="l">
              <a:buNone/>
              <a:defRPr sz="9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/>
              <a:t>CLICK TO EDIT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19920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42950"/>
            <a:ext cx="61722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200650" y="4557712"/>
            <a:ext cx="16002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B47139-778F-4B51-B4E6-D64A5C5D9C7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44008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2"/>
            <a:ext cx="6172200" cy="3124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15100" y="4610821"/>
            <a:ext cx="2857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7A5AC"/>
                </a:solidFill>
              </a:defRPr>
            </a:lvl1pPr>
          </a:lstStyle>
          <a:p>
            <a:fld id="{C9D44EBD-F3CC-4C38-BEF4-F513BA34EB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\\titanium\entity\OCC\Graphics\2013\Sharon Messina\File Migration\Final Graphics for Shishu\March 2015 edits\SlideBG.jpg"/>
          <p:cNvPicPr>
            <a:picLocks noChangeAspect="1" noChangeArrowheads="1"/>
          </p:cNvPicPr>
          <p:nvPr userDrawn="1"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78"/>
          <a:stretch/>
        </p:blipFill>
        <p:spPr bwMode="auto">
          <a:xfrm>
            <a:off x="0" y="-19050"/>
            <a:ext cx="68580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6629400" y="-19050"/>
            <a:ext cx="228600" cy="1447800"/>
          </a:xfrm>
          <a:prstGeom prst="rect">
            <a:avLst/>
          </a:prstGeom>
          <a:solidFill>
            <a:srgbClr val="192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6629400" y="1428750"/>
            <a:ext cx="228600" cy="228600"/>
          </a:xfrm>
          <a:prstGeom prst="rect">
            <a:avLst/>
          </a:prstGeom>
          <a:solidFill>
            <a:srgbClr val="37A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3" r:id="rId3"/>
    <p:sldLayoutId id="2147483649" r:id="rId4"/>
    <p:sldLayoutId id="2147483652" r:id="rId5"/>
    <p:sldLayoutId id="2147483654" r:id="rId6"/>
    <p:sldLayoutId id="2147483655" r:id="rId7"/>
  </p:sldLayoutIdLst>
  <p:txStyles>
    <p:titleStyle>
      <a:lvl1pPr algn="l" defTabSz="914377" rtl="0" eaLnBrk="1" latinLnBrk="0" hangingPunct="1">
        <a:spcBef>
          <a:spcPct val="0"/>
        </a:spcBef>
        <a:buNone/>
        <a:defRPr sz="2400" kern="1200">
          <a:solidFill>
            <a:srgbClr val="192F43"/>
          </a:solidFill>
          <a:latin typeface="Franklin Gothic Medium Cond" panose="020B0606030402020204" pitchFamily="34" charset="0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spcBef>
          <a:spcPct val="200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32" indent="-285744" algn="l" defTabSz="914377" rtl="0" eaLnBrk="1" latinLnBrk="0" hangingPunct="1">
        <a:spcBef>
          <a:spcPct val="20000"/>
        </a:spcBef>
        <a:buClr>
          <a:srgbClr val="37A5AC"/>
        </a:buClr>
        <a:buFont typeface="Arial" panose="020B0604020202020204" pitchFamily="34" charset="0"/>
        <a:buChar char="►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21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566" indent="0" algn="l" defTabSz="914377" rtl="0" eaLnBrk="1" latinLnBrk="0" hangingPunct="1">
        <a:spcBef>
          <a:spcPct val="20000"/>
        </a:spcBef>
        <a:buFont typeface="Arial" panose="020B0604020202020204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mes.E.Rogers@nga.mi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52400" y="1354849"/>
            <a:ext cx="6553200" cy="2665345"/>
          </a:xfrm>
          <a:noFill/>
        </p:spPr>
        <p:txBody>
          <a:bodyPr/>
          <a:lstStyle/>
          <a:p>
            <a:r>
              <a:rPr lang="en-US" sz="2800" dirty="0"/>
              <a:t>NGA Hurricane </a:t>
            </a:r>
            <a:r>
              <a:rPr lang="en-US" sz="2800" dirty="0" smtClean="0"/>
              <a:t>Irma / Maria </a:t>
            </a:r>
            <a:r>
              <a:rPr lang="en-US" sz="2800" dirty="0"/>
              <a:t>Support</a:t>
            </a:r>
          </a:p>
          <a:p>
            <a:r>
              <a:rPr lang="en-US" sz="1400" dirty="0" err="1"/>
              <a:t>Meso</a:t>
            </a:r>
            <a:r>
              <a:rPr lang="en-US" sz="1400" dirty="0"/>
              <a:t> American – Caribbean Hydrographic Commission (MACHC)</a:t>
            </a:r>
          </a:p>
          <a:p>
            <a:endParaRPr lang="en-US" sz="2800" dirty="0"/>
          </a:p>
          <a:p>
            <a:endParaRPr lang="en-US" sz="3600" dirty="0"/>
          </a:p>
          <a:p>
            <a:r>
              <a:rPr lang="en-US" dirty="0"/>
              <a:t/>
            </a:r>
            <a:br>
              <a:rPr lang="en-US" dirty="0"/>
            </a:b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279840"/>
            <a:ext cx="217046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Jim Rogers</a:t>
            </a:r>
          </a:p>
          <a:p>
            <a:r>
              <a:rPr lang="en-US" sz="1350" b="1" dirty="0"/>
              <a:t>SFHN Technical Executive</a:t>
            </a:r>
          </a:p>
          <a:p>
            <a:r>
              <a:rPr lang="en-US" sz="1350" b="1" dirty="0"/>
              <a:t>NGA Maritime Safety Office</a:t>
            </a:r>
          </a:p>
          <a:p>
            <a:r>
              <a:rPr lang="en-US" sz="1350" b="1" dirty="0">
                <a:solidFill>
                  <a:srgbClr val="2A68C4"/>
                </a:solidFill>
                <a:hlinkClick r:id="rId3"/>
              </a:rPr>
              <a:t>James.E.Rogers@nga.mil</a:t>
            </a:r>
            <a:endParaRPr lang="en-US" sz="1350" b="1" dirty="0">
              <a:solidFill>
                <a:srgbClr val="2A68C4"/>
              </a:solidFill>
            </a:endParaRPr>
          </a:p>
          <a:p>
            <a:endParaRPr lang="en-US" sz="1350" dirty="0">
              <a:solidFill>
                <a:srgbClr val="0070C0"/>
              </a:solidFill>
            </a:endParaRPr>
          </a:p>
          <a:p>
            <a:endParaRPr lang="en-US" sz="1350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281025"/>
            <a:ext cx="1042459" cy="100348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09600" y="3264998"/>
            <a:ext cx="1666714" cy="219291"/>
          </a:xfrm>
        </p:spPr>
        <p:txBody>
          <a:bodyPr/>
          <a:lstStyle/>
          <a:p>
            <a:pPr algn="l"/>
            <a:r>
              <a:rPr lang="en-US" dirty="0" smtClean="0"/>
              <a:t>02 </a:t>
            </a:r>
            <a:r>
              <a:rPr lang="en-US" dirty="0"/>
              <a:t>DEC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-1088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UNCLASSIFIED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492805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UNCLASSIFIED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0276" y="2099428"/>
            <a:ext cx="2186524" cy="13181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3190" y="3264998"/>
            <a:ext cx="2274053" cy="136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075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"/>
            <a:ext cx="6172200" cy="857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Data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713298"/>
            <a:ext cx="4343400" cy="3505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Clr>
                <a:srgbClr val="37A5AC"/>
              </a:buClr>
              <a:buFont typeface="Arial" panose="020B0604020202020204" pitchFamily="34" charset="0"/>
              <a:buChar char="►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00121" indent="-28574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66" indent="0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err="1" smtClean="0"/>
              <a:t>Shapefile</a:t>
            </a:r>
            <a:r>
              <a:rPr lang="en-US" sz="1400" dirty="0" smtClean="0"/>
              <a:t> Data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-1088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UNCLASSIFIED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492805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UNCLASSIFIED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982436"/>
            <a:ext cx="5945991" cy="3310906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829867775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"/>
            <a:ext cx="6172200" cy="857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Imagery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713298"/>
            <a:ext cx="4343400" cy="3505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Clr>
                <a:srgbClr val="37A5AC"/>
              </a:buClr>
              <a:buFont typeface="Arial" panose="020B0604020202020204" pitchFamily="34" charset="0"/>
              <a:buChar char="►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00121" indent="-28574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66" indent="0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Imagery compare tool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-1088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UNCLASSIFIED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492805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UNCLASSIFIED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320" y="982436"/>
            <a:ext cx="5967631" cy="3313279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716535692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"/>
            <a:ext cx="6172200" cy="857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Search &amp; Rescue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4758" y="742950"/>
            <a:ext cx="4343400" cy="3505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Clr>
                <a:srgbClr val="37A5AC"/>
              </a:buClr>
              <a:buFont typeface="Arial" panose="020B0604020202020204" pitchFamily="34" charset="0"/>
              <a:buChar char="►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00121" indent="-28574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66" indent="0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Operational Update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-1088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UNCLASSIFIED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492805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UNCLASSIFIED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1047750"/>
            <a:ext cx="5791200" cy="3229069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344126288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"/>
            <a:ext cx="6172200" cy="857250"/>
          </a:xfrm>
        </p:spPr>
        <p:txBody>
          <a:bodyPr>
            <a:normAutofit/>
          </a:bodyPr>
          <a:lstStyle/>
          <a:p>
            <a:r>
              <a:rPr lang="en-US" sz="3600" dirty="0"/>
              <a:t>Humanitarian Aid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819150"/>
            <a:ext cx="5791200" cy="3505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Clr>
                <a:srgbClr val="37A5AC"/>
              </a:buClr>
              <a:buFont typeface="Arial" panose="020B0604020202020204" pitchFamily="34" charset="0"/>
              <a:buChar char="►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00121" indent="-28574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66" indent="0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The NGA Hurricane </a:t>
            </a:r>
            <a:r>
              <a:rPr lang="en-US" sz="1400" dirty="0" smtClean="0"/>
              <a:t>Irma and Hurricane Maria websites </a:t>
            </a:r>
            <a:r>
              <a:rPr lang="en-US" sz="1400" dirty="0"/>
              <a:t>supported combined US efforts during the crisis.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The website also supported the efforts of the other international partners with their humanitarian aid as well.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The various products, maps, and data helped responders make more informed decisions.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-1088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UNCLASSIFIED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492805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UNCLASSIFIED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9749" y="2244990"/>
            <a:ext cx="2997200" cy="20173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27" y="2244991"/>
            <a:ext cx="3586395" cy="201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37484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088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UNCLASSIFIED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57800" y="492805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UNCLASSIFIED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3600" y="3169059"/>
            <a:ext cx="2647950" cy="1724025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917801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"/>
            <a:ext cx="6172200" cy="857250"/>
          </a:xfrm>
        </p:spPr>
        <p:txBody>
          <a:bodyPr>
            <a:normAutofit/>
          </a:bodyPr>
          <a:lstStyle/>
          <a:p>
            <a:r>
              <a:rPr lang="en-US" sz="3600" dirty="0"/>
              <a:t>Hurricane </a:t>
            </a:r>
            <a:r>
              <a:rPr lang="en-US" sz="3600" dirty="0" smtClean="0"/>
              <a:t>Irma &amp; Hurricane Maria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819150"/>
            <a:ext cx="5791200" cy="3505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Clr>
                <a:srgbClr val="37A5AC"/>
              </a:buClr>
              <a:buFont typeface="Arial" panose="020B0604020202020204" pitchFamily="34" charset="0"/>
              <a:buChar char="►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00121" indent="-28574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66" indent="0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Hurricane Irma and Hurricane Maria </a:t>
            </a:r>
            <a:r>
              <a:rPr lang="en-US" sz="1400" dirty="0"/>
              <a:t>affected the Eastern and Central Caribbean Sea region as well as the Eastern </a:t>
            </a:r>
            <a:r>
              <a:rPr lang="en-US" sz="1400" dirty="0" smtClean="0"/>
              <a:t>area </a:t>
            </a:r>
            <a:r>
              <a:rPr lang="en-US" sz="1400" dirty="0"/>
              <a:t>of North America.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The region was affected during the period of </a:t>
            </a:r>
            <a:r>
              <a:rPr lang="en-US" sz="1400" dirty="0" smtClean="0"/>
              <a:t>30 AUG 2017 </a:t>
            </a:r>
            <a:r>
              <a:rPr lang="en-US" sz="1400" dirty="0"/>
              <a:t>– </a:t>
            </a:r>
            <a:r>
              <a:rPr lang="en-US" sz="1400" dirty="0" smtClean="0"/>
              <a:t>30 SEP 2017 by both Hurricanes.  </a:t>
            </a: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Hurricane </a:t>
            </a:r>
            <a:r>
              <a:rPr lang="en-US" sz="1400" dirty="0" smtClean="0"/>
              <a:t>Irma and Hurricane Maria </a:t>
            </a:r>
            <a:r>
              <a:rPr lang="en-US" sz="1400" dirty="0"/>
              <a:t>brought Hurricane force winds, heavy rains, and flooding throughout the region.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-1088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UNCLASSIFIED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492805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UNCLASSIFIED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1900" y="2571750"/>
            <a:ext cx="2971800" cy="197886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" y="2571750"/>
            <a:ext cx="3610709" cy="1514168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063478673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NGA Support to Hurricane </a:t>
            </a:r>
            <a:r>
              <a:rPr lang="en-US" sz="3600" dirty="0" smtClean="0"/>
              <a:t>Irma / Maria 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819150"/>
            <a:ext cx="4343400" cy="3505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Clr>
                <a:srgbClr val="37A5AC"/>
              </a:buClr>
              <a:buFont typeface="Arial" panose="020B0604020202020204" pitchFamily="34" charset="0"/>
              <a:buChar char="►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00121" indent="-28574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66" indent="0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NGA Website created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-1088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UNCLASSIFIED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492805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UNCLASSIFIED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562" y="1200150"/>
            <a:ext cx="6730701" cy="2438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3800" y="2952750"/>
            <a:ext cx="2895600" cy="1629433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512255868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"/>
            <a:ext cx="6172200" cy="857250"/>
          </a:xfrm>
        </p:spPr>
        <p:txBody>
          <a:bodyPr>
            <a:normAutofit/>
          </a:bodyPr>
          <a:lstStyle/>
          <a:p>
            <a:r>
              <a:rPr lang="en-US" sz="3600" dirty="0"/>
              <a:t>Product Locations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4758" y="742950"/>
            <a:ext cx="4343400" cy="3505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Clr>
                <a:srgbClr val="37A5AC"/>
              </a:buClr>
              <a:buFont typeface="Arial" panose="020B0604020202020204" pitchFamily="34" charset="0"/>
              <a:buChar char="►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00121" indent="-28574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66" indent="0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Product Location </a:t>
            </a:r>
            <a:r>
              <a:rPr lang="en-US" sz="1400" dirty="0" smtClean="0"/>
              <a:t>Map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-1088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UNCLASSIFIED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492805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UNCLASSIFIED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1070503"/>
            <a:ext cx="5715000" cy="317764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27080806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"/>
            <a:ext cx="6172200" cy="857250"/>
          </a:xfrm>
        </p:spPr>
        <p:txBody>
          <a:bodyPr>
            <a:normAutofit/>
          </a:bodyPr>
          <a:lstStyle/>
          <a:p>
            <a:r>
              <a:rPr lang="en-US" sz="3600" dirty="0"/>
              <a:t>Products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713298"/>
            <a:ext cx="4343400" cy="3505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Clr>
                <a:srgbClr val="37A5AC"/>
              </a:buClr>
              <a:buFont typeface="Arial" panose="020B0604020202020204" pitchFamily="34" charset="0"/>
              <a:buChar char="►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00121" indent="-28574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66" indent="0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Products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-1088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UNCLASSIFIED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492805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UNCLASSIFIED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123950"/>
            <a:ext cx="6553200" cy="2993556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567455867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"/>
            <a:ext cx="6172200" cy="857250"/>
          </a:xfrm>
        </p:spPr>
        <p:txBody>
          <a:bodyPr>
            <a:normAutofit/>
          </a:bodyPr>
          <a:lstStyle/>
          <a:p>
            <a:r>
              <a:rPr lang="en-US" sz="3600" dirty="0"/>
              <a:t>Products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713298"/>
            <a:ext cx="1676400" cy="3505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Clr>
                <a:srgbClr val="37A5AC"/>
              </a:buClr>
              <a:buFont typeface="Arial" panose="020B0604020202020204" pitchFamily="34" charset="0"/>
              <a:buChar char="►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00121" indent="-28574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66" indent="0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Damage Assessment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-1088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UNCLASSIFIED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492805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UNCLASSIFIED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85966" y="133350"/>
            <a:ext cx="3429000" cy="4446779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583" y="2036830"/>
            <a:ext cx="2819400" cy="1582502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38567024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"/>
            <a:ext cx="6172200" cy="857250"/>
          </a:xfrm>
        </p:spPr>
        <p:txBody>
          <a:bodyPr>
            <a:normAutofit/>
          </a:bodyPr>
          <a:lstStyle/>
          <a:p>
            <a:r>
              <a:rPr lang="en-US" sz="3600" dirty="0"/>
              <a:t>Products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713298"/>
            <a:ext cx="2895600" cy="3505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Clr>
                <a:srgbClr val="37A5AC"/>
              </a:buClr>
              <a:buFont typeface="Arial" panose="020B0604020202020204" pitchFamily="34" charset="0"/>
              <a:buChar char="►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00121" indent="-28574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66" indent="0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Damage Assessment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-1088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UNCLASSIFIED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492805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UNCLASSIFIED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" y="1047750"/>
            <a:ext cx="5809145" cy="3234706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2400" y="15784"/>
            <a:ext cx="2237268" cy="2109788"/>
          </a:xfrm>
          <a:prstGeom prst="rect">
            <a:avLst/>
          </a:prstGeom>
          <a:ln w="12700">
            <a:solidFill>
              <a:srgbClr val="FF0000"/>
            </a:solidFill>
          </a:ln>
        </p:spPr>
      </p:pic>
      <p:cxnSp>
        <p:nvCxnSpPr>
          <p:cNvPr id="9" name="Straight Connector 8"/>
          <p:cNvCxnSpPr/>
          <p:nvPr/>
        </p:nvCxnSpPr>
        <p:spPr>
          <a:xfrm flipH="1" flipV="1">
            <a:off x="3962400" y="2166938"/>
            <a:ext cx="618572" cy="862013"/>
          </a:xfrm>
          <a:prstGeom prst="line">
            <a:avLst/>
          </a:prstGeom>
          <a:ln w="127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419172" y="2166938"/>
            <a:ext cx="780496" cy="862013"/>
          </a:xfrm>
          <a:prstGeom prst="line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346534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"/>
            <a:ext cx="6172200" cy="857250"/>
          </a:xfrm>
        </p:spPr>
        <p:txBody>
          <a:bodyPr>
            <a:normAutofit/>
          </a:bodyPr>
          <a:lstStyle/>
          <a:p>
            <a:r>
              <a:rPr lang="en-US" sz="3600" dirty="0"/>
              <a:t>Products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713298"/>
            <a:ext cx="1676400" cy="3505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Clr>
                <a:srgbClr val="37A5AC"/>
              </a:buClr>
              <a:buFont typeface="Arial" panose="020B0604020202020204" pitchFamily="34" charset="0"/>
              <a:buChar char="►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00121" indent="-28574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66" indent="0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Storm Surge Inundation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-1088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UNCLASSIFIED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492805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UNCLASSIFIED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3281" y="725843"/>
            <a:ext cx="4628086" cy="3578164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815402932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"/>
            <a:ext cx="6172200" cy="857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Data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713298"/>
            <a:ext cx="4343400" cy="3505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Clr>
                <a:srgbClr val="37A5AC"/>
              </a:buClr>
              <a:buFont typeface="Arial" panose="020B0604020202020204" pitchFamily="34" charset="0"/>
              <a:buChar char="►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00121" indent="-28574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66" indent="0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MGCP Vector Data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-1088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UNCLASSIFIED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4928056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UNCLASSIFIED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100" y="1047750"/>
            <a:ext cx="5829300" cy="3250664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6483933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NGA Branding">
      <a:dk1>
        <a:srgbClr val="414042"/>
      </a:dk1>
      <a:lt1>
        <a:sysClr val="window" lastClr="FFFFFF"/>
      </a:lt1>
      <a:dk2>
        <a:srgbClr val="192F43"/>
      </a:dk2>
      <a:lt2>
        <a:srgbClr val="D8D8D8"/>
      </a:lt2>
      <a:accent1>
        <a:srgbClr val="1E4D7C"/>
      </a:accent1>
      <a:accent2>
        <a:srgbClr val="37A5AC"/>
      </a:accent2>
      <a:accent3>
        <a:srgbClr val="80C2D4"/>
      </a:accent3>
      <a:accent4>
        <a:srgbClr val="089247"/>
      </a:accent4>
      <a:accent5>
        <a:srgbClr val="8DC63F"/>
      </a:accent5>
      <a:accent6>
        <a:srgbClr val="464646"/>
      </a:accent6>
      <a:hlink>
        <a:srgbClr val="414042"/>
      </a:hlink>
      <a:folHlink>
        <a:srgbClr val="1E4D7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GA_SlideTemplate_4_3.potx [Read-Only]" id="{E3CEE983-3DBA-4BD9-87F8-652FCB7BAC02}" vid="{EFE73249-7B96-4AD5-AADE-A3E306DB51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19F0306B5A9D47BF05A66BB5EA13FD" ma:contentTypeVersion="0" ma:contentTypeDescription="Create a new document." ma:contentTypeScope="" ma:versionID="e7ac6cf923236ac0652eeda642aac9a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f6568f0824bbdc6af8ffbed314c0fb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Headlin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A045E0-FDD6-49C9-BB94-5A44F4AD8BA3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0D162D2-4FB0-4E1E-8ED9-C7C41C987C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6C34BC3-5484-4A6F-8AD6-8398C4679A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</TotalTime>
  <Words>691</Words>
  <Application>Microsoft Office PowerPoint</Application>
  <PresentationFormat>Custom</PresentationFormat>
  <Paragraphs>103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Franklin Gothic Medium Cond</vt:lpstr>
      <vt:lpstr>Office Theme</vt:lpstr>
      <vt:lpstr>PowerPoint Presentation</vt:lpstr>
      <vt:lpstr>Hurricane Irma &amp; Hurricane Maria</vt:lpstr>
      <vt:lpstr>NGA Support to Hurricane Irma / Maria </vt:lpstr>
      <vt:lpstr>Product Locations</vt:lpstr>
      <vt:lpstr>Products</vt:lpstr>
      <vt:lpstr>Products</vt:lpstr>
      <vt:lpstr>Products</vt:lpstr>
      <vt:lpstr>Products</vt:lpstr>
      <vt:lpstr>Data</vt:lpstr>
      <vt:lpstr>Data</vt:lpstr>
      <vt:lpstr>Imagery</vt:lpstr>
      <vt:lpstr>Search &amp; Rescue</vt:lpstr>
      <vt:lpstr>Humanitarian Aid </vt:lpstr>
      <vt:lpstr>PowerPoint Presentation</vt:lpstr>
    </vt:vector>
  </TitlesOfParts>
  <Company>NGA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JANUSCG</dc:creator>
  <cp:lastModifiedBy>Alberto Costa Neves</cp:lastModifiedBy>
  <cp:revision>85</cp:revision>
  <cp:lastPrinted>2017-11-09T19:24:26Z</cp:lastPrinted>
  <dcterms:created xsi:type="dcterms:W3CDTF">2015-11-13T13:48:01Z</dcterms:created>
  <dcterms:modified xsi:type="dcterms:W3CDTF">2018-01-19T13:12:29Z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ortionLastUsed">
    <vt:lpwstr>(U)</vt:lpwstr>
  </property>
  <property fmtid="{D5CDD505-2E9C-101B-9397-08002B2CF9AE}" pid="3" name="AACG_OFFICE_DLL">
    <vt:bool>true</vt:bool>
  </property>
  <property fmtid="{D5CDD505-2E9C-101B-9397-08002B2CF9AE}" pid="4" name="AACG_Created">
    <vt:bool>true</vt:bool>
  </property>
  <property fmtid="{D5CDD505-2E9C-101B-9397-08002B2CF9AE}" pid="5" name="AACG_DescMarkings">
    <vt:lpwstr/>
  </property>
  <property fmtid="{D5CDD505-2E9C-101B-9397-08002B2CF9AE}" pid="6" name="AACG_AddMark">
    <vt:lpwstr/>
  </property>
  <property fmtid="{D5CDD505-2E9C-101B-9397-08002B2CF9AE}" pid="7" name="AACG_Header">
    <vt:lpwstr>SECRET</vt:lpwstr>
  </property>
  <property fmtid="{D5CDD505-2E9C-101B-9397-08002B2CF9AE}" pid="8" name="AACG_Footer">
    <vt:lpwstr>_x000d_SECRET</vt:lpwstr>
  </property>
  <property fmtid="{D5CDD505-2E9C-101B-9397-08002B2CF9AE}" pid="9" name="AACG_ClassBlock">
    <vt:lpwstr>Classified By: 1075832-0_x000d_
Derived From: GEOINT CG dated 20100916_x000d_
Reason: _x000d_
Declassify On: 20401231</vt:lpwstr>
  </property>
  <property fmtid="{D5CDD505-2E9C-101B-9397-08002B2CF9AE}" pid="10" name="AACG_ClassType">
    <vt:lpwstr>USClassificationMarking</vt:lpwstr>
  </property>
  <property fmtid="{D5CDD505-2E9C-101B-9397-08002B2CF9AE}" pid="11" name="AACG_DeclOnList">
    <vt:lpwstr>GEOINT CG(25 Years)</vt:lpwstr>
  </property>
  <property fmtid="{D5CDD505-2E9C-101B-9397-08002B2CF9AE}" pid="12" name="AACG_USAF_Derivatives">
    <vt:lpwstr>GEOINT CG - 140003(SECRET)</vt:lpwstr>
  </property>
  <property fmtid="{D5CDD505-2E9C-101B-9397-08002B2CF9AE}" pid="13" name="AACG_SCI_Other">
    <vt:lpwstr/>
  </property>
  <property fmtid="{D5CDD505-2E9C-101B-9397-08002B2CF9AE}" pid="14" name="AACG_Dissem_Other">
    <vt:lpwstr/>
  </property>
  <property fmtid="{D5CDD505-2E9C-101B-9397-08002B2CF9AE}" pid="15" name="AACG_NonInt_Other">
    <vt:lpwstr/>
  </property>
  <property fmtid="{D5CDD505-2E9C-101B-9397-08002B2CF9AE}" pid="16" name="ContentTypeId">
    <vt:lpwstr>0x0101001219F0306B5A9D47BF05A66BB5EA13FD</vt:lpwstr>
  </property>
</Properties>
</file>