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0" r:id="rId5"/>
    <p:sldId id="263" r:id="rId6"/>
    <p:sldId id="261" r:id="rId7"/>
    <p:sldId id="259" r:id="rId8"/>
    <p:sldId id="267" r:id="rId9"/>
    <p:sldId id="258" r:id="rId10"/>
    <p:sldId id="262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84" y="1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85F60-404D-4758-BEEE-7C1C46689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E5153E-DA66-448D-A952-8C8DA869D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6A5F3-E0B1-4E33-8749-8E790983F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CBB8-0328-4D8F-B2D4-988BEAC212A5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CFBDF-1577-4BA8-A1B8-9B926DD19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2450B-2EF3-4035-A589-2D0F0EB87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47C1-C165-4573-8D8C-E9FC58889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2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741E4-CA1E-45AC-925E-0F16FB1BD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DC39D-67D0-44DA-980A-26810FF256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A1C4F-1B6C-4721-95DC-381F03334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CBB8-0328-4D8F-B2D4-988BEAC212A5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AAD69-A250-47BF-878C-BDBDCEEE3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E7A4A-94D1-4FD8-B09A-58C9622B1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47C1-C165-4573-8D8C-E9FC58889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9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2826A9-ED42-40E1-A474-5379CA180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4C79ED-CF68-4CE5-951F-854EC8AC2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DDEBE-A2DA-42A3-9A44-18B9D6791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CBB8-0328-4D8F-B2D4-988BEAC212A5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60EB5-F0F7-43E5-A844-6701686BE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F4526-A978-46A7-92C1-E180092D8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47C1-C165-4573-8D8C-E9FC58889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2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7F263-F45A-48C5-BC06-0245A6FE9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7547E-3725-4FC8-98BA-D88E54DAF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58C8D-FD35-4FAA-A441-209E8D5E1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CBB8-0328-4D8F-B2D4-988BEAC212A5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26B8C-CB90-4F28-8A83-B1761F8E2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8EC87-3863-4AD0-A2F4-90B52959B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47C1-C165-4573-8D8C-E9FC58889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5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0F2-7F9E-451B-9A96-CDC50FDF7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8744D-A7C2-419F-8DC9-9BEB8C56A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20F79-9733-4DF0-B0D0-DB11EE9A2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CBB8-0328-4D8F-B2D4-988BEAC212A5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0D977-FA8F-4ACA-BCC1-A6C1B004E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82C88-A546-44FE-84E3-B156CEA22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47C1-C165-4573-8D8C-E9FC58889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6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2D390-71F5-4003-87FC-A7E0F8CE4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3274B-C65C-4BB8-BD9E-8CBD2FAF78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CB7379-AFA9-499C-BE94-44A6F4BF4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D804B-84D2-4011-9F0F-4EA5E0DE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CBB8-0328-4D8F-B2D4-988BEAC212A5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A7CBB-03CC-4A15-8D13-8B05DDC51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FB627-A792-4F44-8449-BE638C9BB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47C1-C165-4573-8D8C-E9FC58889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0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4EAF8-6543-42AB-AD15-ADEF13AEB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4353D-6E95-4453-9AF8-80573C8DE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A9D0A4-54AF-47EB-8BEF-A859AD52F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DFE383-B72B-4ED9-B4C0-4082F29701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665CF3-46D4-47F9-9727-128FAC8151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2E132A-9CC8-4CA3-8B40-EB8B3A7FE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CBB8-0328-4D8F-B2D4-988BEAC212A5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B518E2-0C61-4E5E-9A19-06BA535D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754FFB-1607-45E1-B038-6A426E5E3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47C1-C165-4573-8D8C-E9FC58889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6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FC682-0A52-41CB-9945-CCF22BD67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AD4504-883B-4571-838C-CCD2A06C2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CBB8-0328-4D8F-B2D4-988BEAC212A5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704DCA-854E-46D1-8AF0-CFEC1A7CC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F3C68C-E511-4CA6-872A-F02021AC5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47C1-C165-4573-8D8C-E9FC58889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9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8DE756-CC8E-41A9-B2CD-2718838D5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CBB8-0328-4D8F-B2D4-988BEAC212A5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9E7B5B-4135-451B-83FA-221F65870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0F929C-3609-4BDB-BF6E-1773C417D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47C1-C165-4573-8D8C-E9FC58889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5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6547C-477D-426A-B33C-3A84AC471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08CCE-1208-42E0-BE64-3D08BE3C8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BD62F3-C699-4FA8-9B84-96F81EB8F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7C082-A31D-49E7-9FF0-900E3AFE7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CBB8-0328-4D8F-B2D4-988BEAC212A5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BD7D31-5F9B-4879-AF81-80B354EC5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990DE-61A4-475F-A9EC-A84B2394B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47C1-C165-4573-8D8C-E9FC58889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3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85EE4-99D4-46A1-84D1-86BC7F3F7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D27D05-7E60-4FAC-B12D-F21BC301D8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089BB2-719B-4FDE-A053-10D864A2B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215DCE-9AF1-4843-B5B4-527120F91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CBB8-0328-4D8F-B2D4-988BEAC212A5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3A4BE-598F-4249-8891-B445AF726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A9F82-42B8-4B59-8D5A-C05C8196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47C1-C165-4573-8D8C-E9FC58889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5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A1B7EC-6985-47A0-94E2-740394C38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12EEB-0184-47BF-9908-A4E7DDD44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C49AD-F209-4CDD-8D7F-E1C6BC5D0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ECBB8-0328-4D8F-B2D4-988BEAC212A5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3E27C-7B70-4913-BFF9-A74388405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D7B36-2EDF-4398-999D-5E0EAB45B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347C1-C165-4573-8D8C-E9FC58889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5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F068F-4C45-4A83-BA92-2781DB8F49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IRCC 10 Outcomes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72A4F-F46E-4826-B695-ECD8BC9C11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Complete IRCC report available on the IHO website</a:t>
            </a:r>
          </a:p>
          <a:p>
            <a:r>
              <a:rPr lang="en-US" dirty="0"/>
              <a:t>IHO.int</a:t>
            </a:r>
          </a:p>
          <a:p>
            <a:r>
              <a:rPr lang="en-US" dirty="0"/>
              <a:t>Member States note Annex F – List of Recommendations to RHCs</a:t>
            </a:r>
          </a:p>
        </p:txBody>
      </p:sp>
    </p:spTree>
    <p:extLst>
      <p:ext uri="{BB962C8B-B14F-4D97-AF65-F5344CB8AC3E}">
        <p14:creationId xmlns:p14="http://schemas.microsoft.com/office/powerpoint/2010/main" val="4010779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FB20A-9D09-476B-BA7C-9F7270A90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to RHCs </a:t>
            </a:r>
            <a:br>
              <a:rPr lang="en-US" dirty="0"/>
            </a:br>
            <a:r>
              <a:rPr lang="en-US" sz="2000" dirty="0"/>
              <a:t>(IRCC10 Report Annex F)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A8C1B-6588-4DF5-943A-64D8F0D81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/>
              <a:t>Encourage MSs to provide CATZOC information to IHO Secretariat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/>
              <a:t>Reinforce “</a:t>
            </a:r>
            <a:r>
              <a:rPr lang="en-US" b="1" dirty="0"/>
              <a:t>one year clock</a:t>
            </a:r>
            <a:r>
              <a:rPr lang="en-US" dirty="0"/>
              <a:t>” to resolve overlaps starts when Producer Nation notified of situation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b="1" dirty="0"/>
              <a:t>Endorse management of overlaps be implemented by RHC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/>
              <a:t>Note the </a:t>
            </a:r>
            <a:r>
              <a:rPr lang="en-US" b="1" dirty="0"/>
              <a:t>RHCs should make own assessment of navigational risk</a:t>
            </a:r>
            <a:r>
              <a:rPr lang="en-US" dirty="0"/>
              <a:t> for ENC overlaps using RENC’s Policy on Risk Assessment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/>
              <a:t>Encourage RHCs to provide updated reports on the status of ENC schemes to the WEND in advance of the yearly meeting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/>
              <a:t>Note the recommendation that RENC’s may consider S-57 license management service to support safety of navigation of all vessels</a:t>
            </a:r>
          </a:p>
        </p:txBody>
      </p:sp>
    </p:spTree>
    <p:extLst>
      <p:ext uri="{BB962C8B-B14F-4D97-AF65-F5344CB8AC3E}">
        <p14:creationId xmlns:p14="http://schemas.microsoft.com/office/powerpoint/2010/main" val="2759952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027DC-29E9-4EEA-8A06-2E1638931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to RHCs </a:t>
            </a:r>
            <a:br>
              <a:rPr lang="en-US" dirty="0"/>
            </a:br>
            <a:r>
              <a:rPr lang="en-US" sz="2000" dirty="0"/>
              <a:t>(IRCC10 Report Annex F)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A5259-8437-4E4D-B351-130883FE1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14"/>
            </a:pPr>
            <a:r>
              <a:rPr lang="en-US" b="1" dirty="0"/>
              <a:t>Encourage MS’s to release datasets, or subsets</a:t>
            </a:r>
            <a:r>
              <a:rPr lang="en-US" dirty="0"/>
              <a:t>, into the public domain via the IHO DCDB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en-US" dirty="0"/>
              <a:t>Request MSs state their </a:t>
            </a:r>
            <a:r>
              <a:rPr lang="en-US" b="1" dirty="0"/>
              <a:t>policy on data gathering restrictions</a:t>
            </a:r>
            <a:r>
              <a:rPr lang="en-US" dirty="0"/>
              <a:t> within their maritime areas of jurisdiction to enable CSB activities 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en-US" dirty="0"/>
              <a:t>Request MSs </a:t>
            </a:r>
            <a:r>
              <a:rPr lang="en-US" b="1" dirty="0"/>
              <a:t>support the CSB initiative</a:t>
            </a:r>
            <a:r>
              <a:rPr lang="en-US" dirty="0"/>
              <a:t> with positive actions, such as requiring all research vessels collect bathymetry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en-US" dirty="0"/>
              <a:t> Request MSs promote a scaled trial of CSB data collection as a follow on of earlier pilots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en-US" dirty="0"/>
              <a:t>Continue to encourage RHCs to organize contribution of bathymetric data in shallow coastal areas to support the production of the GEBCO</a:t>
            </a:r>
          </a:p>
        </p:txBody>
      </p:sp>
    </p:spTree>
    <p:extLst>
      <p:ext uri="{BB962C8B-B14F-4D97-AF65-F5344CB8AC3E}">
        <p14:creationId xmlns:p14="http://schemas.microsoft.com/office/powerpoint/2010/main" val="3415428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7F6B8-1958-40A9-9A9D-2F1DDF3E2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to RHCs </a:t>
            </a:r>
            <a:br>
              <a:rPr lang="en-US" dirty="0"/>
            </a:br>
            <a:r>
              <a:rPr lang="en-US" sz="2000" dirty="0"/>
              <a:t>(IRCC10 Report Annex F)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2C0D4-D527-4DEF-8EA9-C07764D52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833" y="2015307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19"/>
            </a:pPr>
            <a:r>
              <a:rPr lang="en-US" dirty="0"/>
              <a:t>Encourage </a:t>
            </a:r>
            <a:r>
              <a:rPr lang="en-US" b="1" dirty="0"/>
              <a:t>RHCs to invite and communicate with GEBCO</a:t>
            </a:r>
            <a:r>
              <a:rPr lang="en-US" dirty="0"/>
              <a:t> members at their meetings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en-US" dirty="0"/>
              <a:t>RHCs to </a:t>
            </a:r>
            <a:r>
              <a:rPr lang="en-US" b="1" dirty="0"/>
              <a:t>share there internal guidelines and Best Practices regarding the population of CATZOC</a:t>
            </a:r>
            <a:r>
              <a:rPr lang="en-US" dirty="0"/>
              <a:t> values through the DQWG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en-US" dirty="0"/>
              <a:t>Consider how the IHO may be represented at events listed in Annex A of doc </a:t>
            </a:r>
            <a:r>
              <a:rPr lang="en-US" i="1" dirty="0"/>
              <a:t>IRCC10-09B</a:t>
            </a:r>
            <a:endParaRPr lang="en-US" dirty="0"/>
          </a:p>
          <a:p>
            <a:pPr marL="514350" indent="-514350">
              <a:buFont typeface="+mj-lt"/>
              <a:buAutoNum type="arabicPeriod" startAt="19"/>
            </a:pPr>
            <a:r>
              <a:rPr lang="en-US" b="1" dirty="0"/>
              <a:t>Encourage RHCs to use the Tides, water level and currents training material</a:t>
            </a:r>
            <a:r>
              <a:rPr lang="en-US" dirty="0"/>
              <a:t> resources offered by the TWCWG in their capacity building work program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en-US" dirty="0"/>
              <a:t>Invite RHCs to encourage States in the region to contribute to the inventory of tide gauges and current meters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72378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F26F3-8585-1747-B3ED-574ED8EA0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197CD-189A-AF42-8925-23C118E48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information and MACHC representation</a:t>
            </a:r>
          </a:p>
          <a:p>
            <a:r>
              <a:rPr lang="en-US" dirty="0"/>
              <a:t>Working Groups and Sub Committee highlights</a:t>
            </a:r>
          </a:p>
          <a:p>
            <a:r>
              <a:rPr lang="en-US" dirty="0"/>
              <a:t>IHO Resolution 2/1997 as Amended</a:t>
            </a:r>
          </a:p>
          <a:p>
            <a:r>
              <a:rPr lang="en-US" dirty="0"/>
              <a:t>IRCC Recommendations and requests to RHCs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676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C3610-71A5-4573-A763-857F4658C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MACHC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C350D-55F6-434F-A04B-504C42C5C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IRCC 10 Held in Goa, India, June 4 to 6, 2018</a:t>
            </a:r>
          </a:p>
          <a:p>
            <a:pPr lvl="1"/>
            <a:r>
              <a:rPr lang="en-US" dirty="0"/>
              <a:t>IRCC 11 to be conducted in Genoa</a:t>
            </a:r>
            <a:r>
              <a:rPr lang="en-US"/>
              <a:t>, Italy, June 3 to 5, 2019</a:t>
            </a:r>
            <a:endParaRPr lang="en-US" dirty="0"/>
          </a:p>
          <a:p>
            <a:r>
              <a:rPr lang="en-US" dirty="0"/>
              <a:t>MACHC region represented by the Vice Chair (USA) for the MACHC Chair (Mexico)</a:t>
            </a:r>
          </a:p>
          <a:p>
            <a:pPr lvl="1"/>
            <a:r>
              <a:rPr lang="en-US" dirty="0"/>
              <a:t>Noted MEIPWG and the SDI/MSDI research to assess regional portals</a:t>
            </a:r>
          </a:p>
          <a:p>
            <a:pPr lvl="1"/>
            <a:r>
              <a:rPr lang="en-US" dirty="0"/>
              <a:t>Highlighted cruise ship port analysis, identified 43 ports lacking large scale ENC coverage (14 have ENCs planned)</a:t>
            </a:r>
          </a:p>
          <a:p>
            <a:pPr lvl="1"/>
            <a:r>
              <a:rPr lang="en-US" dirty="0"/>
              <a:t>Noted some nations have funded  projects to strengthen the hydrographic knowledge within the region</a:t>
            </a:r>
          </a:p>
          <a:p>
            <a:pPr lvl="1"/>
            <a:r>
              <a:rPr lang="en-US" dirty="0"/>
              <a:t>Noted the regional interest in MSDI, and the involvement of MACHC Members within the UN-GGIM Working Group on Marine Geospatial Information and the OGC Marine Domain Working Group</a:t>
            </a:r>
          </a:p>
          <a:p>
            <a:pPr lvl="1"/>
            <a:r>
              <a:rPr lang="en-US" dirty="0"/>
              <a:t>Noted the effort underway to better understand hydrographic risk within the region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715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AC851-721E-4AA6-9D87-2E61A2C77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IRCC WG items of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55CA0-F4C6-4CBF-9453-05E7F7E4B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WWNWS – Spain to investigate the possibility to translate MSI training material to Spanish – report due to IRCC 11</a:t>
            </a:r>
          </a:p>
          <a:p>
            <a:r>
              <a:rPr lang="en-US" dirty="0"/>
              <a:t>CBSC – established C-55RPT and use of CATZOC information as indicator of survey adequacy – MS encouraged to provide CATZOC information directly, or via RENC.</a:t>
            </a:r>
          </a:p>
          <a:p>
            <a:r>
              <a:rPr lang="en-US" dirty="0"/>
              <a:t>MSDI WG – Noted the need to establish National MSP Data Contact Points; Provide overview of regional MSP best practice</a:t>
            </a:r>
          </a:p>
          <a:p>
            <a:pPr lvl="1"/>
            <a:r>
              <a:rPr lang="en-US" dirty="0"/>
              <a:t>Coordination with OGC on the </a:t>
            </a:r>
            <a:r>
              <a:rPr lang="en-US"/>
              <a:t>Concept Development Study on MSDI</a:t>
            </a:r>
            <a:endParaRPr lang="en-US" dirty="0"/>
          </a:p>
          <a:p>
            <a:r>
              <a:rPr lang="en-US" dirty="0"/>
              <a:t>CSBWG – CSB Guidance Document B-12 completed, endorsed by IRCC.  Update to the </a:t>
            </a:r>
            <a:r>
              <a:rPr lang="en-US" dirty="0" err="1"/>
              <a:t>ToR</a:t>
            </a:r>
            <a:r>
              <a:rPr lang="en-US" dirty="0"/>
              <a:t> to continue work, focus on use of CSB</a:t>
            </a:r>
          </a:p>
        </p:txBody>
      </p:sp>
    </p:spTree>
    <p:extLst>
      <p:ext uri="{BB962C8B-B14F-4D97-AF65-F5344CB8AC3E}">
        <p14:creationId xmlns:p14="http://schemas.microsoft.com/office/powerpoint/2010/main" val="1684014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6ED89-1D8B-4730-B6C1-9E064BFB3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IRCC WG items of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1C8DF-3373-4B00-874D-C25E1FBFD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IBSC – Approved the clarifications and amendments to S-5A and S-8A</a:t>
            </a:r>
          </a:p>
          <a:p>
            <a:r>
              <a:rPr lang="en-US" dirty="0"/>
              <a:t>GEBCO GC – Noted the updated analysis of the state of our understanding of the sea floor – latest view is 6.2% is adequately mapped. Noted the establishment of the SeaBed 2030 Project and the building effort.</a:t>
            </a:r>
          </a:p>
        </p:txBody>
      </p:sp>
    </p:spTree>
    <p:extLst>
      <p:ext uri="{BB962C8B-B14F-4D97-AF65-F5344CB8AC3E}">
        <p14:creationId xmlns:p14="http://schemas.microsoft.com/office/powerpoint/2010/main" val="2190541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7E60C-76B7-4F2A-845B-A284CDE84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WEND 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F9CF0-8739-41E7-BD7B-5120D59F0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Noted concern caused by overlapping ENC; reported to IHO Council.  </a:t>
            </a:r>
          </a:p>
          <a:p>
            <a:pPr lvl="1"/>
            <a:r>
              <a:rPr lang="en-US" dirty="0"/>
              <a:t>Noted the conviction that all ENC data be made available via the RENC system for QC and risk assessment of overlaps.</a:t>
            </a:r>
          </a:p>
          <a:p>
            <a:pPr lvl="1"/>
            <a:r>
              <a:rPr lang="en-US" dirty="0"/>
              <a:t>One year “clock” to resolve overlaps begins once identified and reported to ENC producers. </a:t>
            </a:r>
          </a:p>
          <a:p>
            <a:pPr lvl="1"/>
            <a:r>
              <a:rPr lang="en-US" dirty="0"/>
              <a:t>RHCs requested to make regional assessments of level of navigational risk caused by overlaps using RENC Policy on Risk Assessment</a:t>
            </a:r>
          </a:p>
          <a:p>
            <a:r>
              <a:rPr lang="en-US" dirty="0"/>
              <a:t>Updated the </a:t>
            </a:r>
            <a:r>
              <a:rPr lang="en-US" dirty="0" err="1"/>
              <a:t>ToR</a:t>
            </a:r>
            <a:r>
              <a:rPr lang="en-US" dirty="0"/>
              <a:t> to allow the WG to review options to expand the value of the WEND by use beyond ECDIS </a:t>
            </a:r>
            <a:r>
              <a:rPr lang="en-US" dirty="0" err="1"/>
              <a:t>mandation</a:t>
            </a:r>
            <a:r>
              <a:rPr lang="en-US" dirty="0"/>
              <a:t> purposes. </a:t>
            </a:r>
          </a:p>
          <a:p>
            <a:pPr lvl="1"/>
            <a:r>
              <a:rPr lang="en-US" dirty="0"/>
              <a:t>Noted the recommendation that RENCs consider S-57 license management services to support navigation for all classes of vessels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358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85D04-2DEC-4161-9747-CF57F6CFF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of IHO Resolution 2/1997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687A7-4736-48A3-97C2-89AD1EC9D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Endorsed the draft IHO Resolution 2/1997 as amended, (</a:t>
            </a:r>
            <a:r>
              <a:rPr lang="en-US" i="1" dirty="0"/>
              <a:t>small adjustments</a:t>
            </a:r>
            <a:r>
              <a:rPr lang="en-US" dirty="0"/>
              <a:t>) for submission to the IHO Council (C-2)</a:t>
            </a:r>
          </a:p>
          <a:p>
            <a:r>
              <a:rPr lang="en-US" dirty="0"/>
              <a:t>Refer the draft IHO Resolution 2/1997 as amended, (</a:t>
            </a:r>
            <a:r>
              <a:rPr lang="en-US" i="1" dirty="0"/>
              <a:t>substantive changes</a:t>
            </a:r>
            <a:r>
              <a:rPr lang="en-US" dirty="0"/>
              <a:t>) to the RHCs for consideration and reporting back to IRCC (deadline October 2018) – note this has passed, but IRCC Chair willing to accept late submissions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551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E534B-35B6-5F43-A0FA-ECB4CE89B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TimesNewRomanPSMT"/>
              </a:rPr>
              <a:t>2020 Work Program input for IHO Work Program 3.2.15 MACHC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34341A-CCD0-DD4A-8588-ECA381410DA5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6256F8-A529-CA44-8836-7F4644EDBAC1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EF33CA-FC10-394F-97AC-48E72278FE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7815"/>
            <a:ext cx="12139186" cy="405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439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ED83E-182F-4D10-86A3-998EB50C4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to RHCs </a:t>
            </a:r>
            <a:br>
              <a:rPr lang="en-US" dirty="0"/>
            </a:br>
            <a:r>
              <a:rPr lang="en-US" sz="2000" dirty="0"/>
              <a:t>(IRCC10 Report Annex F)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FE065-1EBA-40C7-A2A3-CD8013208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MSs encouraged to provide material to the IHO Secretariat for the centenary of the IHO (deadline: IRCC 11)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Request National Coordinators to review the GMCSS Master Plan and IHO Publication C-55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Encourage use of the Joint Manual on MSI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Encourage closer engagement of the MS MSI Coordinators and NAVAREA Coordinator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Encourage liaison between regional CB Coordinator and Chair of WWNWS regarding programing and candidate selection for MSI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Encourage MS attendance at WWNWS meetings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Encourage </a:t>
            </a:r>
            <a:r>
              <a:rPr lang="en-US" b="1" dirty="0"/>
              <a:t>MS to engage with their IMO delegations</a:t>
            </a:r>
            <a:r>
              <a:rPr lang="en-US" dirty="0"/>
              <a:t> regarding support for IMO MS not MS of the IHO in order to comply with SOLAS Chapter V obligations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919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866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IRCC 10 Outcomes  </vt:lpstr>
      <vt:lpstr>Agenda</vt:lpstr>
      <vt:lpstr>MACHC Representation</vt:lpstr>
      <vt:lpstr>IRCC WG items of note</vt:lpstr>
      <vt:lpstr>IRCC WG items of note</vt:lpstr>
      <vt:lpstr>WEND WG</vt:lpstr>
      <vt:lpstr>Revision of IHO Resolution 2/1997</vt:lpstr>
      <vt:lpstr>2020 Work Program input for IHO Work Program 3.2.15 MACHC</vt:lpstr>
      <vt:lpstr>Recommendations to RHCs  (IRCC10 Report Annex F)</vt:lpstr>
      <vt:lpstr>Recommendations to RHCs  (IRCC10 Report Annex F)</vt:lpstr>
      <vt:lpstr>Recommendations to RHCs  (IRCC10 Report Annex F)</vt:lpstr>
      <vt:lpstr>Recommendations to RHCs  (IRCC10 Report Annex F)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IRCC Outcomes</dc:title>
  <dc:creator>John Lowell</dc:creator>
  <cp:lastModifiedBy>John Lowell</cp:lastModifiedBy>
  <cp:revision>23</cp:revision>
  <dcterms:created xsi:type="dcterms:W3CDTF">2018-11-25T16:09:03Z</dcterms:created>
  <dcterms:modified xsi:type="dcterms:W3CDTF">2018-11-29T14:38:16Z</dcterms:modified>
</cp:coreProperties>
</file>