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4"/>
  </p:sldMasterIdLst>
  <p:notesMasterIdLst>
    <p:notesMasterId r:id="rId21"/>
  </p:notesMasterIdLst>
  <p:sldIdLst>
    <p:sldId id="356" r:id="rId5"/>
    <p:sldId id="357" r:id="rId6"/>
    <p:sldId id="358" r:id="rId7"/>
    <p:sldId id="359" r:id="rId8"/>
    <p:sldId id="360" r:id="rId9"/>
    <p:sldId id="361" r:id="rId10"/>
    <p:sldId id="362" r:id="rId11"/>
    <p:sldId id="363" r:id="rId12"/>
    <p:sldId id="364" r:id="rId13"/>
    <p:sldId id="365" r:id="rId14"/>
    <p:sldId id="366" r:id="rId15"/>
    <p:sldId id="367" r:id="rId16"/>
    <p:sldId id="368" r:id="rId17"/>
    <p:sldId id="369" r:id="rId18"/>
    <p:sldId id="370" r:id="rId19"/>
    <p:sldId id="371" r:id="rId20"/>
  </p:sldIdLst>
  <p:sldSz cx="9144000" cy="6858000" type="screen4x3"/>
  <p:notesSz cx="6985000" cy="9283700"/>
  <p:defaultTextStyle>
    <a:defPPr>
      <a:defRPr lang="en-US"/>
    </a:defPPr>
    <a:lvl1pPr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4">
          <p15:clr>
            <a:srgbClr val="A4A3A4"/>
          </p15:clr>
        </p15:guide>
        <p15:guide id="2" pos="220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412" autoAdjust="0"/>
    <p:restoredTop sz="90484" autoAdjust="0"/>
  </p:normalViewPr>
  <p:slideViewPr>
    <p:cSldViewPr snapToGrid="0">
      <p:cViewPr varScale="1">
        <p:scale>
          <a:sx n="77" d="100"/>
          <a:sy n="77" d="100"/>
        </p:scale>
        <p:origin x="1107" y="4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p:scale>
          <a:sx n="100" d="100"/>
          <a:sy n="100" d="100"/>
        </p:scale>
        <p:origin x="-828" y="-60"/>
      </p:cViewPr>
      <p:guideLst>
        <p:guide orient="horz" pos="2924"/>
        <p:guide pos="220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F11D46DE-9D78-6441-8F99-62B3DAB69C74}"/>
              </a:ext>
            </a:extLst>
          </p:cNvPr>
          <p:cNvSpPr>
            <a:spLocks noGrp="1"/>
          </p:cNvSpPr>
          <p:nvPr>
            <p:ph type="dt" idx="1"/>
          </p:nvPr>
        </p:nvSpPr>
        <p:spPr>
          <a:xfrm>
            <a:off x="3956050" y="0"/>
            <a:ext cx="3027363" cy="463550"/>
          </a:xfrm>
          <a:prstGeom prst="rect">
            <a:avLst/>
          </a:prstGeom>
        </p:spPr>
        <p:txBody>
          <a:bodyPr vert="horz" wrap="square" lIns="92958" tIns="46479" rIns="92958" bIns="46479" numCol="1" anchor="t" anchorCtr="0" compatLnSpc="1">
            <a:prstTxWarp prst="textNoShape">
              <a:avLst/>
            </a:prstTxWarp>
          </a:bodyPr>
          <a:lstStyle>
            <a:lvl1pPr algn="r">
              <a:defRPr sz="1200">
                <a:cs typeface="Arial" pitchFamily="34" charset="0"/>
              </a:defRPr>
            </a:lvl1pPr>
          </a:lstStyle>
          <a:p>
            <a:pPr>
              <a:defRPr/>
            </a:pPr>
            <a:fld id="{91A6C7F5-81E7-9C43-8661-5CE01CE207BE}" type="datetime1">
              <a:rPr lang="en-US" altLang="en-US"/>
              <a:pPr>
                <a:defRPr/>
              </a:pPr>
              <a:t>11/8/2018</a:t>
            </a:fld>
            <a:endParaRPr lang="en-US" altLang="en-US"/>
          </a:p>
        </p:txBody>
      </p:sp>
      <p:sp>
        <p:nvSpPr>
          <p:cNvPr id="4" name="Slide Image Placeholder 3">
            <a:extLst>
              <a:ext uri="{FF2B5EF4-FFF2-40B4-BE49-F238E27FC236}">
                <a16:creationId xmlns:a16="http://schemas.microsoft.com/office/drawing/2014/main" id="{B29BDB63-9488-6748-B7FE-141993EF147C}"/>
              </a:ext>
            </a:extLst>
          </p:cNvPr>
          <p:cNvSpPr>
            <a:spLocks noGrp="1" noRot="1" noChangeAspect="1"/>
          </p:cNvSpPr>
          <p:nvPr>
            <p:ph type="sldImg" idx="2"/>
          </p:nvPr>
        </p:nvSpPr>
        <p:spPr>
          <a:xfrm>
            <a:off x="1516063" y="593725"/>
            <a:ext cx="3883025" cy="2913063"/>
          </a:xfrm>
          <a:prstGeom prst="rect">
            <a:avLst/>
          </a:prstGeom>
          <a:noFill/>
          <a:ln w="12700">
            <a:solidFill>
              <a:prstClr val="black"/>
            </a:solidFill>
          </a:ln>
        </p:spPr>
        <p:txBody>
          <a:bodyPr vert="horz" lIns="92958" tIns="46479" rIns="92958" bIns="46479" rtlCol="0" anchor="ctr"/>
          <a:lstStyle/>
          <a:p>
            <a:pPr lvl="0"/>
            <a:endParaRPr lang="en-US" noProof="0"/>
          </a:p>
        </p:txBody>
      </p:sp>
      <p:sp>
        <p:nvSpPr>
          <p:cNvPr id="5" name="Notes Placeholder 4">
            <a:extLst>
              <a:ext uri="{FF2B5EF4-FFF2-40B4-BE49-F238E27FC236}">
                <a16:creationId xmlns:a16="http://schemas.microsoft.com/office/drawing/2014/main" id="{5E581B0A-8253-734D-8551-61B5911E1665}"/>
              </a:ext>
            </a:extLst>
          </p:cNvPr>
          <p:cNvSpPr>
            <a:spLocks noGrp="1"/>
          </p:cNvSpPr>
          <p:nvPr>
            <p:ph type="body" sz="quarter" idx="3"/>
          </p:nvPr>
        </p:nvSpPr>
        <p:spPr>
          <a:xfrm>
            <a:off x="115888" y="3675063"/>
            <a:ext cx="6583362" cy="5157787"/>
          </a:xfrm>
          <a:prstGeom prst="rect">
            <a:avLst/>
          </a:prstGeom>
        </p:spPr>
        <p:txBody>
          <a:bodyPr vert="horz" lIns="92958" tIns="46479" rIns="92958" bIns="46479" rtlCol="0"/>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p>
        </p:txBody>
      </p:sp>
      <p:sp>
        <p:nvSpPr>
          <p:cNvPr id="7" name="Slide Number Placeholder 6">
            <a:extLst>
              <a:ext uri="{FF2B5EF4-FFF2-40B4-BE49-F238E27FC236}">
                <a16:creationId xmlns:a16="http://schemas.microsoft.com/office/drawing/2014/main" id="{3E7B1EDA-1DDA-C240-B42D-0899D9233081}"/>
              </a:ext>
            </a:extLst>
          </p:cNvPr>
          <p:cNvSpPr>
            <a:spLocks noGrp="1"/>
          </p:cNvSpPr>
          <p:nvPr>
            <p:ph type="sldNum" sz="quarter" idx="5"/>
          </p:nvPr>
        </p:nvSpPr>
        <p:spPr>
          <a:xfrm>
            <a:off x="3956050" y="8818563"/>
            <a:ext cx="3027363" cy="463550"/>
          </a:xfrm>
          <a:prstGeom prst="rect">
            <a:avLst/>
          </a:prstGeom>
        </p:spPr>
        <p:txBody>
          <a:bodyPr vert="horz" wrap="square" lIns="92958" tIns="46479" rIns="92958" bIns="46479" numCol="1" anchor="b" anchorCtr="0" compatLnSpc="1">
            <a:prstTxWarp prst="textNoShape">
              <a:avLst/>
            </a:prstTxWarp>
          </a:bodyPr>
          <a:lstStyle>
            <a:lvl1pPr algn="r">
              <a:defRPr sz="1200"/>
            </a:lvl1pPr>
          </a:lstStyle>
          <a:p>
            <a:fld id="{9117CB8F-315D-4A47-9B37-542A48A25ADF}"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S PGothic" pitchFamily="34" charset="-128"/>
        <a:cs typeface="+mn-cs"/>
      </a:defRPr>
    </a:lvl1pPr>
    <a:lvl2pPr marL="457200" algn="l" rtl="0" eaLnBrk="0" fontAlgn="base" hangingPunct="0">
      <a:spcBef>
        <a:spcPct val="30000"/>
      </a:spcBef>
      <a:spcAft>
        <a:spcPct val="0"/>
      </a:spcAft>
      <a:defRPr sz="1200" kern="1200">
        <a:solidFill>
          <a:schemeClr val="tx1"/>
        </a:solidFill>
        <a:latin typeface="+mn-lt"/>
        <a:ea typeface="MS PGothic" pitchFamily="34" charset="-128"/>
        <a:cs typeface="+mn-cs"/>
      </a:defRPr>
    </a:lvl2pPr>
    <a:lvl3pPr marL="914400" algn="l" rtl="0" eaLnBrk="0" fontAlgn="base" hangingPunct="0">
      <a:spcBef>
        <a:spcPct val="30000"/>
      </a:spcBef>
      <a:spcAft>
        <a:spcPct val="0"/>
      </a:spcAft>
      <a:defRPr sz="1200" kern="1200">
        <a:solidFill>
          <a:schemeClr val="tx1"/>
        </a:solidFill>
        <a:latin typeface="+mn-lt"/>
        <a:ea typeface="MS PGothic" pitchFamily="34" charset="-128"/>
        <a:cs typeface="+mn-cs"/>
      </a:defRPr>
    </a:lvl3pPr>
    <a:lvl4pPr marL="1371600" algn="l" rtl="0" eaLnBrk="0" fontAlgn="base" hangingPunct="0">
      <a:spcBef>
        <a:spcPct val="30000"/>
      </a:spcBef>
      <a:spcAft>
        <a:spcPct val="0"/>
      </a:spcAft>
      <a:defRPr sz="1200" kern="1200">
        <a:solidFill>
          <a:schemeClr val="tx1"/>
        </a:solidFill>
        <a:latin typeface="+mn-lt"/>
        <a:ea typeface="MS PGothic" pitchFamily="34" charset="-128"/>
        <a:cs typeface="+mn-cs"/>
      </a:defRPr>
    </a:lvl4pPr>
    <a:lvl5pPr marL="1828800" algn="l" rtl="0" eaLnBrk="0" fontAlgn="base" hangingPunct="0">
      <a:spcBef>
        <a:spcPct val="30000"/>
      </a:spcBef>
      <a:spcAft>
        <a:spcPct val="0"/>
      </a:spcAft>
      <a:defRPr sz="1200" kern="1200">
        <a:solidFill>
          <a:schemeClr val="tx1"/>
        </a:solidFill>
        <a:latin typeface="+mn-lt"/>
        <a:ea typeface="MS PGothic"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a:extLst>
              <a:ext uri="{FF2B5EF4-FFF2-40B4-BE49-F238E27FC236}">
                <a16:creationId xmlns:a16="http://schemas.microsoft.com/office/drawing/2014/main" id="{6DF267F5-8E0A-074C-AB21-EE91BF45A61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267" name="Notes Placeholder 2">
            <a:extLst>
              <a:ext uri="{FF2B5EF4-FFF2-40B4-BE49-F238E27FC236}">
                <a16:creationId xmlns:a16="http://schemas.microsoft.com/office/drawing/2014/main" id="{9D9EDA68-973A-8B4D-9687-D39999FC341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11268" name="Slide Number Placeholder 3">
            <a:extLst>
              <a:ext uri="{FF2B5EF4-FFF2-40B4-BE49-F238E27FC236}">
                <a16:creationId xmlns:a16="http://schemas.microsoft.com/office/drawing/2014/main" id="{36017012-A3AF-C74C-BCCF-02C24B5DAE1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anose="020F0502020204030204" pitchFamily="34" charset="0"/>
                <a:ea typeface="MS PGothic" panose="020B0600070205080204" pitchFamily="34" charset="-128"/>
              </a:defRPr>
            </a:lvl1pPr>
            <a:lvl2pPr marL="742950" indent="-285750" eaLnBrk="0" hangingPunct="0">
              <a:spcBef>
                <a:spcPct val="30000"/>
              </a:spcBef>
              <a:defRPr sz="1200">
                <a:solidFill>
                  <a:schemeClr val="tx1"/>
                </a:solidFill>
                <a:latin typeface="Calibri" panose="020F0502020204030204" pitchFamily="34" charset="0"/>
                <a:ea typeface="MS PGothic" panose="020B0600070205080204" pitchFamily="34" charset="-128"/>
              </a:defRPr>
            </a:lvl2pPr>
            <a:lvl3pPr marL="1143000" indent="-228600" eaLnBrk="0" hangingPunct="0">
              <a:spcBef>
                <a:spcPct val="30000"/>
              </a:spcBef>
              <a:defRPr sz="1200">
                <a:solidFill>
                  <a:schemeClr val="tx1"/>
                </a:solidFill>
                <a:latin typeface="Calibri" panose="020F0502020204030204" pitchFamily="34" charset="0"/>
                <a:ea typeface="MS PGothic" panose="020B0600070205080204" pitchFamily="34" charset="-128"/>
              </a:defRPr>
            </a:lvl3pPr>
            <a:lvl4pPr marL="1600200" indent="-228600" eaLnBrk="0" hangingPunct="0">
              <a:spcBef>
                <a:spcPct val="30000"/>
              </a:spcBef>
              <a:defRPr sz="1200">
                <a:solidFill>
                  <a:schemeClr val="tx1"/>
                </a:solidFill>
                <a:latin typeface="Calibri" panose="020F0502020204030204" pitchFamily="34" charset="0"/>
                <a:ea typeface="MS PGothic" panose="020B0600070205080204" pitchFamily="34" charset="-128"/>
              </a:defRPr>
            </a:lvl4pPr>
            <a:lvl5pPr marL="2057400" indent="-228600" eaLnBrk="0" hangingPunct="0">
              <a:spcBef>
                <a:spcPct val="30000"/>
              </a:spcBef>
              <a:defRPr sz="12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eaLnBrk="1" hangingPunct="1">
              <a:spcBef>
                <a:spcPct val="0"/>
              </a:spcBef>
            </a:pPr>
            <a:fld id="{D2587BFF-A05A-EB45-AC3F-1123909F8A4B}" type="slidenum">
              <a:rPr lang="en-US" altLang="en-US"/>
              <a:pPr eaLnBrk="1" hangingPunct="1">
                <a:spcBef>
                  <a:spcPct val="0"/>
                </a:spcBef>
              </a:pPr>
              <a:t>1</a:t>
            </a:fld>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117CB8F-315D-4A47-9B37-542A48A25ADF}" type="slidenum">
              <a:rPr lang="en-US" altLang="en-US" smtClean="0"/>
              <a:pPr/>
              <a:t>11</a:t>
            </a:fld>
            <a:endParaRPr lang="en-US" altLang="en-US"/>
          </a:p>
        </p:txBody>
      </p:sp>
    </p:spTree>
    <p:extLst>
      <p:ext uri="{BB962C8B-B14F-4D97-AF65-F5344CB8AC3E}">
        <p14:creationId xmlns:p14="http://schemas.microsoft.com/office/powerpoint/2010/main" val="28901247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785D6527-2BD8-804F-A865-6E41C80CD3EF}"/>
              </a:ext>
            </a:extLst>
          </p:cNvPr>
          <p:cNvSpPr txBox="1">
            <a:spLocks noChangeArrowheads="1"/>
          </p:cNvSpPr>
          <p:nvPr userDrawn="1"/>
        </p:nvSpPr>
        <p:spPr bwMode="auto">
          <a:xfrm>
            <a:off x="8305800" y="6443663"/>
            <a:ext cx="1371600" cy="307975"/>
          </a:xfrm>
          <a:prstGeom prst="rect">
            <a:avLst/>
          </a:prstGeom>
          <a:noFill/>
          <a:ln>
            <a:noFill/>
          </a:ln>
          <a:extLst/>
        </p:spPr>
        <p:txBody>
          <a:bodyPr>
            <a:spAutoFit/>
          </a:bodyPr>
          <a:lstStyle>
            <a:lvl1pPr eaLnBrk="0" hangingPunct="0">
              <a:defRPr>
                <a:solidFill>
                  <a:schemeClr val="tx1"/>
                </a:solidFill>
                <a:latin typeface="Calibri" panose="020F0502020204030204" pitchFamily="34" charset="0"/>
                <a:cs typeface="Arial" panose="020B0604020202020204" pitchFamily="34" charset="0"/>
              </a:defRPr>
            </a:lvl1pPr>
            <a:lvl2pPr marL="37931725" indent="-37474525"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fld id="{8F644CD4-AC6B-4A40-A100-13160BECC348}" type="slidenum">
              <a:rPr lang="en-US" altLang="en-US" sz="1400">
                <a:solidFill>
                  <a:srgbClr val="004D86"/>
                </a:solidFill>
                <a:latin typeface="Arial" panose="020B0604020202020204" pitchFamily="34" charset="0"/>
              </a:rPr>
              <a:pPr eaLnBrk="1" hangingPunct="1"/>
              <a:t>‹#›</a:t>
            </a:fld>
            <a:endParaRPr lang="en-US" altLang="en-US" sz="1600">
              <a:solidFill>
                <a:srgbClr val="004D86"/>
              </a:solidFill>
              <a:latin typeface="Arial" panose="020B0604020202020204" pitchFamily="34" charset="0"/>
            </a:endParaRPr>
          </a:p>
        </p:txBody>
      </p:sp>
      <p:sp>
        <p:nvSpPr>
          <p:cNvPr id="2" name="Title 1"/>
          <p:cNvSpPr>
            <a:spLocks noGrp="1"/>
          </p:cNvSpPr>
          <p:nvPr>
            <p:ph type="title"/>
          </p:nvPr>
        </p:nvSpPr>
        <p:spPr>
          <a:xfrm>
            <a:off x="457200" y="198438"/>
            <a:ext cx="8229600" cy="487362"/>
          </a:xfrm>
        </p:spPr>
        <p:txBody>
          <a:bodyPr/>
          <a:lstStyle/>
          <a:p>
            <a:r>
              <a:rPr lang="en-US" dirty="0"/>
              <a:t>Click to edit Master title style</a:t>
            </a:r>
          </a:p>
        </p:txBody>
      </p:sp>
      <p:sp>
        <p:nvSpPr>
          <p:cNvPr id="3" name="Content Placeholder 2"/>
          <p:cNvSpPr>
            <a:spLocks noGrp="1"/>
          </p:cNvSpPr>
          <p:nvPr>
            <p:ph idx="1"/>
          </p:nvPr>
        </p:nvSpPr>
        <p:spPr>
          <a:xfrm>
            <a:off x="457200" y="990600"/>
            <a:ext cx="8229600" cy="5105400"/>
          </a:xfrm>
        </p:spPr>
        <p:txBody>
          <a:bodyPr/>
          <a:lstStyle>
            <a:lvl1pPr marL="0" indent="0">
              <a:buNone/>
              <a:defRPr sz="2400">
                <a:solidFill>
                  <a:srgbClr val="FFFF99"/>
                </a:solidFill>
                <a:latin typeface="Myriad Pro"/>
              </a:defRPr>
            </a:lvl1pPr>
            <a:lvl2pPr marL="800100" indent="-342900">
              <a:buFont typeface="Arial" pitchFamily="34" charset="0"/>
              <a:buChar char="•"/>
              <a:defRPr sz="2000">
                <a:solidFill>
                  <a:schemeClr val="bg1"/>
                </a:solidFill>
                <a:latin typeface="Myriad Pro"/>
              </a:defRPr>
            </a:lvl2pPr>
            <a:lvl3pPr>
              <a:defRPr sz="1800">
                <a:solidFill>
                  <a:srgbClr val="FFFF99"/>
                </a:solidFill>
              </a:defRPr>
            </a:lvl3pPr>
            <a:lvl4pPr>
              <a:defRPr/>
            </a:lvl4pPr>
            <a:lvl5pPr>
              <a:defRPr/>
            </a:lvl5pPr>
          </a:lstStyle>
          <a:p>
            <a:pPr lvl="0"/>
            <a:r>
              <a:rPr lang="en-US" dirty="0"/>
              <a:t>Click to edit Master text styles</a:t>
            </a:r>
          </a:p>
          <a:p>
            <a:pPr lvl="1"/>
            <a:r>
              <a:rPr lang="en-US" dirty="0"/>
              <a:t>Second level</a:t>
            </a:r>
          </a:p>
          <a:p>
            <a:pPr lvl="2"/>
            <a:r>
              <a:rPr lang="en-US" dirty="0"/>
              <a:t>Third level</a:t>
            </a:r>
          </a:p>
          <a:p>
            <a:pPr lvl="2"/>
            <a:endParaRPr lang="en-US" dirty="0"/>
          </a:p>
          <a:p>
            <a:pPr lvl="0"/>
            <a:r>
              <a:rPr lang="en-US" dirty="0"/>
              <a:t>Click to edit Master text styles</a:t>
            </a:r>
          </a:p>
          <a:p>
            <a:pPr lvl="1"/>
            <a:r>
              <a:rPr lang="en-US" dirty="0"/>
              <a:t>Second level</a:t>
            </a:r>
          </a:p>
          <a:p>
            <a:pPr lvl="2"/>
            <a:r>
              <a:rPr lang="en-US" dirty="0"/>
              <a:t>Third level</a:t>
            </a:r>
          </a:p>
          <a:p>
            <a:pPr lvl="2"/>
            <a:endParaRPr lang="en-US" dirty="0"/>
          </a:p>
        </p:txBody>
      </p:sp>
    </p:spTree>
    <p:extLst>
      <p:ext uri="{BB962C8B-B14F-4D97-AF65-F5344CB8AC3E}">
        <p14:creationId xmlns:p14="http://schemas.microsoft.com/office/powerpoint/2010/main" val="5630220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10_Two Content">
    <p:spTree>
      <p:nvGrpSpPr>
        <p:cNvPr id="1" name=""/>
        <p:cNvGrpSpPr/>
        <p:nvPr/>
      </p:nvGrpSpPr>
      <p:grpSpPr>
        <a:xfrm>
          <a:off x="0" y="0"/>
          <a:ext cx="0" cy="0"/>
          <a:chOff x="0" y="0"/>
          <a:chExt cx="0" cy="0"/>
        </a:xfrm>
      </p:grpSpPr>
      <p:cxnSp>
        <p:nvCxnSpPr>
          <p:cNvPr id="5" name="Straight Connector 4">
            <a:extLst>
              <a:ext uri="{FF2B5EF4-FFF2-40B4-BE49-F238E27FC236}">
                <a16:creationId xmlns:a16="http://schemas.microsoft.com/office/drawing/2014/main" id="{77EAC360-77BA-734A-A98A-42C7248CB446}"/>
              </a:ext>
            </a:extLst>
          </p:cNvPr>
          <p:cNvCxnSpPr/>
          <p:nvPr userDrawn="1"/>
        </p:nvCxnSpPr>
        <p:spPr>
          <a:xfrm>
            <a:off x="0" y="1028700"/>
            <a:ext cx="9144000" cy="0"/>
          </a:xfrm>
          <a:prstGeom prst="line">
            <a:avLst/>
          </a:prstGeom>
          <a:ln w="28575">
            <a:solidFill>
              <a:srgbClr val="1A719B"/>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9050" y="26988"/>
            <a:ext cx="8382000" cy="1001712"/>
          </a:xfrm>
        </p:spPr>
        <p:txBody>
          <a:bodyPr/>
          <a:lstStyle>
            <a:lvl1pPr>
              <a:defRPr sz="2800"/>
            </a:lvl1pPr>
          </a:lstStyle>
          <a:p>
            <a:r>
              <a:rPr lang="en-US" dirty="0"/>
              <a:t>Click to edit Master title style</a:t>
            </a:r>
          </a:p>
        </p:txBody>
      </p:sp>
      <p:sp>
        <p:nvSpPr>
          <p:cNvPr id="4" name="Content Placeholder 3"/>
          <p:cNvSpPr>
            <a:spLocks noGrp="1"/>
          </p:cNvSpPr>
          <p:nvPr>
            <p:ph sz="half" idx="2"/>
          </p:nvPr>
        </p:nvSpPr>
        <p:spPr>
          <a:xfrm>
            <a:off x="323851" y="1143000"/>
            <a:ext cx="8343900" cy="4525963"/>
          </a:xfrm>
        </p:spPr>
        <p:txBody>
          <a:bodyPr/>
          <a:lstStyle>
            <a:lvl1pPr>
              <a:spcBef>
                <a:spcPts val="0"/>
              </a:spcBef>
              <a:spcAft>
                <a:spcPts val="600"/>
              </a:spcAft>
              <a:defRPr sz="2400"/>
            </a:lvl1pPr>
            <a:lvl2pPr>
              <a:spcBef>
                <a:spcPts val="0"/>
              </a:spcBef>
              <a:spcAft>
                <a:spcPts val="600"/>
              </a:spcAft>
              <a:defRPr sz="2400"/>
            </a:lvl2pPr>
            <a:lvl3pPr>
              <a:spcBef>
                <a:spcPts val="0"/>
              </a:spcBef>
              <a:spcAft>
                <a:spcPts val="600"/>
              </a:spcAft>
              <a:defRPr sz="2000"/>
            </a:lvl3pPr>
            <a:lvl4pPr>
              <a:spcBef>
                <a:spcPts val="0"/>
              </a:spcBef>
              <a:spcAft>
                <a:spcPts val="600"/>
              </a:spcAft>
              <a:defRPr sz="1800"/>
            </a:lvl4pPr>
            <a:lvl5pPr>
              <a:spcBef>
                <a:spcPts val="0"/>
              </a:spcBef>
              <a:spcAft>
                <a:spcPts val="600"/>
              </a:spcAft>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Date Placeholder 3">
            <a:extLst>
              <a:ext uri="{FF2B5EF4-FFF2-40B4-BE49-F238E27FC236}">
                <a16:creationId xmlns:a16="http://schemas.microsoft.com/office/drawing/2014/main" id="{CAAFAB77-C40E-2A48-B381-580280D5AFB0}"/>
              </a:ext>
            </a:extLst>
          </p:cNvPr>
          <p:cNvSpPr>
            <a:spLocks noGrp="1"/>
          </p:cNvSpPr>
          <p:nvPr>
            <p:ph type="dt" sz="half" idx="10"/>
          </p:nvPr>
        </p:nvSpPr>
        <p:spPr>
          <a:xfrm>
            <a:off x="457200" y="6356350"/>
            <a:ext cx="2133600" cy="365125"/>
          </a:xfrm>
          <a:prstGeom prst="rect">
            <a:avLst/>
          </a:prstGeom>
        </p:spPr>
        <p:txBody>
          <a:bodyPr/>
          <a:lstStyle>
            <a:lvl1pPr>
              <a:defRPr>
                <a:latin typeface="Calibri" pitchFamily="34" charset="0"/>
                <a:ea typeface="+mn-ea"/>
                <a:cs typeface="Arial" charset="0"/>
              </a:defRPr>
            </a:lvl1pPr>
          </a:lstStyle>
          <a:p>
            <a:pPr>
              <a:defRPr/>
            </a:pPr>
            <a:endParaRPr lang="en-US"/>
          </a:p>
        </p:txBody>
      </p:sp>
      <p:sp>
        <p:nvSpPr>
          <p:cNvPr id="7" name="Footer Placeholder 4">
            <a:extLst>
              <a:ext uri="{FF2B5EF4-FFF2-40B4-BE49-F238E27FC236}">
                <a16:creationId xmlns:a16="http://schemas.microsoft.com/office/drawing/2014/main" id="{D72D2F0D-4BD9-2D4C-ABEC-5D0659871B91}"/>
              </a:ext>
            </a:extLst>
          </p:cNvPr>
          <p:cNvSpPr>
            <a:spLocks noGrp="1"/>
          </p:cNvSpPr>
          <p:nvPr>
            <p:ph type="ftr" sz="quarter" idx="11"/>
          </p:nvPr>
        </p:nvSpPr>
        <p:spPr>
          <a:xfrm>
            <a:off x="3124200" y="6356350"/>
            <a:ext cx="2895600" cy="365125"/>
          </a:xfrm>
          <a:prstGeom prst="rect">
            <a:avLst/>
          </a:prstGeom>
        </p:spPr>
        <p:txBody>
          <a:bodyPr/>
          <a:lstStyle>
            <a:lvl1pPr>
              <a:defRPr>
                <a:latin typeface="Calibri" pitchFamily="34" charset="0"/>
                <a:ea typeface="+mn-ea"/>
                <a:cs typeface="Arial" charset="0"/>
              </a:defRPr>
            </a:lvl1pPr>
          </a:lstStyle>
          <a:p>
            <a:pPr>
              <a:defRPr/>
            </a:pPr>
            <a:endParaRPr lang="en-US"/>
          </a:p>
        </p:txBody>
      </p:sp>
      <p:sp>
        <p:nvSpPr>
          <p:cNvPr id="8" name="Slide Number Placeholder 5">
            <a:extLst>
              <a:ext uri="{FF2B5EF4-FFF2-40B4-BE49-F238E27FC236}">
                <a16:creationId xmlns:a16="http://schemas.microsoft.com/office/drawing/2014/main" id="{34684A35-B513-7F4C-86F4-4F578BEACE51}"/>
              </a:ext>
            </a:extLst>
          </p:cNvPr>
          <p:cNvSpPr>
            <a:spLocks noGrp="1"/>
          </p:cNvSpPr>
          <p:nvPr>
            <p:ph type="sldNum" sz="quarter" idx="12"/>
          </p:nvPr>
        </p:nvSpPr>
        <p:spPr>
          <a:xfrm>
            <a:off x="6781800" y="22860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35EAAF4B-60FD-9844-A807-A2579475E250}" type="slidenum">
              <a:rPr lang="en-US" altLang="en-US"/>
              <a:pPr/>
              <a:t>‹#›</a:t>
            </a:fld>
            <a:endParaRPr lang="en-US" altLang="en-US"/>
          </a:p>
        </p:txBody>
      </p:sp>
    </p:spTree>
    <p:extLst>
      <p:ext uri="{BB962C8B-B14F-4D97-AF65-F5344CB8AC3E}">
        <p14:creationId xmlns:p14="http://schemas.microsoft.com/office/powerpoint/2010/main" val="38036405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3896612507"/>
      </p:ext>
    </p:extLst>
  </p:cSld>
  <p:clrMapOvr>
    <a:overrideClrMapping bg1="dk1" tx1="lt1" bg2="dk2" tx2="lt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990600"/>
            <a:ext cx="4038600"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p:txBody>
      </p:sp>
      <p:sp>
        <p:nvSpPr>
          <p:cNvPr id="4" name="Content Placeholder 3"/>
          <p:cNvSpPr>
            <a:spLocks noGrp="1"/>
          </p:cNvSpPr>
          <p:nvPr>
            <p:ph sz="half" idx="2"/>
          </p:nvPr>
        </p:nvSpPr>
        <p:spPr>
          <a:xfrm>
            <a:off x="4648200" y="990600"/>
            <a:ext cx="4038600" cy="5135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p:txBody>
      </p:sp>
    </p:spTree>
    <p:extLst>
      <p:ext uri="{BB962C8B-B14F-4D97-AF65-F5344CB8AC3E}">
        <p14:creationId xmlns:p14="http://schemas.microsoft.com/office/powerpoint/2010/main" val="21977335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Blanks">
    <p:bg>
      <p:bgPr>
        <a:blipFill dpi="0" rotWithShape="0">
          <a:blip r:embed="rId2"/>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5307677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D56E96-96B7-6F4A-B5E5-41495AD49444}"/>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40384476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42A907-F054-4D44-A263-C48AA305E38E}"/>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4964341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5A172D48-1E3C-9348-9DE2-6747672F3C4D}"/>
              </a:ext>
            </a:extLst>
          </p:cNvPr>
          <p:cNvSpPr>
            <a:spLocks noGrp="1"/>
          </p:cNvSpPr>
          <p:nvPr>
            <p:ph type="dt" sz="half" idx="10"/>
          </p:nvPr>
        </p:nvSpPr>
        <p:spPr>
          <a:xfrm>
            <a:off x="457200" y="6356350"/>
            <a:ext cx="2133600" cy="365125"/>
          </a:xfrm>
          <a:prstGeom prst="rect">
            <a:avLst/>
          </a:prstGeom>
        </p:spPr>
        <p:txBody>
          <a:bodyPr/>
          <a:lstStyle>
            <a:lvl1pPr>
              <a:defRPr>
                <a:latin typeface="Calibri" pitchFamily="34" charset="0"/>
                <a:ea typeface="+mn-ea"/>
                <a:cs typeface="Arial" charset="0"/>
              </a:defRPr>
            </a:lvl1pPr>
          </a:lstStyle>
          <a:p>
            <a:pPr>
              <a:defRPr/>
            </a:pPr>
            <a:endParaRPr lang="en-US"/>
          </a:p>
        </p:txBody>
      </p:sp>
      <p:sp>
        <p:nvSpPr>
          <p:cNvPr id="6" name="Footer Placeholder 4">
            <a:extLst>
              <a:ext uri="{FF2B5EF4-FFF2-40B4-BE49-F238E27FC236}">
                <a16:creationId xmlns:a16="http://schemas.microsoft.com/office/drawing/2014/main" id="{033F9413-9432-7F41-8A2E-C9E9E140EAA9}"/>
              </a:ext>
            </a:extLst>
          </p:cNvPr>
          <p:cNvSpPr>
            <a:spLocks noGrp="1"/>
          </p:cNvSpPr>
          <p:nvPr>
            <p:ph type="ftr" sz="quarter" idx="11"/>
          </p:nvPr>
        </p:nvSpPr>
        <p:spPr>
          <a:xfrm>
            <a:off x="3124200" y="6356350"/>
            <a:ext cx="2895600" cy="365125"/>
          </a:xfrm>
          <a:prstGeom prst="rect">
            <a:avLst/>
          </a:prstGeom>
        </p:spPr>
        <p:txBody>
          <a:bodyPr/>
          <a:lstStyle>
            <a:lvl1pPr>
              <a:defRPr>
                <a:latin typeface="Calibri" pitchFamily="34" charset="0"/>
                <a:ea typeface="+mn-ea"/>
                <a:cs typeface="Arial" charset="0"/>
              </a:defRPr>
            </a:lvl1pPr>
          </a:lstStyle>
          <a:p>
            <a:pPr>
              <a:defRPr/>
            </a:pPr>
            <a:endParaRPr lang="en-US"/>
          </a:p>
        </p:txBody>
      </p:sp>
      <p:sp>
        <p:nvSpPr>
          <p:cNvPr id="7" name="Slide Number Placeholder 5">
            <a:extLst>
              <a:ext uri="{FF2B5EF4-FFF2-40B4-BE49-F238E27FC236}">
                <a16:creationId xmlns:a16="http://schemas.microsoft.com/office/drawing/2014/main" id="{BDBFE654-5DEF-E04D-A0E9-DC571193BE3C}"/>
              </a:ext>
            </a:extLst>
          </p:cNvPr>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18CE0C18-EB88-FD44-B587-8CAE214202CF}" type="slidenum">
              <a:rPr lang="en-US" altLang="en-US"/>
              <a:pPr/>
              <a:t>‹#›</a:t>
            </a:fld>
            <a:endParaRPr lang="en-US" altLang="en-US"/>
          </a:p>
        </p:txBody>
      </p:sp>
    </p:spTree>
    <p:extLst>
      <p:ext uri="{BB962C8B-B14F-4D97-AF65-F5344CB8AC3E}">
        <p14:creationId xmlns:p14="http://schemas.microsoft.com/office/powerpoint/2010/main" val="3720363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1_Two Content">
    <p:spTree>
      <p:nvGrpSpPr>
        <p:cNvPr id="1" name=""/>
        <p:cNvGrpSpPr/>
        <p:nvPr/>
      </p:nvGrpSpPr>
      <p:grpSpPr>
        <a:xfrm>
          <a:off x="0" y="0"/>
          <a:ext cx="0" cy="0"/>
          <a:chOff x="0" y="0"/>
          <a:chExt cx="0" cy="0"/>
        </a:xfrm>
      </p:grpSpPr>
      <p:cxnSp>
        <p:nvCxnSpPr>
          <p:cNvPr id="5" name="Straight Connector 4">
            <a:extLst>
              <a:ext uri="{FF2B5EF4-FFF2-40B4-BE49-F238E27FC236}">
                <a16:creationId xmlns:a16="http://schemas.microsoft.com/office/drawing/2014/main" id="{93EEC3E9-37E2-2A4E-B8B2-CBD58E792D14}"/>
              </a:ext>
            </a:extLst>
          </p:cNvPr>
          <p:cNvCxnSpPr/>
          <p:nvPr userDrawn="1"/>
        </p:nvCxnSpPr>
        <p:spPr>
          <a:xfrm>
            <a:off x="0" y="1028700"/>
            <a:ext cx="9144000" cy="0"/>
          </a:xfrm>
          <a:prstGeom prst="line">
            <a:avLst/>
          </a:prstGeom>
          <a:ln w="28575">
            <a:solidFill>
              <a:srgbClr val="1A719B"/>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9050" y="26988"/>
            <a:ext cx="8382000" cy="1001712"/>
          </a:xfrm>
        </p:spPr>
        <p:txBody>
          <a:bodyPr/>
          <a:lstStyle>
            <a:lvl1pPr>
              <a:defRPr sz="2800"/>
            </a:lvl1pPr>
          </a:lstStyle>
          <a:p>
            <a:r>
              <a:rPr lang="en-US" dirty="0"/>
              <a:t>Click to edit Master title style</a:t>
            </a:r>
          </a:p>
        </p:txBody>
      </p:sp>
      <p:sp>
        <p:nvSpPr>
          <p:cNvPr id="4" name="Content Placeholder 3"/>
          <p:cNvSpPr>
            <a:spLocks noGrp="1"/>
          </p:cNvSpPr>
          <p:nvPr>
            <p:ph sz="half" idx="2"/>
          </p:nvPr>
        </p:nvSpPr>
        <p:spPr>
          <a:xfrm>
            <a:off x="323851" y="1143000"/>
            <a:ext cx="8343900" cy="4525963"/>
          </a:xfrm>
        </p:spPr>
        <p:txBody>
          <a:bodyPr/>
          <a:lstStyle>
            <a:lvl1pPr>
              <a:spcBef>
                <a:spcPts val="0"/>
              </a:spcBef>
              <a:spcAft>
                <a:spcPts val="600"/>
              </a:spcAft>
              <a:defRPr sz="2400"/>
            </a:lvl1pPr>
            <a:lvl2pPr>
              <a:spcBef>
                <a:spcPts val="0"/>
              </a:spcBef>
              <a:spcAft>
                <a:spcPts val="600"/>
              </a:spcAft>
              <a:defRPr sz="2400"/>
            </a:lvl2pPr>
            <a:lvl3pPr>
              <a:spcBef>
                <a:spcPts val="0"/>
              </a:spcBef>
              <a:spcAft>
                <a:spcPts val="600"/>
              </a:spcAft>
              <a:defRPr sz="2000"/>
            </a:lvl3pPr>
            <a:lvl4pPr>
              <a:spcBef>
                <a:spcPts val="0"/>
              </a:spcBef>
              <a:spcAft>
                <a:spcPts val="600"/>
              </a:spcAft>
              <a:defRPr sz="1800"/>
            </a:lvl4pPr>
            <a:lvl5pPr>
              <a:spcBef>
                <a:spcPts val="0"/>
              </a:spcBef>
              <a:spcAft>
                <a:spcPts val="600"/>
              </a:spcAft>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Date Placeholder 3">
            <a:extLst>
              <a:ext uri="{FF2B5EF4-FFF2-40B4-BE49-F238E27FC236}">
                <a16:creationId xmlns:a16="http://schemas.microsoft.com/office/drawing/2014/main" id="{191BC707-46ED-584F-96C7-3349A5270791}"/>
              </a:ext>
            </a:extLst>
          </p:cNvPr>
          <p:cNvSpPr>
            <a:spLocks noGrp="1"/>
          </p:cNvSpPr>
          <p:nvPr>
            <p:ph type="dt" sz="half" idx="10"/>
          </p:nvPr>
        </p:nvSpPr>
        <p:spPr>
          <a:xfrm>
            <a:off x="457200" y="6356350"/>
            <a:ext cx="2133600" cy="365125"/>
          </a:xfrm>
          <a:prstGeom prst="rect">
            <a:avLst/>
          </a:prstGeom>
        </p:spPr>
        <p:txBody>
          <a:bodyPr/>
          <a:lstStyle>
            <a:lvl1pPr>
              <a:defRPr>
                <a:latin typeface="Calibri" pitchFamily="34" charset="0"/>
                <a:ea typeface="+mn-ea"/>
                <a:cs typeface="Arial" charset="0"/>
              </a:defRPr>
            </a:lvl1pPr>
          </a:lstStyle>
          <a:p>
            <a:pPr>
              <a:defRPr/>
            </a:pPr>
            <a:endParaRPr lang="en-US"/>
          </a:p>
        </p:txBody>
      </p:sp>
      <p:sp>
        <p:nvSpPr>
          <p:cNvPr id="7" name="Footer Placeholder 4">
            <a:extLst>
              <a:ext uri="{FF2B5EF4-FFF2-40B4-BE49-F238E27FC236}">
                <a16:creationId xmlns:a16="http://schemas.microsoft.com/office/drawing/2014/main" id="{2EDF889D-1E20-B94B-8B24-E8CCE47DBA81}"/>
              </a:ext>
            </a:extLst>
          </p:cNvPr>
          <p:cNvSpPr>
            <a:spLocks noGrp="1"/>
          </p:cNvSpPr>
          <p:nvPr>
            <p:ph type="ftr" sz="quarter" idx="11"/>
          </p:nvPr>
        </p:nvSpPr>
        <p:spPr>
          <a:xfrm>
            <a:off x="3124200" y="6356350"/>
            <a:ext cx="2895600" cy="365125"/>
          </a:xfrm>
          <a:prstGeom prst="rect">
            <a:avLst/>
          </a:prstGeom>
        </p:spPr>
        <p:txBody>
          <a:bodyPr/>
          <a:lstStyle>
            <a:lvl1pPr>
              <a:defRPr>
                <a:latin typeface="Calibri" pitchFamily="34" charset="0"/>
                <a:ea typeface="+mn-ea"/>
                <a:cs typeface="Arial" charset="0"/>
              </a:defRPr>
            </a:lvl1pPr>
          </a:lstStyle>
          <a:p>
            <a:pPr>
              <a:defRPr/>
            </a:pPr>
            <a:endParaRPr lang="en-US"/>
          </a:p>
        </p:txBody>
      </p:sp>
      <p:sp>
        <p:nvSpPr>
          <p:cNvPr id="8" name="Slide Number Placeholder 5">
            <a:extLst>
              <a:ext uri="{FF2B5EF4-FFF2-40B4-BE49-F238E27FC236}">
                <a16:creationId xmlns:a16="http://schemas.microsoft.com/office/drawing/2014/main" id="{8D2478BC-D16E-6542-A7EE-F38DB3AB3EEB}"/>
              </a:ext>
            </a:extLst>
          </p:cNvPr>
          <p:cNvSpPr>
            <a:spLocks noGrp="1"/>
          </p:cNvSpPr>
          <p:nvPr>
            <p:ph type="sldNum" sz="quarter" idx="12"/>
          </p:nvPr>
        </p:nvSpPr>
        <p:spPr>
          <a:xfrm>
            <a:off x="6781800" y="22860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669C36C1-59FC-3045-BD85-2092252D2B20}" type="slidenum">
              <a:rPr lang="en-US" altLang="en-US"/>
              <a:pPr/>
              <a:t>‹#›</a:t>
            </a:fld>
            <a:endParaRPr lang="en-US" altLang="en-US"/>
          </a:p>
        </p:txBody>
      </p:sp>
    </p:spTree>
    <p:extLst>
      <p:ext uri="{BB962C8B-B14F-4D97-AF65-F5344CB8AC3E}">
        <p14:creationId xmlns:p14="http://schemas.microsoft.com/office/powerpoint/2010/main" val="18356005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2_Two Content">
    <p:spTree>
      <p:nvGrpSpPr>
        <p:cNvPr id="1" name=""/>
        <p:cNvGrpSpPr/>
        <p:nvPr/>
      </p:nvGrpSpPr>
      <p:grpSpPr>
        <a:xfrm>
          <a:off x="0" y="0"/>
          <a:ext cx="0" cy="0"/>
          <a:chOff x="0" y="0"/>
          <a:chExt cx="0" cy="0"/>
        </a:xfrm>
      </p:grpSpPr>
      <p:cxnSp>
        <p:nvCxnSpPr>
          <p:cNvPr id="5" name="Straight Connector 4">
            <a:extLst>
              <a:ext uri="{FF2B5EF4-FFF2-40B4-BE49-F238E27FC236}">
                <a16:creationId xmlns:a16="http://schemas.microsoft.com/office/drawing/2014/main" id="{951F6BF8-E296-6B49-B4B6-D2EC2F44AA0C}"/>
              </a:ext>
            </a:extLst>
          </p:cNvPr>
          <p:cNvCxnSpPr/>
          <p:nvPr userDrawn="1"/>
        </p:nvCxnSpPr>
        <p:spPr>
          <a:xfrm>
            <a:off x="0" y="1028700"/>
            <a:ext cx="9144000" cy="0"/>
          </a:xfrm>
          <a:prstGeom prst="line">
            <a:avLst/>
          </a:prstGeom>
          <a:ln w="28575">
            <a:solidFill>
              <a:srgbClr val="1A719B"/>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9050" y="26988"/>
            <a:ext cx="8382000" cy="1001712"/>
          </a:xfrm>
        </p:spPr>
        <p:txBody>
          <a:bodyPr/>
          <a:lstStyle>
            <a:lvl1pPr>
              <a:defRPr sz="2800"/>
            </a:lvl1pPr>
          </a:lstStyle>
          <a:p>
            <a:r>
              <a:rPr lang="en-US" dirty="0"/>
              <a:t>Click to edit Master title style</a:t>
            </a:r>
          </a:p>
        </p:txBody>
      </p:sp>
      <p:sp>
        <p:nvSpPr>
          <p:cNvPr id="4" name="Content Placeholder 3"/>
          <p:cNvSpPr>
            <a:spLocks noGrp="1"/>
          </p:cNvSpPr>
          <p:nvPr>
            <p:ph sz="half" idx="2"/>
          </p:nvPr>
        </p:nvSpPr>
        <p:spPr>
          <a:xfrm>
            <a:off x="323851" y="1143000"/>
            <a:ext cx="8343900" cy="4525963"/>
          </a:xfrm>
        </p:spPr>
        <p:txBody>
          <a:bodyPr/>
          <a:lstStyle>
            <a:lvl1pPr>
              <a:spcBef>
                <a:spcPts val="0"/>
              </a:spcBef>
              <a:spcAft>
                <a:spcPts val="600"/>
              </a:spcAft>
              <a:defRPr sz="2400"/>
            </a:lvl1pPr>
            <a:lvl2pPr>
              <a:spcBef>
                <a:spcPts val="0"/>
              </a:spcBef>
              <a:spcAft>
                <a:spcPts val="600"/>
              </a:spcAft>
              <a:defRPr sz="2400"/>
            </a:lvl2pPr>
            <a:lvl3pPr>
              <a:spcBef>
                <a:spcPts val="0"/>
              </a:spcBef>
              <a:spcAft>
                <a:spcPts val="600"/>
              </a:spcAft>
              <a:defRPr sz="2000"/>
            </a:lvl3pPr>
            <a:lvl4pPr>
              <a:spcBef>
                <a:spcPts val="0"/>
              </a:spcBef>
              <a:spcAft>
                <a:spcPts val="600"/>
              </a:spcAft>
              <a:defRPr sz="1800"/>
            </a:lvl4pPr>
            <a:lvl5pPr>
              <a:spcBef>
                <a:spcPts val="0"/>
              </a:spcBef>
              <a:spcAft>
                <a:spcPts val="600"/>
              </a:spcAft>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Date Placeholder 3">
            <a:extLst>
              <a:ext uri="{FF2B5EF4-FFF2-40B4-BE49-F238E27FC236}">
                <a16:creationId xmlns:a16="http://schemas.microsoft.com/office/drawing/2014/main" id="{CF302857-C86C-F545-A1DC-3DCA171CAA72}"/>
              </a:ext>
            </a:extLst>
          </p:cNvPr>
          <p:cNvSpPr>
            <a:spLocks noGrp="1"/>
          </p:cNvSpPr>
          <p:nvPr>
            <p:ph type="dt" sz="half" idx="10"/>
          </p:nvPr>
        </p:nvSpPr>
        <p:spPr>
          <a:xfrm>
            <a:off x="457200" y="6356350"/>
            <a:ext cx="2133600" cy="365125"/>
          </a:xfrm>
          <a:prstGeom prst="rect">
            <a:avLst/>
          </a:prstGeom>
        </p:spPr>
        <p:txBody>
          <a:bodyPr/>
          <a:lstStyle>
            <a:lvl1pPr>
              <a:defRPr>
                <a:latin typeface="Calibri" pitchFamily="34" charset="0"/>
                <a:ea typeface="+mn-ea"/>
                <a:cs typeface="Arial" charset="0"/>
              </a:defRPr>
            </a:lvl1pPr>
          </a:lstStyle>
          <a:p>
            <a:pPr>
              <a:defRPr/>
            </a:pPr>
            <a:endParaRPr lang="en-US"/>
          </a:p>
        </p:txBody>
      </p:sp>
      <p:sp>
        <p:nvSpPr>
          <p:cNvPr id="7" name="Footer Placeholder 4">
            <a:extLst>
              <a:ext uri="{FF2B5EF4-FFF2-40B4-BE49-F238E27FC236}">
                <a16:creationId xmlns:a16="http://schemas.microsoft.com/office/drawing/2014/main" id="{29808143-B1A8-CD43-B903-9E3E4F4DE470}"/>
              </a:ext>
            </a:extLst>
          </p:cNvPr>
          <p:cNvSpPr>
            <a:spLocks noGrp="1"/>
          </p:cNvSpPr>
          <p:nvPr>
            <p:ph type="ftr" sz="quarter" idx="11"/>
          </p:nvPr>
        </p:nvSpPr>
        <p:spPr>
          <a:xfrm>
            <a:off x="3124200" y="6356350"/>
            <a:ext cx="2895600" cy="365125"/>
          </a:xfrm>
          <a:prstGeom prst="rect">
            <a:avLst/>
          </a:prstGeom>
        </p:spPr>
        <p:txBody>
          <a:bodyPr/>
          <a:lstStyle>
            <a:lvl1pPr>
              <a:defRPr>
                <a:latin typeface="Calibri" pitchFamily="34" charset="0"/>
                <a:ea typeface="+mn-ea"/>
                <a:cs typeface="Arial" charset="0"/>
              </a:defRPr>
            </a:lvl1pPr>
          </a:lstStyle>
          <a:p>
            <a:pPr>
              <a:defRPr/>
            </a:pPr>
            <a:endParaRPr lang="en-US"/>
          </a:p>
        </p:txBody>
      </p:sp>
      <p:sp>
        <p:nvSpPr>
          <p:cNvPr id="8" name="Slide Number Placeholder 5">
            <a:extLst>
              <a:ext uri="{FF2B5EF4-FFF2-40B4-BE49-F238E27FC236}">
                <a16:creationId xmlns:a16="http://schemas.microsoft.com/office/drawing/2014/main" id="{97325938-4AF7-774C-8E3E-FDA54DD09561}"/>
              </a:ext>
            </a:extLst>
          </p:cNvPr>
          <p:cNvSpPr>
            <a:spLocks noGrp="1"/>
          </p:cNvSpPr>
          <p:nvPr>
            <p:ph type="sldNum" sz="quarter" idx="12"/>
          </p:nvPr>
        </p:nvSpPr>
        <p:spPr>
          <a:xfrm>
            <a:off x="6781800" y="22860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3322CCC6-BA78-A14D-9DBF-6131C8A8068E}" type="slidenum">
              <a:rPr lang="en-US" altLang="en-US"/>
              <a:pPr/>
              <a:t>‹#›</a:t>
            </a:fld>
            <a:endParaRPr lang="en-US" altLang="en-US"/>
          </a:p>
        </p:txBody>
      </p:sp>
    </p:spTree>
    <p:extLst>
      <p:ext uri="{BB962C8B-B14F-4D97-AF65-F5344CB8AC3E}">
        <p14:creationId xmlns:p14="http://schemas.microsoft.com/office/powerpoint/2010/main" val="36903120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7_Two Content">
    <p:spTree>
      <p:nvGrpSpPr>
        <p:cNvPr id="1" name=""/>
        <p:cNvGrpSpPr/>
        <p:nvPr/>
      </p:nvGrpSpPr>
      <p:grpSpPr>
        <a:xfrm>
          <a:off x="0" y="0"/>
          <a:ext cx="0" cy="0"/>
          <a:chOff x="0" y="0"/>
          <a:chExt cx="0" cy="0"/>
        </a:xfrm>
      </p:grpSpPr>
      <p:cxnSp>
        <p:nvCxnSpPr>
          <p:cNvPr id="5" name="Straight Connector 4">
            <a:extLst>
              <a:ext uri="{FF2B5EF4-FFF2-40B4-BE49-F238E27FC236}">
                <a16:creationId xmlns:a16="http://schemas.microsoft.com/office/drawing/2014/main" id="{4C4D78F1-32C4-854E-BB9C-2DAA15ED27F3}"/>
              </a:ext>
            </a:extLst>
          </p:cNvPr>
          <p:cNvCxnSpPr/>
          <p:nvPr userDrawn="1"/>
        </p:nvCxnSpPr>
        <p:spPr>
          <a:xfrm>
            <a:off x="0" y="1028700"/>
            <a:ext cx="9144000" cy="0"/>
          </a:xfrm>
          <a:prstGeom prst="line">
            <a:avLst/>
          </a:prstGeom>
          <a:ln w="28575">
            <a:solidFill>
              <a:srgbClr val="1A719B"/>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9050" y="26988"/>
            <a:ext cx="8382000" cy="1001712"/>
          </a:xfrm>
        </p:spPr>
        <p:txBody>
          <a:bodyPr/>
          <a:lstStyle>
            <a:lvl1pPr>
              <a:defRPr sz="2800"/>
            </a:lvl1pPr>
          </a:lstStyle>
          <a:p>
            <a:r>
              <a:rPr lang="en-US" dirty="0"/>
              <a:t>Click to edit Master title style</a:t>
            </a:r>
          </a:p>
        </p:txBody>
      </p:sp>
      <p:sp>
        <p:nvSpPr>
          <p:cNvPr id="4" name="Content Placeholder 3"/>
          <p:cNvSpPr>
            <a:spLocks noGrp="1"/>
          </p:cNvSpPr>
          <p:nvPr>
            <p:ph sz="half" idx="2"/>
          </p:nvPr>
        </p:nvSpPr>
        <p:spPr>
          <a:xfrm>
            <a:off x="323851" y="1143000"/>
            <a:ext cx="8343900" cy="4525963"/>
          </a:xfrm>
        </p:spPr>
        <p:txBody>
          <a:bodyPr/>
          <a:lstStyle>
            <a:lvl1pPr>
              <a:spcBef>
                <a:spcPts val="0"/>
              </a:spcBef>
              <a:spcAft>
                <a:spcPts val="600"/>
              </a:spcAft>
              <a:defRPr sz="2400"/>
            </a:lvl1pPr>
            <a:lvl2pPr>
              <a:spcBef>
                <a:spcPts val="0"/>
              </a:spcBef>
              <a:spcAft>
                <a:spcPts val="600"/>
              </a:spcAft>
              <a:defRPr sz="2400"/>
            </a:lvl2pPr>
            <a:lvl3pPr>
              <a:spcBef>
                <a:spcPts val="0"/>
              </a:spcBef>
              <a:spcAft>
                <a:spcPts val="600"/>
              </a:spcAft>
              <a:defRPr sz="2000"/>
            </a:lvl3pPr>
            <a:lvl4pPr>
              <a:spcBef>
                <a:spcPts val="0"/>
              </a:spcBef>
              <a:spcAft>
                <a:spcPts val="600"/>
              </a:spcAft>
              <a:defRPr sz="1800"/>
            </a:lvl4pPr>
            <a:lvl5pPr>
              <a:spcBef>
                <a:spcPts val="0"/>
              </a:spcBef>
              <a:spcAft>
                <a:spcPts val="600"/>
              </a:spcAft>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Date Placeholder 3">
            <a:extLst>
              <a:ext uri="{FF2B5EF4-FFF2-40B4-BE49-F238E27FC236}">
                <a16:creationId xmlns:a16="http://schemas.microsoft.com/office/drawing/2014/main" id="{40F5FAE1-83F8-2344-B828-ABB6ACFAD072}"/>
              </a:ext>
            </a:extLst>
          </p:cNvPr>
          <p:cNvSpPr>
            <a:spLocks noGrp="1"/>
          </p:cNvSpPr>
          <p:nvPr>
            <p:ph type="dt" sz="half" idx="10"/>
          </p:nvPr>
        </p:nvSpPr>
        <p:spPr>
          <a:xfrm>
            <a:off x="457200" y="6356350"/>
            <a:ext cx="2133600" cy="365125"/>
          </a:xfrm>
          <a:prstGeom prst="rect">
            <a:avLst/>
          </a:prstGeom>
        </p:spPr>
        <p:txBody>
          <a:bodyPr/>
          <a:lstStyle>
            <a:lvl1pPr>
              <a:defRPr>
                <a:latin typeface="Calibri" pitchFamily="34" charset="0"/>
                <a:ea typeface="+mn-ea"/>
                <a:cs typeface="Arial" charset="0"/>
              </a:defRPr>
            </a:lvl1pPr>
          </a:lstStyle>
          <a:p>
            <a:pPr>
              <a:defRPr/>
            </a:pPr>
            <a:endParaRPr lang="en-US"/>
          </a:p>
        </p:txBody>
      </p:sp>
      <p:sp>
        <p:nvSpPr>
          <p:cNvPr id="7" name="Footer Placeholder 4">
            <a:extLst>
              <a:ext uri="{FF2B5EF4-FFF2-40B4-BE49-F238E27FC236}">
                <a16:creationId xmlns:a16="http://schemas.microsoft.com/office/drawing/2014/main" id="{84D271C2-C713-DD4A-BCBD-82B658D8B266}"/>
              </a:ext>
            </a:extLst>
          </p:cNvPr>
          <p:cNvSpPr>
            <a:spLocks noGrp="1"/>
          </p:cNvSpPr>
          <p:nvPr>
            <p:ph type="ftr" sz="quarter" idx="11"/>
          </p:nvPr>
        </p:nvSpPr>
        <p:spPr>
          <a:xfrm>
            <a:off x="3124200" y="6356350"/>
            <a:ext cx="2895600" cy="365125"/>
          </a:xfrm>
          <a:prstGeom prst="rect">
            <a:avLst/>
          </a:prstGeom>
        </p:spPr>
        <p:txBody>
          <a:bodyPr/>
          <a:lstStyle>
            <a:lvl1pPr>
              <a:defRPr>
                <a:latin typeface="Calibri" pitchFamily="34" charset="0"/>
                <a:ea typeface="+mn-ea"/>
                <a:cs typeface="Arial" charset="0"/>
              </a:defRPr>
            </a:lvl1pPr>
          </a:lstStyle>
          <a:p>
            <a:pPr>
              <a:defRPr/>
            </a:pPr>
            <a:endParaRPr lang="en-US"/>
          </a:p>
        </p:txBody>
      </p:sp>
      <p:sp>
        <p:nvSpPr>
          <p:cNvPr id="8" name="Slide Number Placeholder 5">
            <a:extLst>
              <a:ext uri="{FF2B5EF4-FFF2-40B4-BE49-F238E27FC236}">
                <a16:creationId xmlns:a16="http://schemas.microsoft.com/office/drawing/2014/main" id="{C56BE371-3681-1441-9AEB-E4DAF73EC8BC}"/>
              </a:ext>
            </a:extLst>
          </p:cNvPr>
          <p:cNvSpPr>
            <a:spLocks noGrp="1"/>
          </p:cNvSpPr>
          <p:nvPr>
            <p:ph type="sldNum" sz="quarter" idx="12"/>
          </p:nvPr>
        </p:nvSpPr>
        <p:spPr>
          <a:xfrm>
            <a:off x="6781800" y="22860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315B2361-C2CD-1C47-8DE8-B91BBA437BF4}" type="slidenum">
              <a:rPr lang="en-US" altLang="en-US"/>
              <a:pPr/>
              <a:t>‹#›</a:t>
            </a:fld>
            <a:endParaRPr lang="en-US" altLang="en-US"/>
          </a:p>
        </p:txBody>
      </p:sp>
    </p:spTree>
    <p:extLst>
      <p:ext uri="{BB962C8B-B14F-4D97-AF65-F5344CB8AC3E}">
        <p14:creationId xmlns:p14="http://schemas.microsoft.com/office/powerpoint/2010/main" val="16246024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D520C4B5-CA4D-9747-B1C1-D22B104DD278}"/>
              </a:ext>
            </a:extLst>
          </p:cNvPr>
          <p:cNvSpPr>
            <a:spLocks noGrp="1"/>
          </p:cNvSpPr>
          <p:nvPr>
            <p:ph type="title"/>
          </p:nvPr>
        </p:nvSpPr>
        <p:spPr bwMode="auto">
          <a:xfrm>
            <a:off x="457200" y="152400"/>
            <a:ext cx="82296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a:extLst>
              <a:ext uri="{FF2B5EF4-FFF2-40B4-BE49-F238E27FC236}">
                <a16:creationId xmlns:a16="http://schemas.microsoft.com/office/drawing/2014/main" id="{777B4EEE-2744-8B46-B10C-91A0A38D0F85}"/>
              </a:ext>
            </a:extLst>
          </p:cNvPr>
          <p:cNvSpPr>
            <a:spLocks noGrp="1"/>
          </p:cNvSpPr>
          <p:nvPr>
            <p:ph type="body" idx="1"/>
          </p:nvPr>
        </p:nvSpPr>
        <p:spPr bwMode="auto">
          <a:xfrm>
            <a:off x="457200" y="914400"/>
            <a:ext cx="8229600" cy="5211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p:txBody>
      </p:sp>
    </p:spTree>
  </p:cSld>
  <p:clrMap bg1="lt1" tx1="dk1" bg2="lt2" tx2="dk2" accent1="accent1" accent2="accent2" accent3="accent3" accent4="accent4" accent5="accent5" accent6="accent6" hlink="hlink" folHlink="folHlink"/>
  <p:sldLayoutIdLst>
    <p:sldLayoutId id="2147484454" r:id="rId1"/>
    <p:sldLayoutId id="2147484453" r:id="rId2"/>
    <p:sldLayoutId id="2147484455" r:id="rId3"/>
    <p:sldLayoutId id="2147484463" r:id="rId4"/>
    <p:sldLayoutId id="2147484462" r:id="rId5"/>
    <p:sldLayoutId id="2147484456" r:id="rId6"/>
    <p:sldLayoutId id="2147484457" r:id="rId7"/>
    <p:sldLayoutId id="2147484458" r:id="rId8"/>
    <p:sldLayoutId id="2147484459" r:id="rId9"/>
    <p:sldLayoutId id="2147484460" r:id="rId10"/>
    <p:sldLayoutId id="2147484461" r:id="rId11"/>
  </p:sldLayoutIdLst>
  <p:hf hdr="0" ftr="0" dt="0"/>
  <p:txStyles>
    <p:titleStyle>
      <a:lvl1pPr algn="ctr" rtl="0" eaLnBrk="0" fontAlgn="base" hangingPunct="0">
        <a:spcBef>
          <a:spcPct val="0"/>
        </a:spcBef>
        <a:spcAft>
          <a:spcPct val="0"/>
        </a:spcAft>
        <a:defRPr sz="4400" kern="1200">
          <a:solidFill>
            <a:srgbClr val="FFFF99"/>
          </a:solidFill>
          <a:latin typeface="Myriad Pro"/>
          <a:ea typeface="MS PGothic" pitchFamily="34" charset="-128"/>
          <a:cs typeface="+mj-cs"/>
        </a:defRPr>
      </a:lvl1pPr>
      <a:lvl2pPr algn="ctr" rtl="0" eaLnBrk="0" fontAlgn="base" hangingPunct="0">
        <a:spcBef>
          <a:spcPct val="0"/>
        </a:spcBef>
        <a:spcAft>
          <a:spcPct val="0"/>
        </a:spcAft>
        <a:defRPr sz="4400">
          <a:solidFill>
            <a:srgbClr val="FFFF99"/>
          </a:solidFill>
          <a:latin typeface="Myriad Pro"/>
          <a:ea typeface="MS PGothic" pitchFamily="34" charset="-128"/>
        </a:defRPr>
      </a:lvl2pPr>
      <a:lvl3pPr algn="ctr" rtl="0" eaLnBrk="0" fontAlgn="base" hangingPunct="0">
        <a:spcBef>
          <a:spcPct val="0"/>
        </a:spcBef>
        <a:spcAft>
          <a:spcPct val="0"/>
        </a:spcAft>
        <a:defRPr sz="4400">
          <a:solidFill>
            <a:srgbClr val="FFFF99"/>
          </a:solidFill>
          <a:latin typeface="Myriad Pro"/>
          <a:ea typeface="MS PGothic" pitchFamily="34" charset="-128"/>
        </a:defRPr>
      </a:lvl3pPr>
      <a:lvl4pPr algn="ctr" rtl="0" eaLnBrk="0" fontAlgn="base" hangingPunct="0">
        <a:spcBef>
          <a:spcPct val="0"/>
        </a:spcBef>
        <a:spcAft>
          <a:spcPct val="0"/>
        </a:spcAft>
        <a:defRPr sz="4400">
          <a:solidFill>
            <a:srgbClr val="FFFF99"/>
          </a:solidFill>
          <a:latin typeface="Myriad Pro"/>
          <a:ea typeface="MS PGothic" pitchFamily="34" charset="-128"/>
        </a:defRPr>
      </a:lvl4pPr>
      <a:lvl5pPr algn="ctr" rtl="0" eaLnBrk="0" fontAlgn="base" hangingPunct="0">
        <a:spcBef>
          <a:spcPct val="0"/>
        </a:spcBef>
        <a:spcAft>
          <a:spcPct val="0"/>
        </a:spcAft>
        <a:defRPr sz="4400">
          <a:solidFill>
            <a:srgbClr val="FFFF99"/>
          </a:solidFill>
          <a:latin typeface="Myriad Pro"/>
          <a:ea typeface="MS PGothic" pitchFamily="34" charset="-128"/>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2400" kern="1200">
          <a:solidFill>
            <a:srgbClr val="FFFF99"/>
          </a:solidFill>
          <a:latin typeface="Myriad Pro"/>
          <a:ea typeface="MS PGothic" pitchFamily="34" charset="-128"/>
          <a:cs typeface="+mn-cs"/>
        </a:defRPr>
      </a:lvl1pPr>
      <a:lvl2pPr marL="742950" indent="-285750" algn="l" rtl="0" eaLnBrk="0" fontAlgn="base" hangingPunct="0">
        <a:spcBef>
          <a:spcPct val="20000"/>
        </a:spcBef>
        <a:spcAft>
          <a:spcPct val="0"/>
        </a:spcAft>
        <a:buFont typeface="Arial" panose="020B0604020202020204" pitchFamily="34" charset="0"/>
        <a:buChar char="–"/>
        <a:defRPr sz="2000" kern="1200">
          <a:solidFill>
            <a:schemeClr val="bg1"/>
          </a:solidFill>
          <a:latin typeface="+mn-lt"/>
          <a:ea typeface="MS PGothic" pitchFamily="34" charset="-128"/>
          <a:cs typeface="+mn-cs"/>
        </a:defRPr>
      </a:lvl2pPr>
      <a:lvl3pPr marL="1143000" indent="-228600" algn="l" rtl="0" eaLnBrk="0" fontAlgn="base" hangingPunct="0">
        <a:spcBef>
          <a:spcPct val="20000"/>
        </a:spcBef>
        <a:spcAft>
          <a:spcPct val="0"/>
        </a:spcAft>
        <a:buFont typeface="Arial" panose="020B0604020202020204" pitchFamily="34" charset="0"/>
        <a:buChar char="•"/>
        <a:defRPr kern="1200">
          <a:solidFill>
            <a:srgbClr val="FFFF99"/>
          </a:solidFill>
          <a:latin typeface="Myriad Pro"/>
          <a:ea typeface="MS PGothic" pitchFamily="34" charset="-128"/>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S PGothic" pitchFamily="34" charset="-128"/>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S PGothic" pitchFamily="34" charset="-128"/>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943B4AE-456A-5C46-8360-CC1521470A5C}"/>
              </a:ext>
            </a:extLst>
          </p:cNvPr>
          <p:cNvSpPr txBox="1"/>
          <p:nvPr/>
        </p:nvSpPr>
        <p:spPr>
          <a:xfrm>
            <a:off x="1392099" y="2446746"/>
            <a:ext cx="6493509" cy="584775"/>
          </a:xfrm>
          <a:prstGeom prst="rect">
            <a:avLst/>
          </a:prstGeom>
          <a:noFill/>
        </p:spPr>
        <p:txBody>
          <a:bodyPr wrap="none" rtlCol="0">
            <a:spAutoFit/>
          </a:bodyPr>
          <a:lstStyle/>
          <a:p>
            <a:r>
              <a:rPr lang="en-US" sz="3200" dirty="0">
                <a:solidFill>
                  <a:schemeClr val="bg1"/>
                </a:solidFill>
              </a:rPr>
              <a:t>Updates and Proposals from the HSSC</a:t>
            </a:r>
          </a:p>
        </p:txBody>
      </p:sp>
      <p:sp>
        <p:nvSpPr>
          <p:cNvPr id="3" name="TextBox 2">
            <a:extLst>
              <a:ext uri="{FF2B5EF4-FFF2-40B4-BE49-F238E27FC236}">
                <a16:creationId xmlns:a16="http://schemas.microsoft.com/office/drawing/2014/main" id="{52A2080E-6596-A443-B25D-23EEAC7C66C7}"/>
              </a:ext>
            </a:extLst>
          </p:cNvPr>
          <p:cNvSpPr txBox="1"/>
          <p:nvPr/>
        </p:nvSpPr>
        <p:spPr>
          <a:xfrm>
            <a:off x="4638854" y="5385711"/>
            <a:ext cx="4428124" cy="646331"/>
          </a:xfrm>
          <a:prstGeom prst="rect">
            <a:avLst/>
          </a:prstGeom>
          <a:noFill/>
        </p:spPr>
        <p:txBody>
          <a:bodyPr wrap="square" rtlCol="0">
            <a:spAutoFit/>
          </a:bodyPr>
          <a:lstStyle/>
          <a:p>
            <a:r>
              <a:rPr lang="en-US" dirty="0">
                <a:solidFill>
                  <a:schemeClr val="bg1"/>
                </a:solidFill>
                <a:latin typeface="+mn-lt"/>
              </a:rPr>
              <a:t>Kathryn </a:t>
            </a:r>
            <a:r>
              <a:rPr lang="en-US" dirty="0" err="1">
                <a:solidFill>
                  <a:schemeClr val="bg1"/>
                </a:solidFill>
                <a:latin typeface="+mn-lt"/>
              </a:rPr>
              <a:t>Ries</a:t>
            </a:r>
            <a:r>
              <a:rPr lang="en-US" dirty="0">
                <a:solidFill>
                  <a:schemeClr val="bg1"/>
                </a:solidFill>
                <a:latin typeface="+mn-lt"/>
              </a:rPr>
              <a:t>, John Nyberg and Neil Weston</a:t>
            </a:r>
          </a:p>
          <a:p>
            <a:r>
              <a:rPr lang="en-US" dirty="0">
                <a:solidFill>
                  <a:schemeClr val="bg1"/>
                </a:solidFill>
                <a:latin typeface="+mn-lt"/>
              </a:rPr>
              <a:t>Office of Coast Survey, NOS, NOAA</a:t>
            </a:r>
          </a:p>
        </p:txBody>
      </p:sp>
      <p:sp>
        <p:nvSpPr>
          <p:cNvPr id="4" name="Footer Placeholder 8">
            <a:extLst>
              <a:ext uri="{FF2B5EF4-FFF2-40B4-BE49-F238E27FC236}">
                <a16:creationId xmlns:a16="http://schemas.microsoft.com/office/drawing/2014/main" id="{1A94E444-C5DA-7149-A95D-83D14B1ED95A}"/>
              </a:ext>
            </a:extLst>
          </p:cNvPr>
          <p:cNvSpPr txBox="1">
            <a:spLocks/>
          </p:cNvSpPr>
          <p:nvPr/>
        </p:nvSpPr>
        <p:spPr>
          <a:xfrm>
            <a:off x="524054" y="5526315"/>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de-DE" dirty="0">
                <a:solidFill>
                  <a:schemeClr val="bg1"/>
                </a:solidFill>
              </a:rPr>
              <a:t>International Hydrographic Organization</a:t>
            </a:r>
            <a:br>
              <a:rPr lang="de-DE" dirty="0">
                <a:solidFill>
                  <a:schemeClr val="bg1"/>
                </a:solidFill>
              </a:rPr>
            </a:br>
            <a:r>
              <a:rPr lang="de-DE" i="1" dirty="0">
                <a:solidFill>
                  <a:schemeClr val="bg1"/>
                </a:solidFill>
              </a:rPr>
              <a:t>Organisation Hydrographique Internationale</a:t>
            </a:r>
            <a:endParaRPr lang="en-US" i="1" dirty="0">
              <a:solidFill>
                <a:schemeClr val="bg1"/>
              </a:solidFill>
            </a:endParaRPr>
          </a:p>
        </p:txBody>
      </p:sp>
      <p:pic>
        <p:nvPicPr>
          <p:cNvPr id="5" name="Picture 4">
            <a:extLst>
              <a:ext uri="{FF2B5EF4-FFF2-40B4-BE49-F238E27FC236}">
                <a16:creationId xmlns:a16="http://schemas.microsoft.com/office/drawing/2014/main" id="{C2D70580-4818-FC40-B403-F5715E8BF82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27284" y="5290273"/>
            <a:ext cx="637586" cy="837210"/>
          </a:xfrm>
          <a:prstGeom prst="rect">
            <a:avLst/>
          </a:prstGeom>
        </p:spPr>
      </p:pic>
      <p:sp>
        <p:nvSpPr>
          <p:cNvPr id="6" name="Rectangle 5">
            <a:extLst>
              <a:ext uri="{FF2B5EF4-FFF2-40B4-BE49-F238E27FC236}">
                <a16:creationId xmlns:a16="http://schemas.microsoft.com/office/drawing/2014/main" id="{3BA34DE9-FE59-6640-B8FC-9D6E08749640}"/>
              </a:ext>
            </a:extLst>
          </p:cNvPr>
          <p:cNvSpPr/>
          <p:nvPr/>
        </p:nvSpPr>
        <p:spPr>
          <a:xfrm>
            <a:off x="281366" y="6363525"/>
            <a:ext cx="8785612" cy="280343"/>
          </a:xfrm>
          <a:prstGeom prst="rect">
            <a:avLst/>
          </a:prstGeom>
        </p:spPr>
        <p:txBody>
          <a:bodyPr wrap="square">
            <a:spAutoFit/>
          </a:bodyPr>
          <a:lstStyle/>
          <a:p>
            <a:r>
              <a:rPr lang="en-US" sz="1200" b="1" dirty="0" err="1">
                <a:solidFill>
                  <a:schemeClr val="bg1"/>
                </a:solidFill>
                <a:latin typeface="+mn-lt"/>
              </a:rPr>
              <a:t>Meso</a:t>
            </a:r>
            <a:r>
              <a:rPr lang="en-US" sz="1200" b="1" dirty="0">
                <a:solidFill>
                  <a:schemeClr val="bg1"/>
                </a:solidFill>
                <a:latin typeface="+mn-lt"/>
              </a:rPr>
              <a:t> American - Caribbean Sea Hydrographic Commission  (MACHC) - </a:t>
            </a:r>
            <a:r>
              <a:rPr lang="en-US" sz="1200" dirty="0">
                <a:solidFill>
                  <a:schemeClr val="bg1"/>
                </a:solidFill>
                <a:latin typeface="+mn-lt"/>
              </a:rPr>
              <a:t>Cartagena de </a:t>
            </a:r>
            <a:r>
              <a:rPr lang="en-US" sz="1200" dirty="0" err="1">
                <a:solidFill>
                  <a:schemeClr val="bg1"/>
                </a:solidFill>
                <a:latin typeface="+mn-lt"/>
              </a:rPr>
              <a:t>Indias</a:t>
            </a:r>
            <a:r>
              <a:rPr lang="en-US" sz="1200" dirty="0">
                <a:solidFill>
                  <a:schemeClr val="bg1"/>
                </a:solidFill>
                <a:latin typeface="+mn-lt"/>
              </a:rPr>
              <a:t>, Colombia (26 November-1 December 2018)</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3DF1046-81E6-4A4D-82A9-DBE03E0CDBDE}"/>
              </a:ext>
            </a:extLst>
          </p:cNvPr>
          <p:cNvSpPr txBox="1"/>
          <p:nvPr/>
        </p:nvSpPr>
        <p:spPr>
          <a:xfrm>
            <a:off x="405114" y="452007"/>
            <a:ext cx="8223341" cy="584775"/>
          </a:xfrm>
          <a:prstGeom prst="rect">
            <a:avLst/>
          </a:prstGeom>
          <a:noFill/>
        </p:spPr>
        <p:txBody>
          <a:bodyPr wrap="none" rtlCol="0">
            <a:spAutoFit/>
          </a:bodyPr>
          <a:lstStyle/>
          <a:p>
            <a:r>
              <a:rPr lang="en-US" sz="3200" dirty="0">
                <a:solidFill>
                  <a:schemeClr val="bg1"/>
                </a:solidFill>
              </a:rPr>
              <a:t>HSSC key priorities of the IHO WP for 2019-2020</a:t>
            </a:r>
          </a:p>
        </p:txBody>
      </p:sp>
      <p:sp>
        <p:nvSpPr>
          <p:cNvPr id="3" name="Rectangle 2">
            <a:extLst>
              <a:ext uri="{FF2B5EF4-FFF2-40B4-BE49-F238E27FC236}">
                <a16:creationId xmlns:a16="http://schemas.microsoft.com/office/drawing/2014/main" id="{E4BA903D-5093-8343-AFAB-42FFEA2ACC5B}"/>
              </a:ext>
            </a:extLst>
          </p:cNvPr>
          <p:cNvSpPr/>
          <p:nvPr/>
        </p:nvSpPr>
        <p:spPr>
          <a:xfrm>
            <a:off x="281366" y="6363525"/>
            <a:ext cx="8785612" cy="280343"/>
          </a:xfrm>
          <a:prstGeom prst="rect">
            <a:avLst/>
          </a:prstGeom>
        </p:spPr>
        <p:txBody>
          <a:bodyPr wrap="square">
            <a:spAutoFit/>
          </a:bodyPr>
          <a:lstStyle/>
          <a:p>
            <a:r>
              <a:rPr lang="en-US" sz="1200" b="1" dirty="0" err="1">
                <a:solidFill>
                  <a:schemeClr val="bg1"/>
                </a:solidFill>
                <a:latin typeface="+mn-lt"/>
              </a:rPr>
              <a:t>Meso</a:t>
            </a:r>
            <a:r>
              <a:rPr lang="en-US" sz="1200" b="1" dirty="0">
                <a:solidFill>
                  <a:schemeClr val="bg1"/>
                </a:solidFill>
                <a:latin typeface="+mn-lt"/>
              </a:rPr>
              <a:t> American - Caribbean Sea Hydrographic Commission  (MACHC) - </a:t>
            </a:r>
            <a:r>
              <a:rPr lang="en-US" sz="1200" dirty="0">
                <a:solidFill>
                  <a:schemeClr val="bg1"/>
                </a:solidFill>
                <a:latin typeface="+mn-lt"/>
              </a:rPr>
              <a:t>Cartagena de </a:t>
            </a:r>
            <a:r>
              <a:rPr lang="en-US" sz="1200" dirty="0" err="1">
                <a:solidFill>
                  <a:schemeClr val="bg1"/>
                </a:solidFill>
                <a:latin typeface="+mn-lt"/>
              </a:rPr>
              <a:t>Indias</a:t>
            </a:r>
            <a:r>
              <a:rPr lang="en-US" sz="1200" dirty="0">
                <a:solidFill>
                  <a:schemeClr val="bg1"/>
                </a:solidFill>
                <a:latin typeface="+mn-lt"/>
              </a:rPr>
              <a:t>, Colombia (26 November-1 December 2018)</a:t>
            </a:r>
          </a:p>
        </p:txBody>
      </p:sp>
      <p:sp>
        <p:nvSpPr>
          <p:cNvPr id="4" name="TextBox 3">
            <a:extLst>
              <a:ext uri="{FF2B5EF4-FFF2-40B4-BE49-F238E27FC236}">
                <a16:creationId xmlns:a16="http://schemas.microsoft.com/office/drawing/2014/main" id="{B734C7C7-B2C6-D249-BBC4-FF1156308373}"/>
              </a:ext>
            </a:extLst>
          </p:cNvPr>
          <p:cNvSpPr txBox="1"/>
          <p:nvPr/>
        </p:nvSpPr>
        <p:spPr>
          <a:xfrm>
            <a:off x="405114" y="1365813"/>
            <a:ext cx="8542116" cy="4308872"/>
          </a:xfrm>
          <a:prstGeom prst="rect">
            <a:avLst/>
          </a:prstGeom>
          <a:noFill/>
        </p:spPr>
        <p:txBody>
          <a:bodyPr wrap="square" rtlCol="0">
            <a:spAutoFit/>
          </a:bodyPr>
          <a:lstStyle/>
          <a:p>
            <a:pPr marL="0" lvl="1">
              <a:spcAft>
                <a:spcPts val="1800"/>
              </a:spcAft>
            </a:pPr>
            <a:r>
              <a:rPr lang="en-US" sz="2400" dirty="0">
                <a:solidFill>
                  <a:schemeClr val="bg1"/>
                </a:solidFill>
              </a:rPr>
              <a:t>Current HSSC Key Priorities</a:t>
            </a:r>
          </a:p>
          <a:p>
            <a:pPr marL="342900" lvl="1" indent="-342900">
              <a:spcAft>
                <a:spcPts val="1800"/>
              </a:spcAft>
              <a:buFont typeface="Arial" pitchFamily="34" charset="0"/>
              <a:buChar char="•"/>
            </a:pPr>
            <a:r>
              <a:rPr lang="en-US" sz="2000" dirty="0">
                <a:solidFill>
                  <a:schemeClr val="bg1"/>
                </a:solidFill>
              </a:rPr>
              <a:t>Consolidation and clarification of standards in relation to ECDIS/ENC</a:t>
            </a:r>
          </a:p>
          <a:p>
            <a:pPr marL="457200" lvl="2">
              <a:spcAft>
                <a:spcPts val="1800"/>
              </a:spcAft>
            </a:pPr>
            <a:r>
              <a:rPr lang="en-US" sz="2000" dirty="0">
                <a:solidFill>
                  <a:srgbClr val="FF0000"/>
                </a:solidFill>
              </a:rPr>
              <a:t>HSSC endorsed Ed 6.1.0 of S-58, Adoption of IHO CL 47 by September 2019</a:t>
            </a:r>
            <a:endParaRPr lang="it-IT" sz="2000" dirty="0">
              <a:solidFill>
                <a:srgbClr val="FF0000"/>
              </a:solidFill>
            </a:endParaRPr>
          </a:p>
          <a:p>
            <a:pPr marL="342900" lvl="1" indent="-342900">
              <a:spcAft>
                <a:spcPts val="1800"/>
              </a:spcAft>
              <a:buFont typeface="Arial" pitchFamily="34" charset="0"/>
              <a:buChar char="•"/>
            </a:pPr>
            <a:r>
              <a:rPr lang="en-US" sz="2000" dirty="0">
                <a:solidFill>
                  <a:schemeClr val="bg1"/>
                </a:solidFill>
              </a:rPr>
              <a:t>Consider data quality aspects in an appropriate and harmonized way for all S-100 based product spec</a:t>
            </a:r>
          </a:p>
          <a:p>
            <a:pPr marL="457200" lvl="2">
              <a:spcAft>
                <a:spcPts val="1800"/>
              </a:spcAft>
            </a:pPr>
            <a:r>
              <a:rPr lang="en-GB" sz="2000" dirty="0">
                <a:solidFill>
                  <a:srgbClr val="FF0000"/>
                </a:solidFill>
              </a:rPr>
              <a:t>Data quality checklist for product specification developers has been developed</a:t>
            </a:r>
            <a:endParaRPr lang="it-IT" sz="2000" dirty="0">
              <a:solidFill>
                <a:srgbClr val="FF0000"/>
              </a:solidFill>
            </a:endParaRPr>
          </a:p>
          <a:p>
            <a:pPr marL="342900" lvl="1" indent="-342900">
              <a:spcAft>
                <a:spcPts val="1800"/>
              </a:spcAft>
              <a:buFont typeface="Arial" pitchFamily="34" charset="0"/>
              <a:buChar char="•"/>
            </a:pPr>
            <a:r>
              <a:rPr lang="en-US" sz="2000" dirty="0">
                <a:solidFill>
                  <a:schemeClr val="bg1"/>
                </a:solidFill>
              </a:rPr>
              <a:t>Prepare Ed. 6.0.0 of S-44  </a:t>
            </a:r>
          </a:p>
          <a:p>
            <a:pPr marL="457200" lvl="2">
              <a:spcAft>
                <a:spcPts val="1800"/>
              </a:spcAft>
            </a:pPr>
            <a:r>
              <a:rPr lang="en-US" sz="2000" dirty="0">
                <a:solidFill>
                  <a:srgbClr val="FF0000"/>
                </a:solidFill>
              </a:rPr>
              <a:t>Draft edition 6 under review.  HSPT3 to meet in  March 2019</a:t>
            </a:r>
            <a:endParaRPr lang="it-IT" sz="2000" dirty="0">
              <a:solidFill>
                <a:srgbClr val="FF0000"/>
              </a:solidFill>
            </a:endParaRPr>
          </a:p>
        </p:txBody>
      </p:sp>
    </p:spTree>
    <p:extLst>
      <p:ext uri="{BB962C8B-B14F-4D97-AF65-F5344CB8AC3E}">
        <p14:creationId xmlns:p14="http://schemas.microsoft.com/office/powerpoint/2010/main" val="20800371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F762D99-4BDF-DD4F-A957-9916C0BD2E1F}"/>
              </a:ext>
            </a:extLst>
          </p:cNvPr>
          <p:cNvSpPr txBox="1"/>
          <p:nvPr/>
        </p:nvSpPr>
        <p:spPr>
          <a:xfrm>
            <a:off x="405114" y="1365813"/>
            <a:ext cx="8542116" cy="5355312"/>
          </a:xfrm>
          <a:prstGeom prst="rect">
            <a:avLst/>
          </a:prstGeom>
          <a:noFill/>
        </p:spPr>
        <p:txBody>
          <a:bodyPr wrap="square" rtlCol="0">
            <a:spAutoFit/>
          </a:bodyPr>
          <a:lstStyle/>
          <a:p>
            <a:pPr marL="0" lvl="1">
              <a:spcAft>
                <a:spcPts val="1800"/>
              </a:spcAft>
            </a:pPr>
            <a:r>
              <a:rPr lang="en-US" sz="2400" dirty="0">
                <a:solidFill>
                  <a:schemeClr val="bg1"/>
                </a:solidFill>
              </a:rPr>
              <a:t>Current HSSC Key Priorities</a:t>
            </a:r>
          </a:p>
          <a:p>
            <a:pPr marL="342900" indent="-342900">
              <a:spcAft>
                <a:spcPts val="1800"/>
              </a:spcAft>
              <a:buFont typeface="Arial" pitchFamily="34" charset="0"/>
              <a:buChar char="•"/>
            </a:pPr>
            <a:r>
              <a:rPr lang="en-US" sz="2000" dirty="0">
                <a:solidFill>
                  <a:schemeClr val="bg1"/>
                </a:solidFill>
              </a:rPr>
              <a:t>Develop initial guidance on definition and harmonization of Maritime Service Portfolios</a:t>
            </a:r>
          </a:p>
          <a:p>
            <a:pPr lvl="1">
              <a:spcAft>
                <a:spcPts val="600"/>
              </a:spcAft>
            </a:pPr>
            <a:r>
              <a:rPr lang="en-GB" sz="2400" dirty="0">
                <a:solidFill>
                  <a:srgbClr val="FF0000"/>
                </a:solidFill>
              </a:rPr>
              <a:t>Following Maritime Services have been identified as relevant for the IHO:</a:t>
            </a:r>
          </a:p>
          <a:p>
            <a:pPr lvl="2">
              <a:spcAft>
                <a:spcPts val="600"/>
              </a:spcAft>
            </a:pPr>
            <a:r>
              <a:rPr lang="en-GB" sz="2400" dirty="0">
                <a:solidFill>
                  <a:srgbClr val="FF0000"/>
                </a:solidFill>
              </a:rPr>
              <a:t>No. 5 - Maritime Safety Information Service (MSI)</a:t>
            </a:r>
          </a:p>
          <a:p>
            <a:pPr lvl="2">
              <a:spcAft>
                <a:spcPts val="600"/>
              </a:spcAft>
            </a:pPr>
            <a:r>
              <a:rPr lang="en-GB" sz="2400" dirty="0">
                <a:solidFill>
                  <a:srgbClr val="FF0000"/>
                </a:solidFill>
              </a:rPr>
              <a:t>No. 11 - Nautical Chart Service </a:t>
            </a:r>
          </a:p>
          <a:p>
            <a:pPr lvl="2">
              <a:spcAft>
                <a:spcPts val="600"/>
              </a:spcAft>
            </a:pPr>
            <a:r>
              <a:rPr lang="en-GB" sz="2400" dirty="0">
                <a:solidFill>
                  <a:srgbClr val="FF0000"/>
                </a:solidFill>
              </a:rPr>
              <a:t>No. 12 - Nautical Publications Service</a:t>
            </a:r>
          </a:p>
          <a:p>
            <a:pPr lvl="2">
              <a:spcAft>
                <a:spcPts val="600"/>
              </a:spcAft>
            </a:pPr>
            <a:r>
              <a:rPr lang="en-GB" sz="2400" dirty="0">
                <a:solidFill>
                  <a:srgbClr val="FF0000"/>
                </a:solidFill>
              </a:rPr>
              <a:t>No. 15 - Real-time hydrographic and environmental information Service</a:t>
            </a:r>
          </a:p>
          <a:p>
            <a:pPr lvl="1">
              <a:spcAft>
                <a:spcPts val="1800"/>
              </a:spcAft>
            </a:pPr>
            <a:endParaRPr lang="it-IT" sz="2000" dirty="0">
              <a:solidFill>
                <a:schemeClr val="bg1"/>
              </a:solidFill>
            </a:endParaRPr>
          </a:p>
          <a:p>
            <a:pPr>
              <a:spcAft>
                <a:spcPts val="1200"/>
              </a:spcAft>
            </a:pPr>
            <a:endParaRPr lang="en-US" sz="2000" dirty="0">
              <a:solidFill>
                <a:schemeClr val="bg1"/>
              </a:solidFill>
            </a:endParaRPr>
          </a:p>
        </p:txBody>
      </p:sp>
      <p:sp>
        <p:nvSpPr>
          <p:cNvPr id="3" name="TextBox 2">
            <a:extLst>
              <a:ext uri="{FF2B5EF4-FFF2-40B4-BE49-F238E27FC236}">
                <a16:creationId xmlns:a16="http://schemas.microsoft.com/office/drawing/2014/main" id="{9A625B65-9B59-8F47-9C12-C9C97B6E99A6}"/>
              </a:ext>
            </a:extLst>
          </p:cNvPr>
          <p:cNvSpPr txBox="1"/>
          <p:nvPr/>
        </p:nvSpPr>
        <p:spPr>
          <a:xfrm>
            <a:off x="405114" y="452007"/>
            <a:ext cx="8223341" cy="584775"/>
          </a:xfrm>
          <a:prstGeom prst="rect">
            <a:avLst/>
          </a:prstGeom>
          <a:noFill/>
        </p:spPr>
        <p:txBody>
          <a:bodyPr wrap="none" rtlCol="0">
            <a:spAutoFit/>
          </a:bodyPr>
          <a:lstStyle/>
          <a:p>
            <a:r>
              <a:rPr lang="en-US" sz="3200" dirty="0">
                <a:solidFill>
                  <a:schemeClr val="bg1"/>
                </a:solidFill>
              </a:rPr>
              <a:t>HSSC key priorities of the IHO WP for 2019-2020</a:t>
            </a:r>
          </a:p>
        </p:txBody>
      </p:sp>
      <p:sp>
        <p:nvSpPr>
          <p:cNvPr id="4" name="Rectangle 3">
            <a:extLst>
              <a:ext uri="{FF2B5EF4-FFF2-40B4-BE49-F238E27FC236}">
                <a16:creationId xmlns:a16="http://schemas.microsoft.com/office/drawing/2014/main" id="{8951916A-6FCC-B742-8C04-E21B69643416}"/>
              </a:ext>
            </a:extLst>
          </p:cNvPr>
          <p:cNvSpPr/>
          <p:nvPr/>
        </p:nvSpPr>
        <p:spPr>
          <a:xfrm>
            <a:off x="281366" y="6363525"/>
            <a:ext cx="8785612" cy="280343"/>
          </a:xfrm>
          <a:prstGeom prst="rect">
            <a:avLst/>
          </a:prstGeom>
        </p:spPr>
        <p:txBody>
          <a:bodyPr wrap="square">
            <a:spAutoFit/>
          </a:bodyPr>
          <a:lstStyle/>
          <a:p>
            <a:r>
              <a:rPr lang="en-US" sz="1200" b="1" dirty="0" err="1">
                <a:solidFill>
                  <a:schemeClr val="bg1"/>
                </a:solidFill>
                <a:latin typeface="+mn-lt"/>
              </a:rPr>
              <a:t>Meso</a:t>
            </a:r>
            <a:r>
              <a:rPr lang="en-US" sz="1200" b="1" dirty="0">
                <a:solidFill>
                  <a:schemeClr val="bg1"/>
                </a:solidFill>
                <a:latin typeface="+mn-lt"/>
              </a:rPr>
              <a:t> American - Caribbean Sea Hydrographic Commission  (MACHC) - </a:t>
            </a:r>
            <a:r>
              <a:rPr lang="en-US" sz="1200" dirty="0">
                <a:solidFill>
                  <a:schemeClr val="bg1"/>
                </a:solidFill>
                <a:latin typeface="+mn-lt"/>
              </a:rPr>
              <a:t>Cartagena de </a:t>
            </a:r>
            <a:r>
              <a:rPr lang="en-US" sz="1200" dirty="0" err="1">
                <a:solidFill>
                  <a:schemeClr val="bg1"/>
                </a:solidFill>
                <a:latin typeface="+mn-lt"/>
              </a:rPr>
              <a:t>Indias</a:t>
            </a:r>
            <a:r>
              <a:rPr lang="en-US" sz="1200" dirty="0">
                <a:solidFill>
                  <a:schemeClr val="bg1"/>
                </a:solidFill>
                <a:latin typeface="+mn-lt"/>
              </a:rPr>
              <a:t>, Colombia (26 November-1 December 2018)</a:t>
            </a:r>
          </a:p>
        </p:txBody>
      </p:sp>
    </p:spTree>
    <p:extLst>
      <p:ext uri="{BB962C8B-B14F-4D97-AF65-F5344CB8AC3E}">
        <p14:creationId xmlns:p14="http://schemas.microsoft.com/office/powerpoint/2010/main" val="873883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3A81660-8295-CF4A-8EC7-14922A3C4FC6}"/>
              </a:ext>
            </a:extLst>
          </p:cNvPr>
          <p:cNvSpPr txBox="1"/>
          <p:nvPr/>
        </p:nvSpPr>
        <p:spPr>
          <a:xfrm>
            <a:off x="1180617" y="452008"/>
            <a:ext cx="7250318" cy="584775"/>
          </a:xfrm>
          <a:prstGeom prst="rect">
            <a:avLst/>
          </a:prstGeom>
          <a:noFill/>
        </p:spPr>
        <p:txBody>
          <a:bodyPr wrap="none" rtlCol="0">
            <a:spAutoFit/>
          </a:bodyPr>
          <a:lstStyle/>
          <a:p>
            <a:r>
              <a:rPr lang="en-US" sz="3200" dirty="0">
                <a:solidFill>
                  <a:schemeClr val="bg1"/>
                </a:solidFill>
              </a:rPr>
              <a:t>Request for IHO Fund for Special Projects</a:t>
            </a:r>
          </a:p>
        </p:txBody>
      </p:sp>
      <p:sp>
        <p:nvSpPr>
          <p:cNvPr id="3" name="TextBox 2">
            <a:extLst>
              <a:ext uri="{FF2B5EF4-FFF2-40B4-BE49-F238E27FC236}">
                <a16:creationId xmlns:a16="http://schemas.microsoft.com/office/drawing/2014/main" id="{D14849BE-A618-F94B-81E0-AF13F6F7D03F}"/>
              </a:ext>
            </a:extLst>
          </p:cNvPr>
          <p:cNvSpPr txBox="1"/>
          <p:nvPr/>
        </p:nvSpPr>
        <p:spPr>
          <a:xfrm>
            <a:off x="405114" y="1365813"/>
            <a:ext cx="8542116" cy="938719"/>
          </a:xfrm>
          <a:prstGeom prst="rect">
            <a:avLst/>
          </a:prstGeom>
          <a:noFill/>
        </p:spPr>
        <p:txBody>
          <a:bodyPr wrap="square" rtlCol="0">
            <a:spAutoFit/>
          </a:bodyPr>
          <a:lstStyle/>
          <a:p>
            <a:pPr marL="0" lvl="1">
              <a:spcAft>
                <a:spcPts val="1800"/>
              </a:spcAft>
            </a:pPr>
            <a:endParaRPr lang="it-IT" sz="2000" dirty="0">
              <a:solidFill>
                <a:schemeClr val="bg1"/>
              </a:solidFill>
            </a:endParaRPr>
          </a:p>
          <a:p>
            <a:pPr>
              <a:spcAft>
                <a:spcPts val="1200"/>
              </a:spcAft>
            </a:pPr>
            <a:endParaRPr lang="en-US" sz="2000" dirty="0">
              <a:solidFill>
                <a:schemeClr val="bg1"/>
              </a:solidFill>
            </a:endParaRPr>
          </a:p>
        </p:txBody>
      </p:sp>
      <p:sp>
        <p:nvSpPr>
          <p:cNvPr id="4" name="Rectangle 3">
            <a:extLst>
              <a:ext uri="{FF2B5EF4-FFF2-40B4-BE49-F238E27FC236}">
                <a16:creationId xmlns:a16="http://schemas.microsoft.com/office/drawing/2014/main" id="{C9218F1D-4587-7E45-95BF-7587DEDAE526}"/>
              </a:ext>
            </a:extLst>
          </p:cNvPr>
          <p:cNvSpPr/>
          <p:nvPr/>
        </p:nvSpPr>
        <p:spPr>
          <a:xfrm>
            <a:off x="281366" y="6363525"/>
            <a:ext cx="8785612" cy="280343"/>
          </a:xfrm>
          <a:prstGeom prst="rect">
            <a:avLst/>
          </a:prstGeom>
        </p:spPr>
        <p:txBody>
          <a:bodyPr wrap="square">
            <a:spAutoFit/>
          </a:bodyPr>
          <a:lstStyle/>
          <a:p>
            <a:r>
              <a:rPr lang="en-US" sz="1200" b="1" dirty="0" err="1">
                <a:solidFill>
                  <a:schemeClr val="bg1"/>
                </a:solidFill>
                <a:latin typeface="+mn-lt"/>
              </a:rPr>
              <a:t>Meso</a:t>
            </a:r>
            <a:r>
              <a:rPr lang="en-US" sz="1200" b="1" dirty="0">
                <a:solidFill>
                  <a:schemeClr val="bg1"/>
                </a:solidFill>
                <a:latin typeface="+mn-lt"/>
              </a:rPr>
              <a:t> American - Caribbean Sea Hydrographic Commission  (MACHC) - </a:t>
            </a:r>
            <a:r>
              <a:rPr lang="en-US" sz="1200" dirty="0">
                <a:solidFill>
                  <a:schemeClr val="bg1"/>
                </a:solidFill>
                <a:latin typeface="+mn-lt"/>
              </a:rPr>
              <a:t>Cartagena de </a:t>
            </a:r>
            <a:r>
              <a:rPr lang="en-US" sz="1200" dirty="0" err="1">
                <a:solidFill>
                  <a:schemeClr val="bg1"/>
                </a:solidFill>
                <a:latin typeface="+mn-lt"/>
              </a:rPr>
              <a:t>Indias</a:t>
            </a:r>
            <a:r>
              <a:rPr lang="en-US" sz="1200" dirty="0">
                <a:solidFill>
                  <a:schemeClr val="bg1"/>
                </a:solidFill>
                <a:latin typeface="+mn-lt"/>
              </a:rPr>
              <a:t>, Colombia (26 November-1 December 2018)</a:t>
            </a:r>
          </a:p>
        </p:txBody>
      </p:sp>
      <p:sp>
        <p:nvSpPr>
          <p:cNvPr id="5" name="TextBox 4">
            <a:extLst>
              <a:ext uri="{FF2B5EF4-FFF2-40B4-BE49-F238E27FC236}">
                <a16:creationId xmlns:a16="http://schemas.microsoft.com/office/drawing/2014/main" id="{A3DD9B14-C0F6-B640-BED8-89C3084836B9}"/>
              </a:ext>
            </a:extLst>
          </p:cNvPr>
          <p:cNvSpPr txBox="1"/>
          <p:nvPr/>
        </p:nvSpPr>
        <p:spPr>
          <a:xfrm>
            <a:off x="405114" y="1365813"/>
            <a:ext cx="8542116" cy="938719"/>
          </a:xfrm>
          <a:prstGeom prst="rect">
            <a:avLst/>
          </a:prstGeom>
          <a:noFill/>
        </p:spPr>
        <p:txBody>
          <a:bodyPr wrap="square" rtlCol="0">
            <a:spAutoFit/>
          </a:bodyPr>
          <a:lstStyle/>
          <a:p>
            <a:pPr lvl="1">
              <a:spcAft>
                <a:spcPts val="1800"/>
              </a:spcAft>
            </a:pPr>
            <a:endParaRPr lang="it-IT" sz="2000" dirty="0">
              <a:solidFill>
                <a:schemeClr val="bg1"/>
              </a:solidFill>
            </a:endParaRPr>
          </a:p>
          <a:p>
            <a:pPr>
              <a:spcAft>
                <a:spcPts val="1200"/>
              </a:spcAft>
            </a:pPr>
            <a:endParaRPr lang="en-US" sz="2000" dirty="0">
              <a:solidFill>
                <a:schemeClr val="bg1"/>
              </a:solidFill>
            </a:endParaRPr>
          </a:p>
        </p:txBody>
      </p:sp>
      <p:graphicFrame>
        <p:nvGraphicFramePr>
          <p:cNvPr id="6" name="Tabella 1">
            <a:extLst>
              <a:ext uri="{FF2B5EF4-FFF2-40B4-BE49-F238E27FC236}">
                <a16:creationId xmlns:a16="http://schemas.microsoft.com/office/drawing/2014/main" id="{96B39FED-CEB2-2140-A5B0-75350E66E0F1}"/>
              </a:ext>
            </a:extLst>
          </p:cNvPr>
          <p:cNvGraphicFramePr>
            <a:graphicFrameLocks noGrp="1"/>
          </p:cNvGraphicFramePr>
          <p:nvPr>
            <p:extLst>
              <p:ext uri="{D42A27DB-BD31-4B8C-83A1-F6EECF244321}">
                <p14:modId xmlns:p14="http://schemas.microsoft.com/office/powerpoint/2010/main" val="490576863"/>
              </p:ext>
            </p:extLst>
          </p:nvPr>
        </p:nvGraphicFramePr>
        <p:xfrm>
          <a:off x="281366" y="1835172"/>
          <a:ext cx="8538543" cy="2804160"/>
        </p:xfrm>
        <a:graphic>
          <a:graphicData uri="http://schemas.openxmlformats.org/drawingml/2006/table">
            <a:tbl>
              <a:tblPr firstRow="1" bandRow="1"/>
              <a:tblGrid>
                <a:gridCol w="987374">
                  <a:extLst>
                    <a:ext uri="{9D8B030D-6E8A-4147-A177-3AD203B41FA5}">
                      <a16:colId xmlns:a16="http://schemas.microsoft.com/office/drawing/2014/main" val="20000"/>
                    </a:ext>
                  </a:extLst>
                </a:gridCol>
                <a:gridCol w="4342203">
                  <a:extLst>
                    <a:ext uri="{9D8B030D-6E8A-4147-A177-3AD203B41FA5}">
                      <a16:colId xmlns:a16="http://schemas.microsoft.com/office/drawing/2014/main" val="20001"/>
                    </a:ext>
                  </a:extLst>
                </a:gridCol>
                <a:gridCol w="1069446">
                  <a:extLst>
                    <a:ext uri="{9D8B030D-6E8A-4147-A177-3AD203B41FA5}">
                      <a16:colId xmlns:a16="http://schemas.microsoft.com/office/drawing/2014/main" val="20002"/>
                    </a:ext>
                  </a:extLst>
                </a:gridCol>
                <a:gridCol w="2139520">
                  <a:extLst>
                    <a:ext uri="{9D8B030D-6E8A-4147-A177-3AD203B41FA5}">
                      <a16:colId xmlns:a16="http://schemas.microsoft.com/office/drawing/2014/main" val="20003"/>
                    </a:ext>
                  </a:extLst>
                </a:gridCol>
              </a:tblGrid>
              <a:tr h="480351">
                <a:tc>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pPr algn="ctr"/>
                      <a:r>
                        <a:rPr lang="it-IT" sz="2000" b="0" dirty="0" err="1"/>
                        <a:t>Priority</a:t>
                      </a:r>
                      <a:endParaRPr lang="it-IT" sz="2000" b="0" dirty="0"/>
                    </a:p>
                  </a:txBody>
                  <a:tcP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4A66AC"/>
                    </a:solidFill>
                  </a:tcPr>
                </a:tc>
                <a:tc>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pPr algn="ctr"/>
                      <a:r>
                        <a:rPr lang="it-IT" sz="2000" b="0" dirty="0"/>
                        <a:t>Work Item</a:t>
                      </a:r>
                    </a:p>
                  </a:txBody>
                  <a:tcP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4A66AC"/>
                    </a:solidFill>
                  </a:tcPr>
                </a:tc>
                <a:tc>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pPr algn="ctr"/>
                      <a:r>
                        <a:rPr lang="it-IT" sz="2000" b="0" dirty="0"/>
                        <a:t>Budget (in €)</a:t>
                      </a:r>
                    </a:p>
                  </a:txBody>
                  <a:tcP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4A66AC"/>
                    </a:solidFill>
                  </a:tcPr>
                </a:tc>
                <a:tc>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pPr algn="ctr"/>
                      <a:r>
                        <a:rPr lang="it-IT" sz="2000" b="0" dirty="0" err="1"/>
                        <a:t>Period</a:t>
                      </a:r>
                      <a:endParaRPr lang="it-IT" sz="2000" b="0" dirty="0"/>
                    </a:p>
                    <a:p>
                      <a:pPr algn="ctr"/>
                      <a:r>
                        <a:rPr lang="it-IT" sz="2000" b="0" dirty="0"/>
                        <a:t> (in </a:t>
                      </a:r>
                      <a:r>
                        <a:rPr lang="it-IT" sz="2000" b="0" dirty="0" err="1"/>
                        <a:t>months</a:t>
                      </a:r>
                      <a:r>
                        <a:rPr lang="it-IT" sz="2000" b="0" dirty="0"/>
                        <a:t>)</a:t>
                      </a:r>
                    </a:p>
                  </a:txBody>
                  <a:tcP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4A66AC"/>
                    </a:solidFill>
                  </a:tcPr>
                </a:tc>
                <a:extLst>
                  <a:ext uri="{0D108BD9-81ED-4DB2-BD59-A6C34878D82A}">
                    <a16:rowId xmlns:a16="http://schemas.microsoft.com/office/drawing/2014/main" val="10000"/>
                  </a:ext>
                </a:extLst>
              </a:tr>
              <a:tr h="271503">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it-IT" sz="2000" dirty="0">
                          <a:latin typeface="+mn-lt"/>
                        </a:rPr>
                        <a:t>1</a:t>
                      </a:r>
                    </a:p>
                  </a:txBody>
                  <a:tcP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A66AC">
                        <a:tint val="4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r>
                        <a:rPr lang="it-IT" sz="2000" dirty="0" err="1">
                          <a:latin typeface="+mn-lt"/>
                        </a:rPr>
                        <a:t>Incremental</a:t>
                      </a:r>
                      <a:r>
                        <a:rPr lang="it-IT" sz="2000" dirty="0">
                          <a:latin typeface="+mn-lt"/>
                        </a:rPr>
                        <a:t> </a:t>
                      </a:r>
                      <a:r>
                        <a:rPr lang="it-IT" sz="2000" dirty="0" err="1">
                          <a:latin typeface="+mn-lt"/>
                        </a:rPr>
                        <a:t>updates</a:t>
                      </a:r>
                      <a:r>
                        <a:rPr lang="it-IT" sz="2000" dirty="0">
                          <a:latin typeface="+mn-lt"/>
                        </a:rPr>
                        <a:t> of S-100 GML </a:t>
                      </a:r>
                      <a:r>
                        <a:rPr lang="it-IT" sz="2000" dirty="0" err="1">
                          <a:latin typeface="+mn-lt"/>
                        </a:rPr>
                        <a:t>datasets</a:t>
                      </a:r>
                      <a:endParaRPr lang="it-IT" sz="2000" dirty="0">
                        <a:latin typeface="+mn-lt"/>
                      </a:endParaRPr>
                    </a:p>
                  </a:txBody>
                  <a:tcP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A66AC">
                        <a:tint val="4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it-IT" sz="2000" dirty="0">
                          <a:latin typeface="+mn-lt"/>
                        </a:rPr>
                        <a:t>20 K</a:t>
                      </a:r>
                    </a:p>
                  </a:txBody>
                  <a:tcP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A66AC">
                        <a:tint val="4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it-IT" sz="2000" dirty="0">
                          <a:latin typeface="+mn-lt"/>
                        </a:rPr>
                        <a:t>3-6</a:t>
                      </a:r>
                    </a:p>
                  </a:txBody>
                  <a:tcP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A66AC">
                        <a:tint val="40000"/>
                      </a:srgbClr>
                    </a:solidFill>
                  </a:tcPr>
                </a:tc>
                <a:extLst>
                  <a:ext uri="{0D108BD9-81ED-4DB2-BD59-A6C34878D82A}">
                    <a16:rowId xmlns:a16="http://schemas.microsoft.com/office/drawing/2014/main" val="10001"/>
                  </a:ext>
                </a:extLst>
              </a:tr>
              <a:tr h="271503">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it-IT" sz="2000" dirty="0">
                          <a:latin typeface="+mn-lt"/>
                        </a:rPr>
                        <a:t>2</a:t>
                      </a: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A66AC">
                        <a:tint val="2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r>
                        <a:rPr lang="it-IT" sz="2000" dirty="0" err="1">
                          <a:latin typeface="+mn-lt"/>
                        </a:rPr>
                        <a:t>Experimental</a:t>
                      </a:r>
                      <a:r>
                        <a:rPr lang="it-IT" sz="2000" dirty="0">
                          <a:latin typeface="+mn-lt"/>
                        </a:rPr>
                        <a:t> production </a:t>
                      </a:r>
                      <a:r>
                        <a:rPr lang="it-IT" sz="2000" dirty="0" err="1">
                          <a:latin typeface="+mn-lt"/>
                        </a:rPr>
                        <a:t>tool</a:t>
                      </a:r>
                      <a:r>
                        <a:rPr lang="it-IT" sz="2000" dirty="0">
                          <a:latin typeface="+mn-lt"/>
                        </a:rPr>
                        <a:t> and </a:t>
                      </a:r>
                      <a:r>
                        <a:rPr lang="it-IT" sz="2000" dirty="0" err="1">
                          <a:latin typeface="+mn-lt"/>
                        </a:rPr>
                        <a:t>viewer</a:t>
                      </a:r>
                      <a:r>
                        <a:rPr lang="it-IT" sz="2000" dirty="0">
                          <a:latin typeface="+mn-lt"/>
                        </a:rPr>
                        <a:t> on the web</a:t>
                      </a: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A66AC">
                        <a:tint val="2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it-IT" sz="2000" dirty="0">
                          <a:latin typeface="+mn-lt"/>
                        </a:rPr>
                        <a:t>40 K</a:t>
                      </a: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A66AC">
                        <a:tint val="2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it-IT" sz="2000" dirty="0">
                          <a:latin typeface="+mn-lt"/>
                        </a:rPr>
                        <a:t>6-9</a:t>
                      </a: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A66AC">
                        <a:tint val="20000"/>
                      </a:srgbClr>
                    </a:solidFill>
                  </a:tcPr>
                </a:tc>
                <a:extLst>
                  <a:ext uri="{0D108BD9-81ED-4DB2-BD59-A6C34878D82A}">
                    <a16:rowId xmlns:a16="http://schemas.microsoft.com/office/drawing/2014/main" val="10002"/>
                  </a:ext>
                </a:extLst>
              </a:tr>
              <a:tr h="271503">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it-IT" sz="2000" kern="1200" dirty="0">
                          <a:solidFill>
                            <a:schemeClr val="dk1"/>
                          </a:solidFill>
                          <a:latin typeface="+mn-lt"/>
                          <a:ea typeface="+mn-ea"/>
                          <a:cs typeface="+mn-cs"/>
                        </a:rPr>
                        <a:t>3</a:t>
                      </a: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A66AC">
                        <a:tint val="4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it-IT" sz="2000" kern="1200" dirty="0" err="1">
                          <a:solidFill>
                            <a:schemeClr val="dk1"/>
                          </a:solidFill>
                          <a:latin typeface="+mn-lt"/>
                          <a:ea typeface="+mn-ea"/>
                          <a:cs typeface="+mn-cs"/>
                        </a:rPr>
                        <a:t>Prototyping</a:t>
                      </a:r>
                      <a:r>
                        <a:rPr lang="it-IT" sz="2000" kern="1200" dirty="0">
                          <a:solidFill>
                            <a:schemeClr val="dk1"/>
                          </a:solidFill>
                          <a:latin typeface="+mn-lt"/>
                          <a:ea typeface="+mn-ea"/>
                          <a:cs typeface="+mn-cs"/>
                        </a:rPr>
                        <a:t> </a:t>
                      </a:r>
                      <a:r>
                        <a:rPr lang="it-IT" sz="2000" kern="1200" dirty="0" err="1">
                          <a:solidFill>
                            <a:schemeClr val="dk1"/>
                          </a:solidFill>
                          <a:latin typeface="+mn-lt"/>
                          <a:ea typeface="+mn-ea"/>
                          <a:cs typeface="+mn-cs"/>
                        </a:rPr>
                        <a:t>system</a:t>
                      </a:r>
                      <a:r>
                        <a:rPr lang="it-IT" sz="2000" kern="1200" dirty="0">
                          <a:solidFill>
                            <a:schemeClr val="dk1"/>
                          </a:solidFill>
                          <a:latin typeface="+mn-lt"/>
                          <a:ea typeface="+mn-ea"/>
                          <a:cs typeface="+mn-cs"/>
                        </a:rPr>
                        <a:t> for </a:t>
                      </a:r>
                      <a:r>
                        <a:rPr lang="it-IT" sz="2000" kern="1200" dirty="0" err="1">
                          <a:solidFill>
                            <a:schemeClr val="dk1"/>
                          </a:solidFill>
                          <a:latin typeface="+mn-lt"/>
                          <a:ea typeface="+mn-ea"/>
                          <a:cs typeface="+mn-cs"/>
                        </a:rPr>
                        <a:t>vector</a:t>
                      </a:r>
                      <a:r>
                        <a:rPr lang="it-IT" sz="2000" kern="1200" dirty="0">
                          <a:solidFill>
                            <a:schemeClr val="dk1"/>
                          </a:solidFill>
                          <a:latin typeface="+mn-lt"/>
                          <a:ea typeface="+mn-ea"/>
                          <a:cs typeface="+mn-cs"/>
                        </a:rPr>
                        <a:t> S-100-based data 	</a:t>
                      </a: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A66AC">
                        <a:tint val="4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it-IT" sz="2000" dirty="0">
                          <a:latin typeface="+mn-lt"/>
                        </a:rPr>
                        <a:t>42 K</a:t>
                      </a: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A66AC">
                        <a:tint val="4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it-IT" sz="2000" dirty="0">
                          <a:latin typeface="+mn-lt"/>
                        </a:rPr>
                        <a:t>6-9</a:t>
                      </a: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A66AC">
                        <a:tint val="40000"/>
                      </a:srgbClr>
                    </a:solidFill>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315533017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23E3AE99-B3E6-B645-BD94-FD9492FF85A8}"/>
              </a:ext>
            </a:extLst>
          </p:cNvPr>
          <p:cNvSpPr txBox="1"/>
          <p:nvPr/>
        </p:nvSpPr>
        <p:spPr>
          <a:xfrm>
            <a:off x="2497037" y="127916"/>
            <a:ext cx="4354269" cy="584775"/>
          </a:xfrm>
          <a:prstGeom prst="rect">
            <a:avLst/>
          </a:prstGeom>
          <a:noFill/>
        </p:spPr>
        <p:txBody>
          <a:bodyPr wrap="none" rtlCol="0">
            <a:spAutoFit/>
          </a:bodyPr>
          <a:lstStyle/>
          <a:p>
            <a:r>
              <a:rPr lang="en-US" sz="3200" dirty="0">
                <a:solidFill>
                  <a:schemeClr val="bg1"/>
                </a:solidFill>
              </a:rPr>
              <a:t>Top 3 Items for Each WG</a:t>
            </a:r>
          </a:p>
        </p:txBody>
      </p:sp>
      <p:sp>
        <p:nvSpPr>
          <p:cNvPr id="4" name="TextBox 3">
            <a:extLst>
              <a:ext uri="{FF2B5EF4-FFF2-40B4-BE49-F238E27FC236}">
                <a16:creationId xmlns:a16="http://schemas.microsoft.com/office/drawing/2014/main" id="{C739C5A8-D932-F942-8EFA-74A92E7C26F5}"/>
              </a:ext>
            </a:extLst>
          </p:cNvPr>
          <p:cNvSpPr txBox="1"/>
          <p:nvPr/>
        </p:nvSpPr>
        <p:spPr>
          <a:xfrm>
            <a:off x="403114" y="712691"/>
            <a:ext cx="8542116" cy="5555367"/>
          </a:xfrm>
          <a:prstGeom prst="rect">
            <a:avLst/>
          </a:prstGeom>
          <a:noFill/>
        </p:spPr>
        <p:txBody>
          <a:bodyPr wrap="square" rtlCol="0">
            <a:spAutoFit/>
          </a:bodyPr>
          <a:lstStyle/>
          <a:p>
            <a:pPr marL="0" lvl="1">
              <a:spcAft>
                <a:spcPts val="1800"/>
              </a:spcAft>
            </a:pPr>
            <a:r>
              <a:rPr lang="en-US" sz="2000" dirty="0">
                <a:solidFill>
                  <a:schemeClr val="bg1"/>
                </a:solidFill>
              </a:rPr>
              <a:t>S-100</a:t>
            </a:r>
          </a:p>
          <a:p>
            <a:pPr marL="457200" indent="-457200">
              <a:buFont typeface="+mj-lt"/>
              <a:buAutoNum type="arabicPeriod"/>
            </a:pPr>
            <a:r>
              <a:rPr lang="en-US" sz="2000" dirty="0">
                <a:solidFill>
                  <a:schemeClr val="bg1"/>
                </a:solidFill>
              </a:rPr>
              <a:t>Publication of S-101 Edition 1.0.0 (end of 2018)</a:t>
            </a:r>
          </a:p>
          <a:p>
            <a:pPr marL="457200" indent="-457200">
              <a:buFont typeface="+mj-lt"/>
              <a:buAutoNum type="arabicPeriod"/>
            </a:pPr>
            <a:r>
              <a:rPr lang="en-US" sz="2000" dirty="0">
                <a:solidFill>
                  <a:schemeClr val="bg1"/>
                </a:solidFill>
              </a:rPr>
              <a:t>Investigate how to include S-100 into the IMO ECDIS Perf. Standards (2019) </a:t>
            </a:r>
          </a:p>
          <a:p>
            <a:pPr marL="457200" indent="-457200">
              <a:buFont typeface="+mj-lt"/>
              <a:buAutoNum type="arabicPeriod"/>
            </a:pPr>
            <a:r>
              <a:rPr lang="en-US" sz="2000" dirty="0">
                <a:solidFill>
                  <a:schemeClr val="bg1"/>
                </a:solidFill>
              </a:rPr>
              <a:t>Continued development of the S-98 Interoperability Specification (2019)</a:t>
            </a:r>
          </a:p>
          <a:p>
            <a:pPr marL="457200" indent="-457200">
              <a:buFont typeface="+mj-lt"/>
              <a:buAutoNum type="arabicPeriod"/>
            </a:pPr>
            <a:endParaRPr lang="en-US" sz="2000" dirty="0">
              <a:solidFill>
                <a:schemeClr val="bg1"/>
              </a:solidFill>
            </a:endParaRPr>
          </a:p>
          <a:p>
            <a:r>
              <a:rPr lang="en-US" sz="2000" dirty="0">
                <a:solidFill>
                  <a:schemeClr val="bg1"/>
                </a:solidFill>
              </a:rPr>
              <a:t>ENCWG</a:t>
            </a:r>
          </a:p>
          <a:p>
            <a:endParaRPr lang="en-US" sz="2000" dirty="0">
              <a:solidFill>
                <a:schemeClr val="bg1"/>
              </a:solidFill>
            </a:endParaRPr>
          </a:p>
          <a:p>
            <a:pPr marL="457200" indent="-457200">
              <a:buFont typeface="+mj-lt"/>
              <a:buAutoNum type="arabicPeriod"/>
            </a:pPr>
            <a:r>
              <a:rPr lang="en-US" sz="2000" dirty="0">
                <a:solidFill>
                  <a:schemeClr val="bg1"/>
                </a:solidFill>
              </a:rPr>
              <a:t>Maintain IHO Publications (S-52, S-57, S-58, S-63, S-64, S-65, S-66) </a:t>
            </a:r>
          </a:p>
          <a:p>
            <a:pPr marL="457200" indent="-457200">
              <a:buFont typeface="+mj-lt"/>
              <a:buAutoNum type="arabicPeriod"/>
            </a:pPr>
            <a:r>
              <a:rPr lang="en-US" sz="2000" dirty="0">
                <a:solidFill>
                  <a:schemeClr val="bg1"/>
                </a:solidFill>
              </a:rPr>
              <a:t>Consider the development of high density contour lines related to ENCs </a:t>
            </a:r>
          </a:p>
          <a:p>
            <a:pPr marL="457200" indent="-457200">
              <a:buFont typeface="+mj-lt"/>
              <a:buAutoNum type="arabicPeriod"/>
            </a:pPr>
            <a:r>
              <a:rPr lang="en-US" sz="2000" dirty="0">
                <a:solidFill>
                  <a:schemeClr val="bg1"/>
                </a:solidFill>
              </a:rPr>
              <a:t>Conduct a Cyber Security Risk on the new edition of the S-63</a:t>
            </a:r>
          </a:p>
          <a:p>
            <a:endParaRPr lang="en-US" sz="2000" dirty="0">
              <a:solidFill>
                <a:schemeClr val="bg1"/>
              </a:solidFill>
            </a:endParaRPr>
          </a:p>
          <a:p>
            <a:r>
              <a:rPr lang="en-US" sz="2000" dirty="0">
                <a:solidFill>
                  <a:schemeClr val="bg1"/>
                </a:solidFill>
              </a:rPr>
              <a:t>ABLOS</a:t>
            </a:r>
          </a:p>
          <a:p>
            <a:endParaRPr lang="en-US" sz="2000" dirty="0">
              <a:solidFill>
                <a:schemeClr val="bg1"/>
              </a:solidFill>
            </a:endParaRPr>
          </a:p>
          <a:p>
            <a:pPr marL="457200" indent="-457200">
              <a:buFont typeface="+mj-lt"/>
              <a:buAutoNum type="arabicPeriod"/>
            </a:pPr>
            <a:r>
              <a:rPr lang="en-US" sz="2000" dirty="0">
                <a:solidFill>
                  <a:schemeClr val="bg1"/>
                </a:solidFill>
              </a:rPr>
              <a:t>Maintain Publication C-51 “Technical Aspects of the Law of the Sea Manual” </a:t>
            </a:r>
          </a:p>
          <a:p>
            <a:pPr marL="457200" indent="-457200">
              <a:buFont typeface="+mj-lt"/>
              <a:buAutoNum type="arabicPeriod"/>
            </a:pPr>
            <a:r>
              <a:rPr lang="en-US" sz="2000" dirty="0">
                <a:solidFill>
                  <a:schemeClr val="bg1"/>
                </a:solidFill>
              </a:rPr>
              <a:t>Deliver a training program on maritime delimitation </a:t>
            </a:r>
          </a:p>
          <a:p>
            <a:pPr marL="457200" indent="-457200">
              <a:buFont typeface="+mj-lt"/>
              <a:buAutoNum type="arabicPeriod"/>
            </a:pPr>
            <a:r>
              <a:rPr lang="en-US" sz="2000" dirty="0">
                <a:solidFill>
                  <a:schemeClr val="bg1"/>
                </a:solidFill>
              </a:rPr>
              <a:t>Provide advice and guidance on the technical aspect of the Law of the Sea to relevant organizations, bodies and Member States </a:t>
            </a:r>
          </a:p>
        </p:txBody>
      </p:sp>
      <p:sp>
        <p:nvSpPr>
          <p:cNvPr id="5" name="Rectangle 4">
            <a:extLst>
              <a:ext uri="{FF2B5EF4-FFF2-40B4-BE49-F238E27FC236}">
                <a16:creationId xmlns:a16="http://schemas.microsoft.com/office/drawing/2014/main" id="{E9FBE15A-067E-C64C-9FB2-204E54EF3944}"/>
              </a:ext>
            </a:extLst>
          </p:cNvPr>
          <p:cNvSpPr/>
          <p:nvPr/>
        </p:nvSpPr>
        <p:spPr>
          <a:xfrm>
            <a:off x="281366" y="6363525"/>
            <a:ext cx="8785612" cy="280343"/>
          </a:xfrm>
          <a:prstGeom prst="rect">
            <a:avLst/>
          </a:prstGeom>
        </p:spPr>
        <p:txBody>
          <a:bodyPr wrap="square">
            <a:spAutoFit/>
          </a:bodyPr>
          <a:lstStyle/>
          <a:p>
            <a:r>
              <a:rPr lang="en-US" sz="1200" b="1" dirty="0" err="1">
                <a:solidFill>
                  <a:schemeClr val="bg1"/>
                </a:solidFill>
                <a:latin typeface="+mn-lt"/>
              </a:rPr>
              <a:t>Meso</a:t>
            </a:r>
            <a:r>
              <a:rPr lang="en-US" sz="1200" b="1" dirty="0">
                <a:solidFill>
                  <a:schemeClr val="bg1"/>
                </a:solidFill>
                <a:latin typeface="+mn-lt"/>
              </a:rPr>
              <a:t> American - Caribbean Sea Hydrographic Commission  (MACHC) - </a:t>
            </a:r>
            <a:r>
              <a:rPr lang="en-US" sz="1200" dirty="0">
                <a:solidFill>
                  <a:schemeClr val="bg1"/>
                </a:solidFill>
                <a:latin typeface="+mn-lt"/>
              </a:rPr>
              <a:t>Cartagena de </a:t>
            </a:r>
            <a:r>
              <a:rPr lang="en-US" sz="1200" dirty="0" err="1">
                <a:solidFill>
                  <a:schemeClr val="bg1"/>
                </a:solidFill>
                <a:latin typeface="+mn-lt"/>
              </a:rPr>
              <a:t>Indias</a:t>
            </a:r>
            <a:r>
              <a:rPr lang="en-US" sz="1200" dirty="0">
                <a:solidFill>
                  <a:schemeClr val="bg1"/>
                </a:solidFill>
                <a:latin typeface="+mn-lt"/>
              </a:rPr>
              <a:t>, Colombia (26 November-1 December 2018)</a:t>
            </a:r>
          </a:p>
        </p:txBody>
      </p:sp>
    </p:spTree>
    <p:extLst>
      <p:ext uri="{BB962C8B-B14F-4D97-AF65-F5344CB8AC3E}">
        <p14:creationId xmlns:p14="http://schemas.microsoft.com/office/powerpoint/2010/main" val="7026519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61BF68C-B869-1049-8CB2-37D79E400348}"/>
              </a:ext>
            </a:extLst>
          </p:cNvPr>
          <p:cNvSpPr txBox="1"/>
          <p:nvPr/>
        </p:nvSpPr>
        <p:spPr>
          <a:xfrm>
            <a:off x="2497037" y="197364"/>
            <a:ext cx="4354269" cy="584775"/>
          </a:xfrm>
          <a:prstGeom prst="rect">
            <a:avLst/>
          </a:prstGeom>
          <a:noFill/>
        </p:spPr>
        <p:txBody>
          <a:bodyPr wrap="none" rtlCol="0">
            <a:spAutoFit/>
          </a:bodyPr>
          <a:lstStyle/>
          <a:p>
            <a:r>
              <a:rPr lang="en-US" sz="3200" dirty="0">
                <a:solidFill>
                  <a:schemeClr val="bg1"/>
                </a:solidFill>
              </a:rPr>
              <a:t>Top 3 Items for Each WG</a:t>
            </a:r>
          </a:p>
        </p:txBody>
      </p:sp>
      <p:sp>
        <p:nvSpPr>
          <p:cNvPr id="3" name="TextBox 2">
            <a:extLst>
              <a:ext uri="{FF2B5EF4-FFF2-40B4-BE49-F238E27FC236}">
                <a16:creationId xmlns:a16="http://schemas.microsoft.com/office/drawing/2014/main" id="{27ACB707-346B-CB4F-BEF6-218F44526FD5}"/>
              </a:ext>
            </a:extLst>
          </p:cNvPr>
          <p:cNvSpPr txBox="1"/>
          <p:nvPr/>
        </p:nvSpPr>
        <p:spPr>
          <a:xfrm>
            <a:off x="403114" y="782139"/>
            <a:ext cx="8542116" cy="5247590"/>
          </a:xfrm>
          <a:prstGeom prst="rect">
            <a:avLst/>
          </a:prstGeom>
          <a:noFill/>
        </p:spPr>
        <p:txBody>
          <a:bodyPr wrap="square" rtlCol="0">
            <a:spAutoFit/>
          </a:bodyPr>
          <a:lstStyle/>
          <a:p>
            <a:pPr marL="0" lvl="1">
              <a:spcAft>
                <a:spcPts val="1800"/>
              </a:spcAft>
            </a:pPr>
            <a:r>
              <a:rPr lang="en-US" sz="2000" dirty="0">
                <a:solidFill>
                  <a:schemeClr val="bg1"/>
                </a:solidFill>
              </a:rPr>
              <a:t>NCWG</a:t>
            </a:r>
          </a:p>
          <a:p>
            <a:pPr marL="457200" indent="-457200">
              <a:buFont typeface="+mj-lt"/>
              <a:buAutoNum type="arabicPeriod"/>
            </a:pPr>
            <a:r>
              <a:rPr lang="en-US" sz="2000" dirty="0">
                <a:solidFill>
                  <a:schemeClr val="bg1"/>
                </a:solidFill>
              </a:rPr>
              <a:t>Maintain S-4 as the foundation document for all nautical charts </a:t>
            </a:r>
          </a:p>
          <a:p>
            <a:pPr marL="457200" indent="-457200">
              <a:buFont typeface="+mj-lt"/>
              <a:buAutoNum type="arabicPeriod"/>
            </a:pPr>
            <a:r>
              <a:rPr lang="en-US" sz="2000" dirty="0">
                <a:solidFill>
                  <a:schemeClr val="bg1"/>
                </a:solidFill>
              </a:rPr>
              <a:t>Develop discussion paper on the Future of the Paper Chart</a:t>
            </a:r>
          </a:p>
          <a:p>
            <a:pPr marL="457200" indent="-457200" algn="just">
              <a:buFont typeface="+mj-lt"/>
              <a:buAutoNum type="arabicPeriod"/>
            </a:pPr>
            <a:endParaRPr lang="en-US" sz="2000" dirty="0">
              <a:solidFill>
                <a:schemeClr val="bg1"/>
              </a:solidFill>
            </a:endParaRPr>
          </a:p>
          <a:p>
            <a:pPr algn="just"/>
            <a:r>
              <a:rPr lang="en-US" sz="2000" dirty="0">
                <a:solidFill>
                  <a:schemeClr val="bg1"/>
                </a:solidFill>
              </a:rPr>
              <a:t>NIPWG</a:t>
            </a:r>
          </a:p>
          <a:p>
            <a:pPr algn="just"/>
            <a:endParaRPr lang="en-US" sz="2000" dirty="0">
              <a:solidFill>
                <a:schemeClr val="bg1"/>
              </a:solidFill>
            </a:endParaRPr>
          </a:p>
          <a:p>
            <a:pPr marL="457200" indent="-457200">
              <a:buFont typeface="+mj-lt"/>
              <a:buAutoNum type="arabicPeriod"/>
            </a:pPr>
            <a:r>
              <a:rPr lang="it-IT" sz="2000" dirty="0" err="1">
                <a:solidFill>
                  <a:schemeClr val="bg1"/>
                </a:solidFill>
              </a:rPr>
              <a:t>Develop</a:t>
            </a:r>
            <a:r>
              <a:rPr lang="it-IT" sz="2000" dirty="0">
                <a:solidFill>
                  <a:schemeClr val="bg1"/>
                </a:solidFill>
              </a:rPr>
              <a:t> S-12n - </a:t>
            </a:r>
            <a:r>
              <a:rPr lang="it-IT" sz="2000" dirty="0" err="1">
                <a:solidFill>
                  <a:schemeClr val="bg1"/>
                </a:solidFill>
              </a:rPr>
              <a:t>Nautical</a:t>
            </a:r>
            <a:r>
              <a:rPr lang="it-IT" sz="2000" dirty="0">
                <a:solidFill>
                  <a:schemeClr val="bg1"/>
                </a:solidFill>
              </a:rPr>
              <a:t> Information Product </a:t>
            </a:r>
            <a:r>
              <a:rPr lang="it-IT" sz="2000" dirty="0" err="1">
                <a:solidFill>
                  <a:schemeClr val="bg1"/>
                </a:solidFill>
              </a:rPr>
              <a:t>Specifications</a:t>
            </a:r>
            <a:r>
              <a:rPr lang="it-IT" sz="2000" dirty="0">
                <a:solidFill>
                  <a:schemeClr val="bg1"/>
                </a:solidFill>
              </a:rPr>
              <a:t> </a:t>
            </a:r>
          </a:p>
          <a:p>
            <a:pPr marL="457200" indent="-457200">
              <a:buFont typeface="+mj-lt"/>
              <a:buAutoNum type="arabicPeriod"/>
            </a:pPr>
            <a:r>
              <a:rPr lang="en-US" sz="2000" dirty="0">
                <a:solidFill>
                  <a:schemeClr val="bg1"/>
                </a:solidFill>
              </a:rPr>
              <a:t>Coordinate the IHO contribution to the definition and harmonization of IMO Maritime Services within IHO’s remit</a:t>
            </a:r>
          </a:p>
          <a:p>
            <a:pPr marL="457200" indent="-457200">
              <a:buFont typeface="+mj-lt"/>
              <a:buAutoNum type="arabicPeriod"/>
            </a:pPr>
            <a:endParaRPr lang="en-US" sz="2000" dirty="0">
              <a:solidFill>
                <a:schemeClr val="bg1"/>
              </a:solidFill>
            </a:endParaRPr>
          </a:p>
          <a:p>
            <a:r>
              <a:rPr lang="en-US" sz="2000" dirty="0">
                <a:solidFill>
                  <a:schemeClr val="bg1"/>
                </a:solidFill>
              </a:rPr>
              <a:t>HDWG</a:t>
            </a:r>
          </a:p>
          <a:p>
            <a:endParaRPr lang="en-US" sz="2000" dirty="0">
              <a:solidFill>
                <a:schemeClr val="bg1"/>
              </a:solidFill>
            </a:endParaRPr>
          </a:p>
          <a:p>
            <a:pPr marL="457200" indent="-457200">
              <a:buFont typeface="+mj-lt"/>
              <a:buAutoNum type="arabicPeriod"/>
            </a:pPr>
            <a:r>
              <a:rPr lang="en-US" sz="2000" dirty="0">
                <a:solidFill>
                  <a:schemeClr val="bg1"/>
                </a:solidFill>
              </a:rPr>
              <a:t>Maintain and extend definitions in S-32 Hydrographic Dictionary Registry</a:t>
            </a:r>
          </a:p>
          <a:p>
            <a:pPr marL="457200" indent="-457200">
              <a:buFont typeface="+mj-lt"/>
              <a:buAutoNum type="arabicPeriod"/>
            </a:pPr>
            <a:r>
              <a:rPr lang="en-US" sz="2000" dirty="0">
                <a:solidFill>
                  <a:schemeClr val="bg1"/>
                </a:solidFill>
              </a:rPr>
              <a:t>Liaise with other IHO bodies and organizations preparing publications containing glossaries</a:t>
            </a:r>
          </a:p>
          <a:p>
            <a:pPr marL="457200" indent="-457200">
              <a:buFont typeface="+mj-lt"/>
              <a:buAutoNum type="arabicPeriod"/>
            </a:pPr>
            <a:r>
              <a:rPr lang="en-US" sz="2000" dirty="0">
                <a:solidFill>
                  <a:schemeClr val="bg1"/>
                </a:solidFill>
              </a:rPr>
              <a:t>Develop a digital database to support S-32 Hydrographic Dictionary Registry</a:t>
            </a:r>
          </a:p>
        </p:txBody>
      </p:sp>
      <p:sp>
        <p:nvSpPr>
          <p:cNvPr id="4" name="Rectangle 3">
            <a:extLst>
              <a:ext uri="{FF2B5EF4-FFF2-40B4-BE49-F238E27FC236}">
                <a16:creationId xmlns:a16="http://schemas.microsoft.com/office/drawing/2014/main" id="{5DB66977-73D4-4D4A-BEAB-797B33DC64EC}"/>
              </a:ext>
            </a:extLst>
          </p:cNvPr>
          <p:cNvSpPr/>
          <p:nvPr/>
        </p:nvSpPr>
        <p:spPr>
          <a:xfrm>
            <a:off x="281366" y="6363525"/>
            <a:ext cx="8785612" cy="280343"/>
          </a:xfrm>
          <a:prstGeom prst="rect">
            <a:avLst/>
          </a:prstGeom>
        </p:spPr>
        <p:txBody>
          <a:bodyPr wrap="square">
            <a:spAutoFit/>
          </a:bodyPr>
          <a:lstStyle/>
          <a:p>
            <a:r>
              <a:rPr lang="en-US" sz="1200" b="1" dirty="0" err="1">
                <a:solidFill>
                  <a:schemeClr val="bg1"/>
                </a:solidFill>
                <a:latin typeface="+mn-lt"/>
              </a:rPr>
              <a:t>Meso</a:t>
            </a:r>
            <a:r>
              <a:rPr lang="en-US" sz="1200" b="1" dirty="0">
                <a:solidFill>
                  <a:schemeClr val="bg1"/>
                </a:solidFill>
                <a:latin typeface="+mn-lt"/>
              </a:rPr>
              <a:t> American - Caribbean Sea Hydrographic Commission  (MACHC) - </a:t>
            </a:r>
            <a:r>
              <a:rPr lang="en-US" sz="1200" dirty="0">
                <a:solidFill>
                  <a:schemeClr val="bg1"/>
                </a:solidFill>
                <a:latin typeface="+mn-lt"/>
              </a:rPr>
              <a:t>Cartagena de </a:t>
            </a:r>
            <a:r>
              <a:rPr lang="en-US" sz="1200" dirty="0" err="1">
                <a:solidFill>
                  <a:schemeClr val="bg1"/>
                </a:solidFill>
                <a:latin typeface="+mn-lt"/>
              </a:rPr>
              <a:t>Indias</a:t>
            </a:r>
            <a:r>
              <a:rPr lang="en-US" sz="1200" dirty="0">
                <a:solidFill>
                  <a:schemeClr val="bg1"/>
                </a:solidFill>
                <a:latin typeface="+mn-lt"/>
              </a:rPr>
              <a:t>, Colombia (26 November-1 December 2018)</a:t>
            </a:r>
          </a:p>
        </p:txBody>
      </p:sp>
    </p:spTree>
    <p:extLst>
      <p:ext uri="{BB962C8B-B14F-4D97-AF65-F5344CB8AC3E}">
        <p14:creationId xmlns:p14="http://schemas.microsoft.com/office/powerpoint/2010/main" val="300415443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7E61EE6-3620-FA42-A270-C67473A43BCF}"/>
              </a:ext>
            </a:extLst>
          </p:cNvPr>
          <p:cNvSpPr txBox="1"/>
          <p:nvPr/>
        </p:nvSpPr>
        <p:spPr>
          <a:xfrm>
            <a:off x="2497037" y="452007"/>
            <a:ext cx="4354269" cy="584775"/>
          </a:xfrm>
          <a:prstGeom prst="rect">
            <a:avLst/>
          </a:prstGeom>
          <a:noFill/>
        </p:spPr>
        <p:txBody>
          <a:bodyPr wrap="none" rtlCol="0">
            <a:spAutoFit/>
          </a:bodyPr>
          <a:lstStyle/>
          <a:p>
            <a:r>
              <a:rPr lang="en-US" sz="3200" dirty="0">
                <a:solidFill>
                  <a:schemeClr val="bg1"/>
                </a:solidFill>
              </a:rPr>
              <a:t>Top 3 Items for Each WG</a:t>
            </a:r>
          </a:p>
        </p:txBody>
      </p:sp>
      <p:sp>
        <p:nvSpPr>
          <p:cNvPr id="3" name="TextBox 2">
            <a:extLst>
              <a:ext uri="{FF2B5EF4-FFF2-40B4-BE49-F238E27FC236}">
                <a16:creationId xmlns:a16="http://schemas.microsoft.com/office/drawing/2014/main" id="{A61B2D0A-117B-0B42-9396-ECF74E1D8BC7}"/>
              </a:ext>
            </a:extLst>
          </p:cNvPr>
          <p:cNvSpPr txBox="1"/>
          <p:nvPr/>
        </p:nvSpPr>
        <p:spPr>
          <a:xfrm>
            <a:off x="403114" y="1036782"/>
            <a:ext cx="8542116" cy="4939814"/>
          </a:xfrm>
          <a:prstGeom prst="rect">
            <a:avLst/>
          </a:prstGeom>
          <a:noFill/>
        </p:spPr>
        <p:txBody>
          <a:bodyPr wrap="square" rtlCol="0">
            <a:spAutoFit/>
          </a:bodyPr>
          <a:lstStyle/>
          <a:p>
            <a:pPr marL="0" lvl="1">
              <a:spcAft>
                <a:spcPts val="1800"/>
              </a:spcAft>
            </a:pPr>
            <a:r>
              <a:rPr lang="en-US" sz="2000" dirty="0">
                <a:solidFill>
                  <a:schemeClr val="bg1"/>
                </a:solidFill>
              </a:rPr>
              <a:t>DQWG</a:t>
            </a:r>
          </a:p>
          <a:p>
            <a:pPr marL="457200" indent="-457200">
              <a:buFont typeface="+mj-lt"/>
              <a:buAutoNum type="arabicPeriod"/>
            </a:pPr>
            <a:r>
              <a:rPr lang="en-US" sz="2000" dirty="0">
                <a:solidFill>
                  <a:schemeClr val="bg1"/>
                </a:solidFill>
              </a:rPr>
              <a:t>Develop a data quality checklist for product specification developers </a:t>
            </a:r>
          </a:p>
          <a:p>
            <a:pPr marL="457200" indent="-457200">
              <a:buFont typeface="+mj-lt"/>
              <a:buAutoNum type="arabicPeriod"/>
            </a:pPr>
            <a:r>
              <a:rPr lang="en-US" sz="2000" dirty="0">
                <a:solidFill>
                  <a:schemeClr val="bg1"/>
                </a:solidFill>
              </a:rPr>
              <a:t>Provide guidance on data quality aspects to Hydrographic Offices, in particular to ensure harmonized implementation; </a:t>
            </a:r>
          </a:p>
          <a:p>
            <a:pPr marL="457200" indent="-457200">
              <a:buFont typeface="+mj-lt"/>
              <a:buAutoNum type="arabicPeriod"/>
            </a:pPr>
            <a:r>
              <a:rPr lang="en-US" sz="2000" dirty="0">
                <a:solidFill>
                  <a:schemeClr val="bg1"/>
                </a:solidFill>
              </a:rPr>
              <a:t>Periodically review S-100 based product specifications to ensure the data quality aspects have been taken into consideration</a:t>
            </a:r>
          </a:p>
          <a:p>
            <a:pPr marL="457200" indent="-457200">
              <a:buFont typeface="+mj-lt"/>
              <a:buAutoNum type="arabicPeriod"/>
            </a:pPr>
            <a:endParaRPr lang="en-US" sz="2000" dirty="0">
              <a:solidFill>
                <a:schemeClr val="bg1"/>
              </a:solidFill>
            </a:endParaRPr>
          </a:p>
          <a:p>
            <a:r>
              <a:rPr lang="en-US" sz="2000" dirty="0">
                <a:solidFill>
                  <a:schemeClr val="bg1"/>
                </a:solidFill>
              </a:rPr>
              <a:t>TWCWG</a:t>
            </a:r>
          </a:p>
          <a:p>
            <a:endParaRPr lang="en-US" sz="2000" dirty="0">
              <a:solidFill>
                <a:schemeClr val="bg1"/>
              </a:solidFill>
            </a:endParaRPr>
          </a:p>
          <a:p>
            <a:pPr marL="457200" indent="-457200">
              <a:buFont typeface="+mj-lt"/>
              <a:buAutoNum type="arabicPeriod"/>
            </a:pPr>
            <a:r>
              <a:rPr lang="en-US" sz="2000" dirty="0">
                <a:solidFill>
                  <a:schemeClr val="bg1"/>
                </a:solidFill>
              </a:rPr>
              <a:t>Develop, maintain and extend a Product Specification for digital tide and tidal current tables</a:t>
            </a:r>
          </a:p>
          <a:p>
            <a:pPr marL="457200" indent="-457200">
              <a:buFont typeface="+mj-lt"/>
              <a:buAutoNum type="arabicPeriod"/>
            </a:pPr>
            <a:r>
              <a:rPr lang="en-US" sz="2000" dirty="0">
                <a:solidFill>
                  <a:schemeClr val="bg1"/>
                </a:solidFill>
              </a:rPr>
              <a:t>Develop, maintain and extend a Product Specification for dynamic surface currents in ECDIS (S-111) and for dynamic tides water level in ECDIS (S-104) </a:t>
            </a:r>
          </a:p>
          <a:p>
            <a:pPr marL="457200" indent="-457200">
              <a:buFont typeface="+mj-lt"/>
              <a:buAutoNum type="arabicPeriod"/>
            </a:pPr>
            <a:r>
              <a:rPr lang="en-US" sz="2000" dirty="0">
                <a:solidFill>
                  <a:schemeClr val="bg1"/>
                </a:solidFill>
              </a:rPr>
              <a:t>Maintain and extend the relevant IHO standards, specifications and publications as required</a:t>
            </a:r>
          </a:p>
        </p:txBody>
      </p:sp>
      <p:sp>
        <p:nvSpPr>
          <p:cNvPr id="4" name="Rectangle 3">
            <a:extLst>
              <a:ext uri="{FF2B5EF4-FFF2-40B4-BE49-F238E27FC236}">
                <a16:creationId xmlns:a16="http://schemas.microsoft.com/office/drawing/2014/main" id="{E10DAD2D-73B3-234A-ADAC-6F736B984677}"/>
              </a:ext>
            </a:extLst>
          </p:cNvPr>
          <p:cNvSpPr/>
          <p:nvPr/>
        </p:nvSpPr>
        <p:spPr>
          <a:xfrm>
            <a:off x="281366" y="6363525"/>
            <a:ext cx="8785612" cy="280343"/>
          </a:xfrm>
          <a:prstGeom prst="rect">
            <a:avLst/>
          </a:prstGeom>
        </p:spPr>
        <p:txBody>
          <a:bodyPr wrap="square">
            <a:spAutoFit/>
          </a:bodyPr>
          <a:lstStyle/>
          <a:p>
            <a:r>
              <a:rPr lang="en-US" sz="1200" b="1" dirty="0" err="1">
                <a:solidFill>
                  <a:schemeClr val="bg1"/>
                </a:solidFill>
                <a:latin typeface="+mn-lt"/>
              </a:rPr>
              <a:t>Meso</a:t>
            </a:r>
            <a:r>
              <a:rPr lang="en-US" sz="1200" b="1" dirty="0">
                <a:solidFill>
                  <a:schemeClr val="bg1"/>
                </a:solidFill>
                <a:latin typeface="+mn-lt"/>
              </a:rPr>
              <a:t> American - Caribbean Sea Hydrographic Commission  (MACHC) - </a:t>
            </a:r>
            <a:r>
              <a:rPr lang="en-US" sz="1200" dirty="0">
                <a:solidFill>
                  <a:schemeClr val="bg1"/>
                </a:solidFill>
                <a:latin typeface="+mn-lt"/>
              </a:rPr>
              <a:t>Cartagena de </a:t>
            </a:r>
            <a:r>
              <a:rPr lang="en-US" sz="1200" dirty="0" err="1">
                <a:solidFill>
                  <a:schemeClr val="bg1"/>
                </a:solidFill>
                <a:latin typeface="+mn-lt"/>
              </a:rPr>
              <a:t>Indias</a:t>
            </a:r>
            <a:r>
              <a:rPr lang="en-US" sz="1200" dirty="0">
                <a:solidFill>
                  <a:schemeClr val="bg1"/>
                </a:solidFill>
                <a:latin typeface="+mn-lt"/>
              </a:rPr>
              <a:t>, Colombia (26 November-1 December 2018)</a:t>
            </a:r>
          </a:p>
        </p:txBody>
      </p:sp>
    </p:spTree>
    <p:extLst>
      <p:ext uri="{BB962C8B-B14F-4D97-AF65-F5344CB8AC3E}">
        <p14:creationId xmlns:p14="http://schemas.microsoft.com/office/powerpoint/2010/main" val="239540205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40AAA55-F639-42CE-AC3B-C4EA107D09FE}"/>
              </a:ext>
            </a:extLst>
          </p:cNvPr>
          <p:cNvSpPr txBox="1"/>
          <p:nvPr/>
        </p:nvSpPr>
        <p:spPr>
          <a:xfrm>
            <a:off x="1810138" y="2743200"/>
            <a:ext cx="6307494" cy="830997"/>
          </a:xfrm>
          <a:prstGeom prst="rect">
            <a:avLst/>
          </a:prstGeom>
          <a:noFill/>
        </p:spPr>
        <p:txBody>
          <a:bodyPr wrap="square" rtlCol="0">
            <a:spAutoFit/>
          </a:bodyPr>
          <a:lstStyle/>
          <a:p>
            <a:r>
              <a:rPr lang="en-US" sz="4800" dirty="0">
                <a:solidFill>
                  <a:schemeClr val="bg1"/>
                </a:solidFill>
              </a:rPr>
              <a:t>Thank You Very Much</a:t>
            </a:r>
          </a:p>
        </p:txBody>
      </p:sp>
    </p:spTree>
    <p:extLst>
      <p:ext uri="{BB962C8B-B14F-4D97-AF65-F5344CB8AC3E}">
        <p14:creationId xmlns:p14="http://schemas.microsoft.com/office/powerpoint/2010/main" val="1352061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FAB1CED2-8484-154A-A30B-70E92861D384}"/>
              </a:ext>
            </a:extLst>
          </p:cNvPr>
          <p:cNvSpPr/>
          <p:nvPr/>
        </p:nvSpPr>
        <p:spPr>
          <a:xfrm>
            <a:off x="281366" y="6363525"/>
            <a:ext cx="8785612" cy="280343"/>
          </a:xfrm>
          <a:prstGeom prst="rect">
            <a:avLst/>
          </a:prstGeom>
        </p:spPr>
        <p:txBody>
          <a:bodyPr wrap="square">
            <a:spAutoFit/>
          </a:bodyPr>
          <a:lstStyle/>
          <a:p>
            <a:r>
              <a:rPr lang="en-US" sz="1200" b="1" dirty="0" err="1">
                <a:solidFill>
                  <a:schemeClr val="bg1"/>
                </a:solidFill>
                <a:latin typeface="+mn-lt"/>
              </a:rPr>
              <a:t>Meso</a:t>
            </a:r>
            <a:r>
              <a:rPr lang="en-US" sz="1200" b="1" dirty="0">
                <a:solidFill>
                  <a:schemeClr val="bg1"/>
                </a:solidFill>
                <a:latin typeface="+mn-lt"/>
              </a:rPr>
              <a:t> American - Caribbean Sea Hydrographic Commission  (MACHC) - </a:t>
            </a:r>
            <a:r>
              <a:rPr lang="en-US" sz="1200" dirty="0">
                <a:solidFill>
                  <a:schemeClr val="bg1"/>
                </a:solidFill>
                <a:latin typeface="+mn-lt"/>
              </a:rPr>
              <a:t>Cartagena de </a:t>
            </a:r>
            <a:r>
              <a:rPr lang="en-US" sz="1200" dirty="0" err="1">
                <a:solidFill>
                  <a:schemeClr val="bg1"/>
                </a:solidFill>
                <a:latin typeface="+mn-lt"/>
              </a:rPr>
              <a:t>Indias</a:t>
            </a:r>
            <a:r>
              <a:rPr lang="en-US" sz="1200" dirty="0">
                <a:solidFill>
                  <a:schemeClr val="bg1"/>
                </a:solidFill>
                <a:latin typeface="+mn-lt"/>
              </a:rPr>
              <a:t>, Colombia (26 November-1 December 2018)</a:t>
            </a:r>
          </a:p>
        </p:txBody>
      </p:sp>
      <p:sp>
        <p:nvSpPr>
          <p:cNvPr id="3" name="TextBox 2">
            <a:extLst>
              <a:ext uri="{FF2B5EF4-FFF2-40B4-BE49-F238E27FC236}">
                <a16:creationId xmlns:a16="http://schemas.microsoft.com/office/drawing/2014/main" id="{DD423E29-8858-884E-9FCC-2EA0E5CFB0F8}"/>
              </a:ext>
            </a:extLst>
          </p:cNvPr>
          <p:cNvSpPr txBox="1"/>
          <p:nvPr/>
        </p:nvSpPr>
        <p:spPr>
          <a:xfrm>
            <a:off x="405114" y="452007"/>
            <a:ext cx="3210366" cy="584775"/>
          </a:xfrm>
          <a:prstGeom prst="rect">
            <a:avLst/>
          </a:prstGeom>
          <a:noFill/>
        </p:spPr>
        <p:txBody>
          <a:bodyPr wrap="none" rtlCol="0">
            <a:spAutoFit/>
          </a:bodyPr>
          <a:lstStyle/>
          <a:p>
            <a:r>
              <a:rPr lang="en-US" sz="3200" dirty="0">
                <a:solidFill>
                  <a:schemeClr val="bg1"/>
                </a:solidFill>
              </a:rPr>
              <a:t>HSSC Introduction</a:t>
            </a:r>
          </a:p>
        </p:txBody>
      </p:sp>
      <p:sp>
        <p:nvSpPr>
          <p:cNvPr id="4" name="TextBox 3">
            <a:extLst>
              <a:ext uri="{FF2B5EF4-FFF2-40B4-BE49-F238E27FC236}">
                <a16:creationId xmlns:a16="http://schemas.microsoft.com/office/drawing/2014/main" id="{C79DE245-C7E7-DE44-BF60-3D82B43C3481}"/>
              </a:ext>
            </a:extLst>
          </p:cNvPr>
          <p:cNvSpPr txBox="1"/>
          <p:nvPr/>
        </p:nvSpPr>
        <p:spPr>
          <a:xfrm>
            <a:off x="405114" y="1365813"/>
            <a:ext cx="8542116" cy="4401205"/>
          </a:xfrm>
          <a:prstGeom prst="rect">
            <a:avLst/>
          </a:prstGeom>
          <a:noFill/>
        </p:spPr>
        <p:txBody>
          <a:bodyPr wrap="square" rtlCol="0">
            <a:spAutoFit/>
          </a:bodyPr>
          <a:lstStyle/>
          <a:p>
            <a:pPr>
              <a:spcAft>
                <a:spcPts val="1200"/>
              </a:spcAft>
            </a:pPr>
            <a:r>
              <a:rPr lang="en-US" sz="2000" dirty="0">
                <a:solidFill>
                  <a:schemeClr val="bg1"/>
                </a:solidFill>
              </a:rPr>
              <a:t>Chair:		Rear Admiral Luigi </a:t>
            </a:r>
            <a:r>
              <a:rPr lang="en-US" sz="2000" dirty="0" err="1">
                <a:solidFill>
                  <a:schemeClr val="bg1"/>
                </a:solidFill>
              </a:rPr>
              <a:t>Sinapi</a:t>
            </a:r>
            <a:r>
              <a:rPr lang="en-US" sz="2000" dirty="0">
                <a:solidFill>
                  <a:schemeClr val="bg1"/>
                </a:solidFill>
              </a:rPr>
              <a:t> (Italy)</a:t>
            </a:r>
          </a:p>
          <a:p>
            <a:pPr>
              <a:spcAft>
                <a:spcPts val="1200"/>
              </a:spcAft>
            </a:pPr>
            <a:r>
              <a:rPr lang="en-US" sz="2000" dirty="0">
                <a:solidFill>
                  <a:schemeClr val="bg1"/>
                </a:solidFill>
              </a:rPr>
              <a:t>Vice-Chair:	Mr. Mike Prince (Australia)</a:t>
            </a:r>
          </a:p>
          <a:p>
            <a:pPr>
              <a:spcAft>
                <a:spcPts val="1200"/>
              </a:spcAft>
            </a:pPr>
            <a:r>
              <a:rPr lang="en-US" sz="2000" dirty="0">
                <a:solidFill>
                  <a:schemeClr val="bg1"/>
                </a:solidFill>
              </a:rPr>
              <a:t>Secretary:	Director </a:t>
            </a:r>
            <a:r>
              <a:rPr lang="en-US" sz="2000" dirty="0" err="1">
                <a:solidFill>
                  <a:schemeClr val="bg1"/>
                </a:solidFill>
              </a:rPr>
              <a:t>Abri</a:t>
            </a:r>
            <a:r>
              <a:rPr lang="en-US" sz="2000" dirty="0">
                <a:solidFill>
                  <a:schemeClr val="bg1"/>
                </a:solidFill>
              </a:rPr>
              <a:t> </a:t>
            </a:r>
            <a:r>
              <a:rPr lang="en-US" sz="2000" dirty="0" err="1">
                <a:solidFill>
                  <a:schemeClr val="bg1"/>
                </a:solidFill>
              </a:rPr>
              <a:t>Kampfer</a:t>
            </a:r>
            <a:r>
              <a:rPr lang="en-US" sz="2000" dirty="0">
                <a:solidFill>
                  <a:schemeClr val="bg1"/>
                </a:solidFill>
              </a:rPr>
              <a:t> (IHO Secretariat)</a:t>
            </a:r>
          </a:p>
          <a:p>
            <a:pPr>
              <a:spcAft>
                <a:spcPts val="1200"/>
              </a:spcAft>
            </a:pPr>
            <a:endParaRPr lang="en-US" sz="2000" dirty="0">
              <a:solidFill>
                <a:schemeClr val="bg1"/>
              </a:solidFill>
            </a:endParaRPr>
          </a:p>
          <a:p>
            <a:pPr>
              <a:spcAft>
                <a:spcPts val="1200"/>
              </a:spcAft>
            </a:pPr>
            <a:r>
              <a:rPr lang="en-US" sz="2000" dirty="0">
                <a:solidFill>
                  <a:schemeClr val="bg1"/>
                </a:solidFill>
              </a:rPr>
              <a:t>HSSC Work:	Guided by IHO Work </a:t>
            </a:r>
            <a:r>
              <a:rPr lang="en-US" sz="2000" dirty="0" err="1">
                <a:solidFill>
                  <a:schemeClr val="bg1"/>
                </a:solidFill>
              </a:rPr>
              <a:t>Programme</a:t>
            </a:r>
            <a:r>
              <a:rPr lang="en-US" sz="2000" dirty="0">
                <a:solidFill>
                  <a:schemeClr val="bg1"/>
                </a:solidFill>
              </a:rPr>
              <a:t> 2 “Hydrographic Services 			and Standards” and by the Council key Priorities</a:t>
            </a:r>
          </a:p>
          <a:p>
            <a:pPr>
              <a:spcAft>
                <a:spcPts val="1200"/>
              </a:spcAft>
            </a:pPr>
            <a:r>
              <a:rPr lang="en-US" sz="2000" dirty="0">
                <a:solidFill>
                  <a:schemeClr val="bg1"/>
                </a:solidFill>
              </a:rPr>
              <a:t>		To promote and coordinate the development of standards, 			specifications and guidelines for official products and services 		to meet the requirements of mariners and other users of 			hydrographic information</a:t>
            </a:r>
          </a:p>
          <a:p>
            <a:pPr>
              <a:spcAft>
                <a:spcPts val="1200"/>
              </a:spcAft>
            </a:pPr>
            <a:r>
              <a:rPr lang="en-US" sz="2000" dirty="0">
                <a:solidFill>
                  <a:schemeClr val="bg1"/>
                </a:solidFill>
              </a:rPr>
              <a:t>Next Meeting:	HSSC 11 - Cape Town, South Africa (6-10 May 2019)</a:t>
            </a:r>
          </a:p>
        </p:txBody>
      </p:sp>
    </p:spTree>
    <p:extLst>
      <p:ext uri="{BB962C8B-B14F-4D97-AF65-F5344CB8AC3E}">
        <p14:creationId xmlns:p14="http://schemas.microsoft.com/office/powerpoint/2010/main" val="23311263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7F72FD8A-0896-3E40-B419-734410FA2767}"/>
              </a:ext>
            </a:extLst>
          </p:cNvPr>
          <p:cNvSpPr/>
          <p:nvPr/>
        </p:nvSpPr>
        <p:spPr>
          <a:xfrm>
            <a:off x="281366" y="6363525"/>
            <a:ext cx="8785612" cy="280343"/>
          </a:xfrm>
          <a:prstGeom prst="rect">
            <a:avLst/>
          </a:prstGeom>
        </p:spPr>
        <p:txBody>
          <a:bodyPr wrap="square">
            <a:spAutoFit/>
          </a:bodyPr>
          <a:lstStyle/>
          <a:p>
            <a:r>
              <a:rPr lang="en-US" sz="1200" b="1" dirty="0" err="1">
                <a:solidFill>
                  <a:schemeClr val="bg1"/>
                </a:solidFill>
                <a:latin typeface="+mn-lt"/>
              </a:rPr>
              <a:t>Meso</a:t>
            </a:r>
            <a:r>
              <a:rPr lang="en-US" sz="1200" b="1" dirty="0">
                <a:solidFill>
                  <a:schemeClr val="bg1"/>
                </a:solidFill>
                <a:latin typeface="+mn-lt"/>
              </a:rPr>
              <a:t> American - Caribbean Sea Hydrographic Commission  (MACHC) - </a:t>
            </a:r>
            <a:r>
              <a:rPr lang="en-US" sz="1200" dirty="0">
                <a:solidFill>
                  <a:schemeClr val="bg1"/>
                </a:solidFill>
                <a:latin typeface="+mn-lt"/>
              </a:rPr>
              <a:t>Cartagena de </a:t>
            </a:r>
            <a:r>
              <a:rPr lang="en-US" sz="1200" dirty="0" err="1">
                <a:solidFill>
                  <a:schemeClr val="bg1"/>
                </a:solidFill>
                <a:latin typeface="+mn-lt"/>
              </a:rPr>
              <a:t>Indias</a:t>
            </a:r>
            <a:r>
              <a:rPr lang="en-US" sz="1200" dirty="0">
                <a:solidFill>
                  <a:schemeClr val="bg1"/>
                </a:solidFill>
                <a:latin typeface="+mn-lt"/>
              </a:rPr>
              <a:t>, Colombia (26 November-1 December 2018)</a:t>
            </a:r>
          </a:p>
        </p:txBody>
      </p:sp>
      <p:sp>
        <p:nvSpPr>
          <p:cNvPr id="3" name="TextBox 2">
            <a:extLst>
              <a:ext uri="{FF2B5EF4-FFF2-40B4-BE49-F238E27FC236}">
                <a16:creationId xmlns:a16="http://schemas.microsoft.com/office/drawing/2014/main" id="{A41A4356-300B-0D4D-A7E9-CD44E6D74A2A}"/>
              </a:ext>
            </a:extLst>
          </p:cNvPr>
          <p:cNvSpPr txBox="1"/>
          <p:nvPr/>
        </p:nvSpPr>
        <p:spPr>
          <a:xfrm>
            <a:off x="405114" y="452007"/>
            <a:ext cx="3014351" cy="584775"/>
          </a:xfrm>
          <a:prstGeom prst="rect">
            <a:avLst/>
          </a:prstGeom>
          <a:noFill/>
        </p:spPr>
        <p:txBody>
          <a:bodyPr wrap="none" rtlCol="0">
            <a:spAutoFit/>
          </a:bodyPr>
          <a:lstStyle/>
          <a:p>
            <a:r>
              <a:rPr lang="en-US" sz="3200" dirty="0">
                <a:solidFill>
                  <a:schemeClr val="bg1"/>
                </a:solidFill>
              </a:rPr>
              <a:t>HSSC Main Items</a:t>
            </a:r>
          </a:p>
        </p:txBody>
      </p:sp>
      <p:sp>
        <p:nvSpPr>
          <p:cNvPr id="4" name="TextBox 3">
            <a:extLst>
              <a:ext uri="{FF2B5EF4-FFF2-40B4-BE49-F238E27FC236}">
                <a16:creationId xmlns:a16="http://schemas.microsoft.com/office/drawing/2014/main" id="{6382EB5A-A68B-404D-B0F3-63AA15EA8337}"/>
              </a:ext>
            </a:extLst>
          </p:cNvPr>
          <p:cNvSpPr txBox="1"/>
          <p:nvPr/>
        </p:nvSpPr>
        <p:spPr>
          <a:xfrm>
            <a:off x="405114" y="1365813"/>
            <a:ext cx="8542116" cy="2246769"/>
          </a:xfrm>
          <a:prstGeom prst="rect">
            <a:avLst/>
          </a:prstGeom>
          <a:noFill/>
        </p:spPr>
        <p:txBody>
          <a:bodyPr wrap="square" rtlCol="0">
            <a:spAutoFit/>
          </a:bodyPr>
          <a:lstStyle/>
          <a:p>
            <a:pPr marL="457200" indent="-457200">
              <a:spcAft>
                <a:spcPts val="1200"/>
              </a:spcAft>
              <a:buAutoNum type="alphaUcPeriod"/>
            </a:pPr>
            <a:r>
              <a:rPr lang="en-US" sz="2000" dirty="0">
                <a:solidFill>
                  <a:schemeClr val="bg1"/>
                </a:solidFill>
              </a:rPr>
              <a:t>Revision Process of IHO Resolution 2/2007</a:t>
            </a:r>
          </a:p>
          <a:p>
            <a:pPr marL="457200" indent="-457200">
              <a:spcAft>
                <a:spcPts val="1200"/>
              </a:spcAft>
              <a:buAutoNum type="alphaUcPeriod"/>
            </a:pPr>
            <a:r>
              <a:rPr lang="en-US" sz="2000" dirty="0">
                <a:solidFill>
                  <a:schemeClr val="bg1"/>
                </a:solidFill>
              </a:rPr>
              <a:t>Amendments to the HSSC </a:t>
            </a:r>
            <a:r>
              <a:rPr lang="en-US" sz="2000" dirty="0" err="1">
                <a:solidFill>
                  <a:schemeClr val="bg1"/>
                </a:solidFill>
              </a:rPr>
              <a:t>ToRs</a:t>
            </a:r>
            <a:r>
              <a:rPr lang="en-US" sz="2000" dirty="0">
                <a:solidFill>
                  <a:schemeClr val="bg1"/>
                </a:solidFill>
              </a:rPr>
              <a:t> and </a:t>
            </a:r>
            <a:r>
              <a:rPr lang="en-US" sz="2000" dirty="0" err="1">
                <a:solidFill>
                  <a:schemeClr val="bg1"/>
                </a:solidFill>
              </a:rPr>
              <a:t>RoPs</a:t>
            </a:r>
            <a:endParaRPr lang="en-US" sz="2000" dirty="0">
              <a:solidFill>
                <a:schemeClr val="bg1"/>
              </a:solidFill>
            </a:endParaRPr>
          </a:p>
          <a:p>
            <a:pPr marL="457200" indent="-457200">
              <a:spcAft>
                <a:spcPts val="1200"/>
              </a:spcAft>
              <a:buAutoNum type="alphaUcPeriod"/>
            </a:pPr>
            <a:r>
              <a:rPr lang="en-US" sz="2000" dirty="0">
                <a:solidFill>
                  <a:schemeClr val="bg1"/>
                </a:solidFill>
              </a:rPr>
              <a:t>HSSC key priorities of the IHO Work </a:t>
            </a:r>
            <a:r>
              <a:rPr lang="en-US" sz="2000" dirty="0" err="1">
                <a:solidFill>
                  <a:schemeClr val="bg1"/>
                </a:solidFill>
              </a:rPr>
              <a:t>Programme</a:t>
            </a:r>
            <a:r>
              <a:rPr lang="en-US" sz="2000" dirty="0">
                <a:solidFill>
                  <a:schemeClr val="bg1"/>
                </a:solidFill>
              </a:rPr>
              <a:t> 2 for 2019 – 2020</a:t>
            </a:r>
          </a:p>
          <a:p>
            <a:pPr marL="457200" indent="-457200">
              <a:spcAft>
                <a:spcPts val="1200"/>
              </a:spcAft>
              <a:buAutoNum type="alphaUcPeriod"/>
            </a:pPr>
            <a:r>
              <a:rPr lang="en-US" sz="2000" dirty="0">
                <a:solidFill>
                  <a:schemeClr val="bg1"/>
                </a:solidFill>
              </a:rPr>
              <a:t>Requesting use of the IHO Fund for Special Projects</a:t>
            </a:r>
          </a:p>
          <a:p>
            <a:pPr marL="457200" indent="-457200">
              <a:spcAft>
                <a:spcPts val="1200"/>
              </a:spcAft>
              <a:buAutoNum type="alphaUcPeriod"/>
            </a:pPr>
            <a:r>
              <a:rPr lang="en-US" sz="2000" dirty="0">
                <a:solidFill>
                  <a:schemeClr val="bg1"/>
                </a:solidFill>
              </a:rPr>
              <a:t>Top 3 work items of the HSSC WGs</a:t>
            </a:r>
          </a:p>
        </p:txBody>
      </p:sp>
    </p:spTree>
    <p:extLst>
      <p:ext uri="{BB962C8B-B14F-4D97-AF65-F5344CB8AC3E}">
        <p14:creationId xmlns:p14="http://schemas.microsoft.com/office/powerpoint/2010/main" val="6760588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009D0EB5-102E-574E-94A6-0211B2BE49C1}"/>
              </a:ext>
            </a:extLst>
          </p:cNvPr>
          <p:cNvSpPr/>
          <p:nvPr/>
        </p:nvSpPr>
        <p:spPr>
          <a:xfrm>
            <a:off x="281366" y="6363525"/>
            <a:ext cx="8785612" cy="280343"/>
          </a:xfrm>
          <a:prstGeom prst="rect">
            <a:avLst/>
          </a:prstGeom>
        </p:spPr>
        <p:txBody>
          <a:bodyPr wrap="square">
            <a:spAutoFit/>
          </a:bodyPr>
          <a:lstStyle/>
          <a:p>
            <a:r>
              <a:rPr lang="en-US" sz="1200" b="1" dirty="0" err="1">
                <a:solidFill>
                  <a:schemeClr val="bg1"/>
                </a:solidFill>
                <a:latin typeface="+mn-lt"/>
              </a:rPr>
              <a:t>Meso</a:t>
            </a:r>
            <a:r>
              <a:rPr lang="en-US" sz="1200" b="1" dirty="0">
                <a:solidFill>
                  <a:schemeClr val="bg1"/>
                </a:solidFill>
                <a:latin typeface="+mn-lt"/>
              </a:rPr>
              <a:t> American - Caribbean Sea Hydrographic Commission  (MACHC) - </a:t>
            </a:r>
            <a:r>
              <a:rPr lang="en-US" sz="1200" dirty="0">
                <a:solidFill>
                  <a:schemeClr val="bg1"/>
                </a:solidFill>
                <a:latin typeface="+mn-lt"/>
              </a:rPr>
              <a:t>Cartagena de </a:t>
            </a:r>
            <a:r>
              <a:rPr lang="en-US" sz="1200" dirty="0" err="1">
                <a:solidFill>
                  <a:schemeClr val="bg1"/>
                </a:solidFill>
                <a:latin typeface="+mn-lt"/>
              </a:rPr>
              <a:t>Indias</a:t>
            </a:r>
            <a:r>
              <a:rPr lang="en-US" sz="1200" dirty="0">
                <a:solidFill>
                  <a:schemeClr val="bg1"/>
                </a:solidFill>
                <a:latin typeface="+mn-lt"/>
              </a:rPr>
              <a:t>, Colombia (26 November-1 December 2018)</a:t>
            </a:r>
          </a:p>
        </p:txBody>
      </p:sp>
      <p:sp>
        <p:nvSpPr>
          <p:cNvPr id="3" name="TextBox 2">
            <a:extLst>
              <a:ext uri="{FF2B5EF4-FFF2-40B4-BE49-F238E27FC236}">
                <a16:creationId xmlns:a16="http://schemas.microsoft.com/office/drawing/2014/main" id="{B04171C3-956E-354A-A192-30F60710E9FF}"/>
              </a:ext>
            </a:extLst>
          </p:cNvPr>
          <p:cNvSpPr txBox="1"/>
          <p:nvPr/>
        </p:nvSpPr>
        <p:spPr>
          <a:xfrm>
            <a:off x="405114" y="452007"/>
            <a:ext cx="8489183" cy="584775"/>
          </a:xfrm>
          <a:prstGeom prst="rect">
            <a:avLst/>
          </a:prstGeom>
          <a:noFill/>
        </p:spPr>
        <p:txBody>
          <a:bodyPr wrap="none" rtlCol="0">
            <a:spAutoFit/>
          </a:bodyPr>
          <a:lstStyle/>
          <a:p>
            <a:r>
              <a:rPr lang="en-US" sz="3200" dirty="0">
                <a:solidFill>
                  <a:schemeClr val="bg1"/>
                </a:solidFill>
              </a:rPr>
              <a:t>HSSC – Revision Process of IHO Resolution 2/2007</a:t>
            </a:r>
          </a:p>
        </p:txBody>
      </p:sp>
      <p:sp>
        <p:nvSpPr>
          <p:cNvPr id="4" name="TextBox 3">
            <a:extLst>
              <a:ext uri="{FF2B5EF4-FFF2-40B4-BE49-F238E27FC236}">
                <a16:creationId xmlns:a16="http://schemas.microsoft.com/office/drawing/2014/main" id="{C3CA7468-3136-2A49-B49E-E6BDC16CD323}"/>
              </a:ext>
            </a:extLst>
          </p:cNvPr>
          <p:cNvSpPr txBox="1"/>
          <p:nvPr/>
        </p:nvSpPr>
        <p:spPr>
          <a:xfrm>
            <a:off x="405114" y="1365813"/>
            <a:ext cx="8542116" cy="4093428"/>
          </a:xfrm>
          <a:prstGeom prst="rect">
            <a:avLst/>
          </a:prstGeom>
          <a:noFill/>
        </p:spPr>
        <p:txBody>
          <a:bodyPr wrap="square" rtlCol="0">
            <a:spAutoFit/>
          </a:bodyPr>
          <a:lstStyle/>
          <a:p>
            <a:pPr marL="342900" indent="-342900">
              <a:spcAft>
                <a:spcPts val="1200"/>
              </a:spcAft>
              <a:buFont typeface="Arial" panose="020B0604020202020204" pitchFamily="34" charset="0"/>
              <a:buChar char="•"/>
            </a:pPr>
            <a:r>
              <a:rPr lang="en-US" sz="2000" dirty="0">
                <a:solidFill>
                  <a:schemeClr val="bg1"/>
                </a:solidFill>
              </a:rPr>
              <a:t>Revision process initiated in accordance with Decision A1/12 and Action C1/05</a:t>
            </a:r>
          </a:p>
          <a:p>
            <a:pPr marL="342900" indent="-342900">
              <a:spcAft>
                <a:spcPts val="1200"/>
              </a:spcAft>
              <a:buFont typeface="Arial" panose="020B0604020202020204" pitchFamily="34" charset="0"/>
              <a:buChar char="•"/>
            </a:pPr>
            <a:r>
              <a:rPr lang="en-US" sz="2000" dirty="0">
                <a:solidFill>
                  <a:schemeClr val="bg1"/>
                </a:solidFill>
              </a:rPr>
              <a:t>Revision process has two steps</a:t>
            </a:r>
          </a:p>
          <a:p>
            <a:pPr marL="800100" lvl="1" indent="-342900">
              <a:spcAft>
                <a:spcPts val="1200"/>
              </a:spcAft>
              <a:buFont typeface="Arial" panose="020B0604020202020204" pitchFamily="34" charset="0"/>
              <a:buChar char="•"/>
            </a:pPr>
            <a:r>
              <a:rPr lang="en-US" sz="2000" dirty="0">
                <a:solidFill>
                  <a:schemeClr val="bg1"/>
                </a:solidFill>
              </a:rPr>
              <a:t>Step 1 – Guidance on conduction of an impact study (Annex A2)</a:t>
            </a:r>
          </a:p>
          <a:p>
            <a:pPr marL="800100" lvl="1" indent="-342900">
              <a:spcAft>
                <a:spcPts val="1200"/>
              </a:spcAft>
              <a:buFont typeface="Arial" panose="020B0604020202020204" pitchFamily="34" charset="0"/>
              <a:buChar char="•"/>
            </a:pPr>
            <a:r>
              <a:rPr lang="en-US" sz="2000" dirty="0">
                <a:solidFill>
                  <a:schemeClr val="bg1"/>
                </a:solidFill>
              </a:rPr>
              <a:t>Step 2 – Proposal to divide the Appendix into two parts</a:t>
            </a:r>
          </a:p>
          <a:p>
            <a:pPr marL="1257300" lvl="2" indent="-342900">
              <a:spcAft>
                <a:spcPts val="1200"/>
              </a:spcAft>
              <a:buFont typeface="Arial" panose="020B0604020202020204" pitchFamily="34" charset="0"/>
              <a:buChar char="•"/>
            </a:pPr>
            <a:r>
              <a:rPr lang="en-US" sz="2000" dirty="0">
                <a:solidFill>
                  <a:schemeClr val="bg1"/>
                </a:solidFill>
              </a:rPr>
              <a:t>Standards and Publications to follow the full process of IHO Resolution 2/2007</a:t>
            </a:r>
          </a:p>
          <a:p>
            <a:pPr marL="1257300" lvl="2" indent="-342900">
              <a:spcAft>
                <a:spcPts val="1200"/>
              </a:spcAft>
              <a:buFont typeface="Arial" panose="020B0604020202020204" pitchFamily="34" charset="0"/>
              <a:buChar char="•"/>
            </a:pPr>
            <a:r>
              <a:rPr lang="en-US" sz="2000" dirty="0">
                <a:solidFill>
                  <a:schemeClr val="bg1"/>
                </a:solidFill>
              </a:rPr>
              <a:t>Standards and Publications to be developed and maintained w/o following the full process</a:t>
            </a:r>
          </a:p>
          <a:p>
            <a:pPr>
              <a:spcAft>
                <a:spcPts val="1200"/>
              </a:spcAft>
            </a:pPr>
            <a:endParaRPr lang="en-US" sz="2000" dirty="0">
              <a:solidFill>
                <a:schemeClr val="bg1"/>
              </a:solidFill>
            </a:endParaRPr>
          </a:p>
        </p:txBody>
      </p:sp>
    </p:spTree>
    <p:extLst>
      <p:ext uri="{BB962C8B-B14F-4D97-AF65-F5344CB8AC3E}">
        <p14:creationId xmlns:p14="http://schemas.microsoft.com/office/powerpoint/2010/main" val="41014886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2567AD1-CC64-304E-AD8F-9B59BCD55606}"/>
              </a:ext>
            </a:extLst>
          </p:cNvPr>
          <p:cNvSpPr txBox="1"/>
          <p:nvPr/>
        </p:nvSpPr>
        <p:spPr>
          <a:xfrm>
            <a:off x="405114" y="452007"/>
            <a:ext cx="8489183" cy="584775"/>
          </a:xfrm>
          <a:prstGeom prst="rect">
            <a:avLst/>
          </a:prstGeom>
          <a:noFill/>
        </p:spPr>
        <p:txBody>
          <a:bodyPr wrap="none" rtlCol="0">
            <a:spAutoFit/>
          </a:bodyPr>
          <a:lstStyle/>
          <a:p>
            <a:r>
              <a:rPr lang="en-US" sz="3200" dirty="0">
                <a:solidFill>
                  <a:schemeClr val="bg1"/>
                </a:solidFill>
              </a:rPr>
              <a:t>HSSC – Revision Process of IHO Resolution 2/2007</a:t>
            </a:r>
          </a:p>
        </p:txBody>
      </p:sp>
      <p:sp>
        <p:nvSpPr>
          <p:cNvPr id="3" name="Rectangle 2">
            <a:extLst>
              <a:ext uri="{FF2B5EF4-FFF2-40B4-BE49-F238E27FC236}">
                <a16:creationId xmlns:a16="http://schemas.microsoft.com/office/drawing/2014/main" id="{7AF81413-978E-AC46-BA3F-B3ACCA6A8403}"/>
              </a:ext>
            </a:extLst>
          </p:cNvPr>
          <p:cNvSpPr/>
          <p:nvPr/>
        </p:nvSpPr>
        <p:spPr>
          <a:xfrm>
            <a:off x="281366" y="6363525"/>
            <a:ext cx="8785612" cy="280343"/>
          </a:xfrm>
          <a:prstGeom prst="rect">
            <a:avLst/>
          </a:prstGeom>
        </p:spPr>
        <p:txBody>
          <a:bodyPr wrap="square">
            <a:spAutoFit/>
          </a:bodyPr>
          <a:lstStyle/>
          <a:p>
            <a:r>
              <a:rPr lang="en-US" sz="1200" b="1" dirty="0" err="1">
                <a:solidFill>
                  <a:schemeClr val="bg1"/>
                </a:solidFill>
                <a:latin typeface="+mn-lt"/>
              </a:rPr>
              <a:t>Meso</a:t>
            </a:r>
            <a:r>
              <a:rPr lang="en-US" sz="1200" b="1" dirty="0">
                <a:solidFill>
                  <a:schemeClr val="bg1"/>
                </a:solidFill>
                <a:latin typeface="+mn-lt"/>
              </a:rPr>
              <a:t> American - Caribbean Sea Hydrographic Commission  (MACHC) - </a:t>
            </a:r>
            <a:r>
              <a:rPr lang="en-US" sz="1200" dirty="0">
                <a:solidFill>
                  <a:schemeClr val="bg1"/>
                </a:solidFill>
                <a:latin typeface="+mn-lt"/>
              </a:rPr>
              <a:t>Cartagena de </a:t>
            </a:r>
            <a:r>
              <a:rPr lang="en-US" sz="1200" dirty="0" err="1">
                <a:solidFill>
                  <a:schemeClr val="bg1"/>
                </a:solidFill>
                <a:latin typeface="+mn-lt"/>
              </a:rPr>
              <a:t>Indias</a:t>
            </a:r>
            <a:r>
              <a:rPr lang="en-US" sz="1200" dirty="0">
                <a:solidFill>
                  <a:schemeClr val="bg1"/>
                </a:solidFill>
                <a:latin typeface="+mn-lt"/>
              </a:rPr>
              <a:t>, Colombia (26 November-1 December 2018)</a:t>
            </a:r>
          </a:p>
        </p:txBody>
      </p:sp>
      <p:pic>
        <p:nvPicPr>
          <p:cNvPr id="41" name="Picture 40">
            <a:extLst>
              <a:ext uri="{FF2B5EF4-FFF2-40B4-BE49-F238E27FC236}">
                <a16:creationId xmlns:a16="http://schemas.microsoft.com/office/drawing/2014/main" id="{AB513CB5-3EBC-3942-A21E-F2362688CC2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076272"/>
            <a:ext cx="9144000" cy="3816626"/>
          </a:xfrm>
          <a:prstGeom prst="rect">
            <a:avLst/>
          </a:prstGeom>
        </p:spPr>
      </p:pic>
      <p:sp>
        <p:nvSpPr>
          <p:cNvPr id="42" name="TextBox 41">
            <a:extLst>
              <a:ext uri="{FF2B5EF4-FFF2-40B4-BE49-F238E27FC236}">
                <a16:creationId xmlns:a16="http://schemas.microsoft.com/office/drawing/2014/main" id="{F494E971-CD80-064A-9130-F85E8024243F}"/>
              </a:ext>
            </a:extLst>
          </p:cNvPr>
          <p:cNvSpPr txBox="1"/>
          <p:nvPr/>
        </p:nvSpPr>
        <p:spPr>
          <a:xfrm>
            <a:off x="405114" y="1471627"/>
            <a:ext cx="5526128" cy="369332"/>
          </a:xfrm>
          <a:prstGeom prst="rect">
            <a:avLst/>
          </a:prstGeom>
          <a:noFill/>
        </p:spPr>
        <p:txBody>
          <a:bodyPr wrap="none" rtlCol="0">
            <a:spAutoFit/>
          </a:bodyPr>
          <a:lstStyle/>
          <a:p>
            <a:r>
              <a:rPr lang="en-US" dirty="0">
                <a:solidFill>
                  <a:schemeClr val="bg1"/>
                </a:solidFill>
              </a:rPr>
              <a:t>Current review cycle of S-100 base product specifications</a:t>
            </a:r>
          </a:p>
        </p:txBody>
      </p:sp>
    </p:spTree>
    <p:extLst>
      <p:ext uri="{BB962C8B-B14F-4D97-AF65-F5344CB8AC3E}">
        <p14:creationId xmlns:p14="http://schemas.microsoft.com/office/powerpoint/2010/main" val="21032007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37ED9DD-13E2-BB45-9E97-E0BCDD809F7E}"/>
              </a:ext>
            </a:extLst>
          </p:cNvPr>
          <p:cNvSpPr txBox="1"/>
          <p:nvPr/>
        </p:nvSpPr>
        <p:spPr>
          <a:xfrm>
            <a:off x="405114" y="452007"/>
            <a:ext cx="8489183" cy="584775"/>
          </a:xfrm>
          <a:prstGeom prst="rect">
            <a:avLst/>
          </a:prstGeom>
          <a:noFill/>
        </p:spPr>
        <p:txBody>
          <a:bodyPr wrap="none" rtlCol="0">
            <a:spAutoFit/>
          </a:bodyPr>
          <a:lstStyle/>
          <a:p>
            <a:r>
              <a:rPr lang="en-US" sz="3200" dirty="0">
                <a:solidFill>
                  <a:schemeClr val="bg1"/>
                </a:solidFill>
              </a:rPr>
              <a:t>HSSC – Revision Process of IHO Resolution 2/2007</a:t>
            </a:r>
          </a:p>
        </p:txBody>
      </p:sp>
      <p:sp>
        <p:nvSpPr>
          <p:cNvPr id="3" name="Rectangle 2">
            <a:extLst>
              <a:ext uri="{FF2B5EF4-FFF2-40B4-BE49-F238E27FC236}">
                <a16:creationId xmlns:a16="http://schemas.microsoft.com/office/drawing/2014/main" id="{AB18C047-FC26-E94B-A46B-E51487EECA45}"/>
              </a:ext>
            </a:extLst>
          </p:cNvPr>
          <p:cNvSpPr/>
          <p:nvPr/>
        </p:nvSpPr>
        <p:spPr>
          <a:xfrm>
            <a:off x="281366" y="6363525"/>
            <a:ext cx="8785612" cy="280343"/>
          </a:xfrm>
          <a:prstGeom prst="rect">
            <a:avLst/>
          </a:prstGeom>
        </p:spPr>
        <p:txBody>
          <a:bodyPr wrap="square">
            <a:spAutoFit/>
          </a:bodyPr>
          <a:lstStyle/>
          <a:p>
            <a:r>
              <a:rPr lang="en-US" sz="1200" b="1" dirty="0" err="1">
                <a:solidFill>
                  <a:schemeClr val="bg1"/>
                </a:solidFill>
                <a:latin typeface="+mn-lt"/>
              </a:rPr>
              <a:t>Meso</a:t>
            </a:r>
            <a:r>
              <a:rPr lang="en-US" sz="1200" b="1" dirty="0">
                <a:solidFill>
                  <a:schemeClr val="bg1"/>
                </a:solidFill>
                <a:latin typeface="+mn-lt"/>
              </a:rPr>
              <a:t> American - Caribbean Sea Hydrographic Commission  (MACHC) - </a:t>
            </a:r>
            <a:r>
              <a:rPr lang="en-US" sz="1200" dirty="0">
                <a:solidFill>
                  <a:schemeClr val="bg1"/>
                </a:solidFill>
                <a:latin typeface="+mn-lt"/>
              </a:rPr>
              <a:t>Cartagena de </a:t>
            </a:r>
            <a:r>
              <a:rPr lang="en-US" sz="1200" dirty="0" err="1">
                <a:solidFill>
                  <a:schemeClr val="bg1"/>
                </a:solidFill>
                <a:latin typeface="+mn-lt"/>
              </a:rPr>
              <a:t>Indias</a:t>
            </a:r>
            <a:r>
              <a:rPr lang="en-US" sz="1200" dirty="0">
                <a:solidFill>
                  <a:schemeClr val="bg1"/>
                </a:solidFill>
                <a:latin typeface="+mn-lt"/>
              </a:rPr>
              <a:t>, Colombia (26 November-1 December 2018)</a:t>
            </a:r>
          </a:p>
        </p:txBody>
      </p:sp>
      <p:sp>
        <p:nvSpPr>
          <p:cNvPr id="4" name="TextBox 3">
            <a:extLst>
              <a:ext uri="{FF2B5EF4-FFF2-40B4-BE49-F238E27FC236}">
                <a16:creationId xmlns:a16="http://schemas.microsoft.com/office/drawing/2014/main" id="{FBDE5147-5AE8-EF45-9227-7ACBDB8CA7B8}"/>
              </a:ext>
            </a:extLst>
          </p:cNvPr>
          <p:cNvSpPr txBox="1"/>
          <p:nvPr/>
        </p:nvSpPr>
        <p:spPr>
          <a:xfrm>
            <a:off x="405114" y="1270983"/>
            <a:ext cx="7570086" cy="369332"/>
          </a:xfrm>
          <a:prstGeom prst="rect">
            <a:avLst/>
          </a:prstGeom>
          <a:noFill/>
        </p:spPr>
        <p:txBody>
          <a:bodyPr wrap="none" rtlCol="0">
            <a:spAutoFit/>
          </a:bodyPr>
          <a:lstStyle/>
          <a:p>
            <a:r>
              <a:rPr lang="en-US" dirty="0">
                <a:solidFill>
                  <a:schemeClr val="bg1"/>
                </a:solidFill>
              </a:rPr>
              <a:t>New Review Cycle for WG/PT Development Phase of Prod Specs (</a:t>
            </a:r>
            <a:r>
              <a:rPr lang="en-US" b="1" dirty="0">
                <a:solidFill>
                  <a:schemeClr val="bg1"/>
                </a:solidFill>
              </a:rPr>
              <a:t>Annex A1)</a:t>
            </a:r>
          </a:p>
        </p:txBody>
      </p:sp>
      <p:pic>
        <p:nvPicPr>
          <p:cNvPr id="6" name="Picture 5">
            <a:extLst>
              <a:ext uri="{FF2B5EF4-FFF2-40B4-BE49-F238E27FC236}">
                <a16:creationId xmlns:a16="http://schemas.microsoft.com/office/drawing/2014/main" id="{C5E0381B-FE18-1845-8401-FF05A2DBA55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744434"/>
            <a:ext cx="9144000" cy="4410852"/>
          </a:xfrm>
          <a:prstGeom prst="rect">
            <a:avLst/>
          </a:prstGeom>
        </p:spPr>
      </p:pic>
    </p:spTree>
    <p:extLst>
      <p:ext uri="{BB962C8B-B14F-4D97-AF65-F5344CB8AC3E}">
        <p14:creationId xmlns:p14="http://schemas.microsoft.com/office/powerpoint/2010/main" val="15265000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9157937-7082-5946-96CD-7CAFAD6A112F}"/>
              </a:ext>
            </a:extLst>
          </p:cNvPr>
          <p:cNvSpPr txBox="1"/>
          <p:nvPr/>
        </p:nvSpPr>
        <p:spPr>
          <a:xfrm>
            <a:off x="405114" y="452007"/>
            <a:ext cx="6939913" cy="584775"/>
          </a:xfrm>
          <a:prstGeom prst="rect">
            <a:avLst/>
          </a:prstGeom>
          <a:noFill/>
        </p:spPr>
        <p:txBody>
          <a:bodyPr wrap="none" rtlCol="0">
            <a:spAutoFit/>
          </a:bodyPr>
          <a:lstStyle/>
          <a:p>
            <a:r>
              <a:rPr lang="en-US" sz="3200" dirty="0">
                <a:solidFill>
                  <a:schemeClr val="bg1"/>
                </a:solidFill>
              </a:rPr>
              <a:t>Amendments to the HSSC </a:t>
            </a:r>
            <a:r>
              <a:rPr lang="en-US" sz="3200" dirty="0" err="1">
                <a:solidFill>
                  <a:schemeClr val="bg1"/>
                </a:solidFill>
              </a:rPr>
              <a:t>ToRs</a:t>
            </a:r>
            <a:r>
              <a:rPr lang="en-US" sz="3200" dirty="0">
                <a:solidFill>
                  <a:schemeClr val="bg1"/>
                </a:solidFill>
              </a:rPr>
              <a:t> and </a:t>
            </a:r>
            <a:r>
              <a:rPr lang="en-US" sz="3200" dirty="0" err="1">
                <a:solidFill>
                  <a:schemeClr val="bg1"/>
                </a:solidFill>
              </a:rPr>
              <a:t>RoPs</a:t>
            </a:r>
            <a:endParaRPr lang="en-US" sz="3200" dirty="0">
              <a:solidFill>
                <a:schemeClr val="bg1"/>
              </a:solidFill>
            </a:endParaRPr>
          </a:p>
        </p:txBody>
      </p:sp>
      <p:sp>
        <p:nvSpPr>
          <p:cNvPr id="4" name="Rectangle 3">
            <a:extLst>
              <a:ext uri="{FF2B5EF4-FFF2-40B4-BE49-F238E27FC236}">
                <a16:creationId xmlns:a16="http://schemas.microsoft.com/office/drawing/2014/main" id="{8E495A02-2F1C-4C4E-B1F9-A0056A8A1BE9}"/>
              </a:ext>
            </a:extLst>
          </p:cNvPr>
          <p:cNvSpPr/>
          <p:nvPr/>
        </p:nvSpPr>
        <p:spPr>
          <a:xfrm>
            <a:off x="281366" y="6363525"/>
            <a:ext cx="8785612" cy="280343"/>
          </a:xfrm>
          <a:prstGeom prst="rect">
            <a:avLst/>
          </a:prstGeom>
        </p:spPr>
        <p:txBody>
          <a:bodyPr wrap="square">
            <a:spAutoFit/>
          </a:bodyPr>
          <a:lstStyle/>
          <a:p>
            <a:r>
              <a:rPr lang="en-US" sz="1200" b="1" dirty="0" err="1">
                <a:solidFill>
                  <a:schemeClr val="bg1"/>
                </a:solidFill>
                <a:latin typeface="+mn-lt"/>
              </a:rPr>
              <a:t>Meso</a:t>
            </a:r>
            <a:r>
              <a:rPr lang="en-US" sz="1200" b="1" dirty="0">
                <a:solidFill>
                  <a:schemeClr val="bg1"/>
                </a:solidFill>
                <a:latin typeface="+mn-lt"/>
              </a:rPr>
              <a:t> American - Caribbean Sea Hydrographic Commission  (MACHC) - </a:t>
            </a:r>
            <a:r>
              <a:rPr lang="en-US" sz="1200" dirty="0">
                <a:solidFill>
                  <a:schemeClr val="bg1"/>
                </a:solidFill>
                <a:latin typeface="+mn-lt"/>
              </a:rPr>
              <a:t>Cartagena de </a:t>
            </a:r>
            <a:r>
              <a:rPr lang="en-US" sz="1200" dirty="0" err="1">
                <a:solidFill>
                  <a:schemeClr val="bg1"/>
                </a:solidFill>
                <a:latin typeface="+mn-lt"/>
              </a:rPr>
              <a:t>Indias</a:t>
            </a:r>
            <a:r>
              <a:rPr lang="en-US" sz="1200" dirty="0">
                <a:solidFill>
                  <a:schemeClr val="bg1"/>
                </a:solidFill>
                <a:latin typeface="+mn-lt"/>
              </a:rPr>
              <a:t>, Colombia (26 November-1 December 2018)</a:t>
            </a:r>
          </a:p>
        </p:txBody>
      </p:sp>
      <p:sp>
        <p:nvSpPr>
          <p:cNvPr id="5" name="TextBox 4">
            <a:extLst>
              <a:ext uri="{FF2B5EF4-FFF2-40B4-BE49-F238E27FC236}">
                <a16:creationId xmlns:a16="http://schemas.microsoft.com/office/drawing/2014/main" id="{AC9FF64E-4247-7045-B1CE-F6CEA3CD1D7B}"/>
              </a:ext>
            </a:extLst>
          </p:cNvPr>
          <p:cNvSpPr txBox="1"/>
          <p:nvPr/>
        </p:nvSpPr>
        <p:spPr>
          <a:xfrm>
            <a:off x="405114" y="1365813"/>
            <a:ext cx="8542116" cy="2523768"/>
          </a:xfrm>
          <a:prstGeom prst="rect">
            <a:avLst/>
          </a:prstGeom>
          <a:noFill/>
        </p:spPr>
        <p:txBody>
          <a:bodyPr wrap="square" rtlCol="0">
            <a:spAutoFit/>
          </a:bodyPr>
          <a:lstStyle/>
          <a:p>
            <a:pPr>
              <a:spcAft>
                <a:spcPts val="1200"/>
              </a:spcAft>
            </a:pPr>
            <a:r>
              <a:rPr lang="en-US" sz="2800" dirty="0">
                <a:solidFill>
                  <a:schemeClr val="bg1"/>
                </a:solidFill>
              </a:rPr>
              <a:t>Amendments</a:t>
            </a:r>
          </a:p>
          <a:p>
            <a:pPr marL="457200" indent="-457200">
              <a:spcAft>
                <a:spcPts val="1200"/>
              </a:spcAft>
              <a:buFont typeface="+mj-lt"/>
              <a:buAutoNum type="arabicPeriod"/>
            </a:pPr>
            <a:r>
              <a:rPr lang="en-US" sz="2000" dirty="0">
                <a:solidFill>
                  <a:schemeClr val="bg1"/>
                </a:solidFill>
              </a:rPr>
              <a:t>The presence and the role of the COUNCIL</a:t>
            </a:r>
          </a:p>
          <a:p>
            <a:pPr marL="457200" indent="-457200">
              <a:spcAft>
                <a:spcPts val="1200"/>
              </a:spcAft>
              <a:buFont typeface="+mj-lt"/>
              <a:buAutoNum type="arabicPeriod"/>
            </a:pPr>
            <a:r>
              <a:rPr lang="en-US" sz="2000" dirty="0">
                <a:solidFill>
                  <a:schemeClr val="bg1"/>
                </a:solidFill>
              </a:rPr>
              <a:t>The possibility for the HSSC to decide on the need to go through the Council for recommendations on standards and publications before submitting them to Member States for approval</a:t>
            </a:r>
          </a:p>
          <a:p>
            <a:pPr marL="457200" indent="-457200">
              <a:spcAft>
                <a:spcPts val="1200"/>
              </a:spcAft>
              <a:buAutoNum type="alphaUcPeriod"/>
            </a:pPr>
            <a:endParaRPr lang="en-US" sz="2000" dirty="0">
              <a:solidFill>
                <a:schemeClr val="bg1"/>
              </a:solidFill>
            </a:endParaRPr>
          </a:p>
        </p:txBody>
      </p:sp>
    </p:spTree>
    <p:extLst>
      <p:ext uri="{BB962C8B-B14F-4D97-AF65-F5344CB8AC3E}">
        <p14:creationId xmlns:p14="http://schemas.microsoft.com/office/powerpoint/2010/main" val="33401990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1C4A493-F4CA-0544-A94E-26E31D0739DF}"/>
              </a:ext>
            </a:extLst>
          </p:cNvPr>
          <p:cNvSpPr txBox="1"/>
          <p:nvPr/>
        </p:nvSpPr>
        <p:spPr>
          <a:xfrm>
            <a:off x="405114" y="452007"/>
            <a:ext cx="6098721" cy="584775"/>
          </a:xfrm>
          <a:prstGeom prst="rect">
            <a:avLst/>
          </a:prstGeom>
          <a:noFill/>
        </p:spPr>
        <p:txBody>
          <a:bodyPr wrap="none" rtlCol="0">
            <a:spAutoFit/>
          </a:bodyPr>
          <a:lstStyle/>
          <a:p>
            <a:r>
              <a:rPr lang="en-US" sz="3200" dirty="0">
                <a:solidFill>
                  <a:schemeClr val="bg1"/>
                </a:solidFill>
              </a:rPr>
              <a:t>Changes to the HSSC </a:t>
            </a:r>
            <a:r>
              <a:rPr lang="en-US" sz="3200" dirty="0" err="1">
                <a:solidFill>
                  <a:schemeClr val="bg1"/>
                </a:solidFill>
              </a:rPr>
              <a:t>ToRs</a:t>
            </a:r>
            <a:r>
              <a:rPr lang="en-US" sz="3200" dirty="0">
                <a:solidFill>
                  <a:schemeClr val="bg1"/>
                </a:solidFill>
              </a:rPr>
              <a:t> and </a:t>
            </a:r>
            <a:r>
              <a:rPr lang="en-US" sz="3200" dirty="0" err="1">
                <a:solidFill>
                  <a:schemeClr val="bg1"/>
                </a:solidFill>
              </a:rPr>
              <a:t>RoPs</a:t>
            </a:r>
            <a:endParaRPr lang="en-US" sz="3200" dirty="0">
              <a:solidFill>
                <a:schemeClr val="bg1"/>
              </a:solidFill>
            </a:endParaRPr>
          </a:p>
        </p:txBody>
      </p:sp>
      <p:sp>
        <p:nvSpPr>
          <p:cNvPr id="3" name="Rectangle 2">
            <a:extLst>
              <a:ext uri="{FF2B5EF4-FFF2-40B4-BE49-F238E27FC236}">
                <a16:creationId xmlns:a16="http://schemas.microsoft.com/office/drawing/2014/main" id="{5470E504-7E4F-804F-B1CA-6B5E830B9251}"/>
              </a:ext>
            </a:extLst>
          </p:cNvPr>
          <p:cNvSpPr/>
          <p:nvPr/>
        </p:nvSpPr>
        <p:spPr>
          <a:xfrm>
            <a:off x="281366" y="6363525"/>
            <a:ext cx="8785612" cy="280343"/>
          </a:xfrm>
          <a:prstGeom prst="rect">
            <a:avLst/>
          </a:prstGeom>
        </p:spPr>
        <p:txBody>
          <a:bodyPr wrap="square">
            <a:spAutoFit/>
          </a:bodyPr>
          <a:lstStyle/>
          <a:p>
            <a:r>
              <a:rPr lang="en-US" sz="1200" b="1" dirty="0" err="1">
                <a:solidFill>
                  <a:schemeClr val="bg1"/>
                </a:solidFill>
                <a:latin typeface="+mn-lt"/>
              </a:rPr>
              <a:t>Meso</a:t>
            </a:r>
            <a:r>
              <a:rPr lang="en-US" sz="1200" b="1" dirty="0">
                <a:solidFill>
                  <a:schemeClr val="bg1"/>
                </a:solidFill>
                <a:latin typeface="+mn-lt"/>
              </a:rPr>
              <a:t> American - Caribbean Sea Hydrographic Commission  (MACHC) - </a:t>
            </a:r>
            <a:r>
              <a:rPr lang="en-US" sz="1200" dirty="0">
                <a:solidFill>
                  <a:schemeClr val="bg1"/>
                </a:solidFill>
                <a:latin typeface="+mn-lt"/>
              </a:rPr>
              <a:t>Cartagena de </a:t>
            </a:r>
            <a:r>
              <a:rPr lang="en-US" sz="1200" dirty="0" err="1">
                <a:solidFill>
                  <a:schemeClr val="bg1"/>
                </a:solidFill>
                <a:latin typeface="+mn-lt"/>
              </a:rPr>
              <a:t>Indias</a:t>
            </a:r>
            <a:r>
              <a:rPr lang="en-US" sz="1200" dirty="0">
                <a:solidFill>
                  <a:schemeClr val="bg1"/>
                </a:solidFill>
                <a:latin typeface="+mn-lt"/>
              </a:rPr>
              <a:t>, Colombia (26 November-1 December 2018)</a:t>
            </a:r>
          </a:p>
        </p:txBody>
      </p:sp>
      <p:sp>
        <p:nvSpPr>
          <p:cNvPr id="4" name="TextBox 3">
            <a:extLst>
              <a:ext uri="{FF2B5EF4-FFF2-40B4-BE49-F238E27FC236}">
                <a16:creationId xmlns:a16="http://schemas.microsoft.com/office/drawing/2014/main" id="{111EC738-6FE1-F845-8511-B533FE3871A0}"/>
              </a:ext>
            </a:extLst>
          </p:cNvPr>
          <p:cNvSpPr txBox="1"/>
          <p:nvPr/>
        </p:nvSpPr>
        <p:spPr>
          <a:xfrm>
            <a:off x="405114" y="1365813"/>
            <a:ext cx="8542116" cy="4216539"/>
          </a:xfrm>
          <a:prstGeom prst="rect">
            <a:avLst/>
          </a:prstGeom>
          <a:noFill/>
        </p:spPr>
        <p:txBody>
          <a:bodyPr wrap="square" rtlCol="0">
            <a:spAutoFit/>
          </a:bodyPr>
          <a:lstStyle/>
          <a:p>
            <a:pPr>
              <a:spcAft>
                <a:spcPts val="1200"/>
              </a:spcAft>
            </a:pPr>
            <a:r>
              <a:rPr lang="en-US" sz="2800" dirty="0">
                <a:solidFill>
                  <a:schemeClr val="bg1"/>
                </a:solidFill>
              </a:rPr>
              <a:t>Changes</a:t>
            </a:r>
          </a:p>
          <a:p>
            <a:pPr marL="457200" indent="-457200">
              <a:spcAft>
                <a:spcPts val="1200"/>
              </a:spcAft>
              <a:buFont typeface="+mj-lt"/>
              <a:buAutoNum type="arabicPeriod"/>
            </a:pPr>
            <a:r>
              <a:rPr lang="en-US" sz="2000" dirty="0">
                <a:solidFill>
                  <a:schemeClr val="bg1"/>
                </a:solidFill>
              </a:rPr>
              <a:t>Consider and decide upon proposals for new work items under the Committee Work </a:t>
            </a:r>
            <a:r>
              <a:rPr lang="en-US" sz="2000" dirty="0" err="1">
                <a:solidFill>
                  <a:schemeClr val="bg1"/>
                </a:solidFill>
              </a:rPr>
              <a:t>Programme</a:t>
            </a:r>
            <a:r>
              <a:rPr lang="en-US" sz="2000" dirty="0">
                <a:solidFill>
                  <a:schemeClr val="bg1"/>
                </a:solidFill>
              </a:rPr>
              <a:t>, taking into account the financial, administrative and wider stakeholder consequences and the IHO Strategic Plan and Work </a:t>
            </a:r>
            <a:r>
              <a:rPr lang="en-US" sz="2000" dirty="0" err="1">
                <a:solidFill>
                  <a:schemeClr val="bg1"/>
                </a:solidFill>
              </a:rPr>
              <a:t>Programme</a:t>
            </a:r>
            <a:r>
              <a:rPr lang="en-US" sz="2000" dirty="0">
                <a:solidFill>
                  <a:schemeClr val="bg1"/>
                </a:solidFill>
              </a:rPr>
              <a:t> and report to each meeting of the Council.</a:t>
            </a:r>
          </a:p>
          <a:p>
            <a:pPr marL="457200" indent="-457200">
              <a:spcAft>
                <a:spcPts val="1200"/>
              </a:spcAft>
              <a:buFont typeface="+mj-lt"/>
              <a:buAutoNum type="arabicPeriod"/>
            </a:pPr>
            <a:r>
              <a:rPr lang="en-US" sz="2000" dirty="0">
                <a:solidFill>
                  <a:schemeClr val="bg1"/>
                </a:solidFill>
              </a:rPr>
              <a:t>Recommendations of possible strategic importance made by the Committee shall be submitted to IHO Member States for adoption through the Council to the Assembly. The Committee should appreciate and determine the need to go through the Council for recommendations. If prior endorsement of the Council is not deemed necessary by the Committee, the recommendations on standards and publications can be submitted directly to the IHO Member States for approval, once endorsed by the Committee.</a:t>
            </a:r>
          </a:p>
        </p:txBody>
      </p:sp>
    </p:spTree>
    <p:extLst>
      <p:ext uri="{BB962C8B-B14F-4D97-AF65-F5344CB8AC3E}">
        <p14:creationId xmlns:p14="http://schemas.microsoft.com/office/powerpoint/2010/main" val="17617981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DD16B6D-833E-2143-AA40-25C0E2BDA8B8}"/>
              </a:ext>
            </a:extLst>
          </p:cNvPr>
          <p:cNvSpPr txBox="1"/>
          <p:nvPr/>
        </p:nvSpPr>
        <p:spPr>
          <a:xfrm>
            <a:off x="405114" y="452007"/>
            <a:ext cx="8223341" cy="584775"/>
          </a:xfrm>
          <a:prstGeom prst="rect">
            <a:avLst/>
          </a:prstGeom>
          <a:noFill/>
        </p:spPr>
        <p:txBody>
          <a:bodyPr wrap="none" rtlCol="0">
            <a:spAutoFit/>
          </a:bodyPr>
          <a:lstStyle/>
          <a:p>
            <a:r>
              <a:rPr lang="en-US" sz="3200" dirty="0">
                <a:solidFill>
                  <a:schemeClr val="bg1"/>
                </a:solidFill>
              </a:rPr>
              <a:t>HSSC key priorities of the IHO WP for 2019-2020</a:t>
            </a:r>
          </a:p>
        </p:txBody>
      </p:sp>
      <p:sp>
        <p:nvSpPr>
          <p:cNvPr id="3" name="Rectangle 2">
            <a:extLst>
              <a:ext uri="{FF2B5EF4-FFF2-40B4-BE49-F238E27FC236}">
                <a16:creationId xmlns:a16="http://schemas.microsoft.com/office/drawing/2014/main" id="{9AC3EDE8-297A-824E-957B-AB938BC92987}"/>
              </a:ext>
            </a:extLst>
          </p:cNvPr>
          <p:cNvSpPr/>
          <p:nvPr/>
        </p:nvSpPr>
        <p:spPr>
          <a:xfrm>
            <a:off x="281366" y="6363525"/>
            <a:ext cx="8785612" cy="280343"/>
          </a:xfrm>
          <a:prstGeom prst="rect">
            <a:avLst/>
          </a:prstGeom>
        </p:spPr>
        <p:txBody>
          <a:bodyPr wrap="square">
            <a:spAutoFit/>
          </a:bodyPr>
          <a:lstStyle/>
          <a:p>
            <a:r>
              <a:rPr lang="en-US" sz="1200" b="1" dirty="0" err="1">
                <a:solidFill>
                  <a:schemeClr val="bg1"/>
                </a:solidFill>
                <a:latin typeface="+mn-lt"/>
              </a:rPr>
              <a:t>Meso</a:t>
            </a:r>
            <a:r>
              <a:rPr lang="en-US" sz="1200" b="1" dirty="0">
                <a:solidFill>
                  <a:schemeClr val="bg1"/>
                </a:solidFill>
                <a:latin typeface="+mn-lt"/>
              </a:rPr>
              <a:t> American - Caribbean Sea Hydrographic Commission  (MACHC) - </a:t>
            </a:r>
            <a:r>
              <a:rPr lang="en-US" sz="1200" dirty="0">
                <a:solidFill>
                  <a:schemeClr val="bg1"/>
                </a:solidFill>
                <a:latin typeface="+mn-lt"/>
              </a:rPr>
              <a:t>Cartagena de </a:t>
            </a:r>
            <a:r>
              <a:rPr lang="en-US" sz="1200" dirty="0" err="1">
                <a:solidFill>
                  <a:schemeClr val="bg1"/>
                </a:solidFill>
                <a:latin typeface="+mn-lt"/>
              </a:rPr>
              <a:t>Indias</a:t>
            </a:r>
            <a:r>
              <a:rPr lang="en-US" sz="1200" dirty="0">
                <a:solidFill>
                  <a:schemeClr val="bg1"/>
                </a:solidFill>
                <a:latin typeface="+mn-lt"/>
              </a:rPr>
              <a:t>, Colombia (26 November-1 December 2018)</a:t>
            </a:r>
          </a:p>
        </p:txBody>
      </p:sp>
      <p:sp>
        <p:nvSpPr>
          <p:cNvPr id="4" name="TextBox 3">
            <a:extLst>
              <a:ext uri="{FF2B5EF4-FFF2-40B4-BE49-F238E27FC236}">
                <a16:creationId xmlns:a16="http://schemas.microsoft.com/office/drawing/2014/main" id="{19E379D3-C73D-6440-A162-0E1DB7101FB0}"/>
              </a:ext>
            </a:extLst>
          </p:cNvPr>
          <p:cNvSpPr txBox="1"/>
          <p:nvPr/>
        </p:nvSpPr>
        <p:spPr>
          <a:xfrm>
            <a:off x="405114" y="1365813"/>
            <a:ext cx="8542116" cy="4539704"/>
          </a:xfrm>
          <a:prstGeom prst="rect">
            <a:avLst/>
          </a:prstGeom>
          <a:noFill/>
        </p:spPr>
        <p:txBody>
          <a:bodyPr wrap="square" rtlCol="0">
            <a:spAutoFit/>
          </a:bodyPr>
          <a:lstStyle/>
          <a:p>
            <a:pPr marL="0" lvl="1">
              <a:spcAft>
                <a:spcPts val="1800"/>
              </a:spcAft>
            </a:pPr>
            <a:r>
              <a:rPr lang="en-US" sz="2400" dirty="0">
                <a:solidFill>
                  <a:schemeClr val="bg1"/>
                </a:solidFill>
              </a:rPr>
              <a:t>Current HSSC Key Priorities</a:t>
            </a:r>
          </a:p>
          <a:p>
            <a:pPr marL="342900" lvl="1" indent="-342900">
              <a:spcAft>
                <a:spcPts val="1800"/>
              </a:spcAft>
              <a:buFont typeface="Arial" pitchFamily="34" charset="0"/>
              <a:buChar char="•"/>
            </a:pPr>
            <a:r>
              <a:rPr lang="en-US" sz="2000" dirty="0">
                <a:solidFill>
                  <a:schemeClr val="bg1"/>
                </a:solidFill>
              </a:rPr>
              <a:t>Develop an S-100 Interoperability Specification</a:t>
            </a:r>
          </a:p>
          <a:p>
            <a:pPr marL="457200" lvl="2">
              <a:spcAft>
                <a:spcPts val="1800"/>
              </a:spcAft>
            </a:pPr>
            <a:r>
              <a:rPr lang="en-US" sz="2000" dirty="0">
                <a:solidFill>
                  <a:schemeClr val="bg1"/>
                </a:solidFill>
              </a:rPr>
              <a:t> </a:t>
            </a:r>
            <a:r>
              <a:rPr lang="en-US" sz="2000" dirty="0">
                <a:solidFill>
                  <a:srgbClr val="FF0000"/>
                </a:solidFill>
              </a:rPr>
              <a:t>Targeted for HSSC11</a:t>
            </a:r>
            <a:endParaRPr lang="it-IT" sz="2000" dirty="0">
              <a:solidFill>
                <a:srgbClr val="FF0000"/>
              </a:solidFill>
            </a:endParaRPr>
          </a:p>
          <a:p>
            <a:pPr marL="342900" lvl="1" indent="-342900">
              <a:spcAft>
                <a:spcPts val="1800"/>
              </a:spcAft>
              <a:buFont typeface="Arial" pitchFamily="34" charset="0"/>
              <a:buChar char="•"/>
            </a:pPr>
            <a:r>
              <a:rPr lang="en-US" sz="2000" dirty="0">
                <a:solidFill>
                  <a:schemeClr val="bg1"/>
                </a:solidFill>
              </a:rPr>
              <a:t>Develop all the components needed to make S-101 a reality</a:t>
            </a:r>
          </a:p>
          <a:p>
            <a:pPr marL="457200" lvl="2">
              <a:spcAft>
                <a:spcPts val="1800"/>
              </a:spcAft>
            </a:pPr>
            <a:r>
              <a:rPr lang="en-US" sz="2000" dirty="0">
                <a:solidFill>
                  <a:srgbClr val="FF0000"/>
                </a:solidFill>
              </a:rPr>
              <a:t>Completed: Main document, feature catalogue, classification encoding &amp; guide, encoding format.  Validation partially completed</a:t>
            </a:r>
            <a:endParaRPr lang="it-IT" sz="2000" dirty="0">
              <a:solidFill>
                <a:srgbClr val="FF0000"/>
              </a:solidFill>
            </a:endParaRPr>
          </a:p>
          <a:p>
            <a:pPr marL="342900" lvl="1" indent="-342900">
              <a:spcAft>
                <a:spcPts val="1800"/>
              </a:spcAft>
              <a:buFont typeface="Arial" pitchFamily="34" charset="0"/>
              <a:buChar char="•"/>
            </a:pPr>
            <a:r>
              <a:rPr lang="en-US" sz="2000" dirty="0">
                <a:solidFill>
                  <a:schemeClr val="bg1"/>
                </a:solidFill>
              </a:rPr>
              <a:t>Develop S-121 Product Spec for Maritime Limits and Boundaries</a:t>
            </a:r>
          </a:p>
          <a:p>
            <a:pPr marL="457200" lvl="2">
              <a:spcAft>
                <a:spcPts val="1800"/>
              </a:spcAft>
            </a:pPr>
            <a:r>
              <a:rPr lang="en-US" sz="2000" dirty="0">
                <a:solidFill>
                  <a:srgbClr val="FF0000"/>
                </a:solidFill>
              </a:rPr>
              <a:t>Finalized draft S-121 spec, Edition 1.0.0 planned for March 2019</a:t>
            </a:r>
            <a:endParaRPr lang="it-IT" sz="2000" dirty="0">
              <a:solidFill>
                <a:srgbClr val="FF0000"/>
              </a:solidFill>
            </a:endParaRPr>
          </a:p>
          <a:p>
            <a:pPr>
              <a:spcAft>
                <a:spcPts val="1200"/>
              </a:spcAft>
            </a:pPr>
            <a:endParaRPr lang="en-US" sz="2000" dirty="0">
              <a:solidFill>
                <a:schemeClr val="bg1"/>
              </a:solidFill>
            </a:endParaRPr>
          </a:p>
        </p:txBody>
      </p:sp>
    </p:spTree>
    <p:extLst>
      <p:ext uri="{BB962C8B-B14F-4D97-AF65-F5344CB8AC3E}">
        <p14:creationId xmlns:p14="http://schemas.microsoft.com/office/powerpoint/2010/main" val="291741963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Transition">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000066"/>
    </a:hlink>
    <a:folHlink>
      <a:srgbClr val="85DFD0"/>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CC085AAEA29DF94AA925CE92C21D290A" ma:contentTypeVersion="1" ma:contentTypeDescription="Create a new document." ma:contentTypeScope="" ma:versionID="2ccea077caefeadeb52da57d7ac041a2">
  <xsd:schema xmlns:xsd="http://www.w3.org/2001/XMLSchema" xmlns:xs="http://www.w3.org/2001/XMLSchema" xmlns:p="http://schemas.microsoft.com/office/2006/metadata/properties" xmlns:ns2="d0fefd62-b876-41aa-ac0f-b99a324b2820" targetNamespace="http://schemas.microsoft.com/office/2006/metadata/properties" ma:root="true" ma:fieldsID="58abcdd6a25ea69423319155d008eb88" ns2:_="">
    <xsd:import namespace="d0fefd62-b876-41aa-ac0f-b99a324b2820"/>
    <xsd:element name="properties">
      <xsd:complexType>
        <xsd:sequence>
          <xsd:element name="documentManagement">
            <xsd:complexType>
              <xsd:all>
                <xsd:element ref="ns2:Meeting_x0020_Date" minOccurs="0"/>
                <xsd:element ref="ns2:Topic_x0028_s_x0029_"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0fefd62-b876-41aa-ac0f-b99a324b2820" elementFormDefault="qualified">
    <xsd:import namespace="http://schemas.microsoft.com/office/2006/documentManagement/types"/>
    <xsd:import namespace="http://schemas.microsoft.com/office/infopath/2007/PartnerControls"/>
    <xsd:element name="Meeting_x0020_Date" ma:index="8" nillable="true" ma:displayName="Meeting Date" ma:format="DateOnly" ma:internalName="Meeting_x0020_Date">
      <xsd:simpleType>
        <xsd:restriction base="dms:DateTime"/>
      </xsd:simpleType>
    </xsd:element>
    <xsd:element name="Topic_x0028_s_x0029_" ma:index="9" nillable="true" ma:displayName="Topic(s)" ma:internalName="Topic_x0028_s_x0029_">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LongProperties xmlns="http://schemas.microsoft.com/office/2006/metadata/longProperties"/>
</file>

<file path=customXml/itemProps1.xml><?xml version="1.0" encoding="utf-8"?>
<ds:datastoreItem xmlns:ds="http://schemas.openxmlformats.org/officeDocument/2006/customXml" ds:itemID="{9FBB3533-9A19-4C8D-A1D1-3AF5C673BBF8}">
  <ds:schemaRefs>
    <ds:schemaRef ds:uri="http://schemas.microsoft.com/sharepoint/v3/contenttype/forms"/>
  </ds:schemaRefs>
</ds:datastoreItem>
</file>

<file path=customXml/itemProps2.xml><?xml version="1.0" encoding="utf-8"?>
<ds:datastoreItem xmlns:ds="http://schemas.openxmlformats.org/officeDocument/2006/customXml" ds:itemID="{BF0DBBC2-CA9C-46A1-BFA6-4706AA1C248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0fefd62-b876-41aa-ac0f-b99a324b282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0237DFA7-01F4-4BB7-80E1-D540A18C6211}">
  <ds:schemaRefs>
    <ds:schemaRef ds:uri="http://schemas.microsoft.com/office/2006/metadata/longProperties"/>
  </ds:schemaRefs>
</ds:datastoreItem>
</file>

<file path=docProps/app.xml><?xml version="1.0" encoding="utf-8"?>
<Properties xmlns="http://schemas.openxmlformats.org/officeDocument/2006/extended-properties" xmlns:vt="http://schemas.openxmlformats.org/officeDocument/2006/docPropsVTypes">
  <TotalTime>15507</TotalTime>
  <Words>1072</Words>
  <Application>Microsoft Office PowerPoint</Application>
  <PresentationFormat>On-screen Show (4:3)</PresentationFormat>
  <Paragraphs>140</Paragraphs>
  <Slides>16</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MS PGothic</vt:lpstr>
      <vt:lpstr>Arial</vt:lpstr>
      <vt:lpstr>Calibri</vt:lpstr>
      <vt:lpstr>Myriad Pro</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NOS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NOSTEMP</dc:creator>
  <cp:lastModifiedBy>John Nyberg</cp:lastModifiedBy>
  <cp:revision>364</cp:revision>
  <cp:lastPrinted>2014-01-14T15:02:07Z</cp:lastPrinted>
  <dcterms:created xsi:type="dcterms:W3CDTF">2014-02-26T12:45:29Z</dcterms:created>
  <dcterms:modified xsi:type="dcterms:W3CDTF">2018-11-08T15:27:40Z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opic(s)">
    <vt:lpwstr>UKHO Fund Proposals, Pathways Footwork Program, UKHO Debriefing Product Management, Innovation Activites Implentation in OCS, Pathways Footwork Program, Action Items/Around the Room</vt:lpwstr>
  </property>
  <property fmtid="{D5CDD505-2E9C-101B-9397-08002B2CF9AE}" pid="3" name="Meeting Date">
    <vt:lpwstr>2016-01-15T00:00:00Z</vt:lpwstr>
  </property>
  <property fmtid="{D5CDD505-2E9C-101B-9397-08002B2CF9AE}" pid="4" name="_docset_NoMedatataSyncRequired">
    <vt:lpwstr>False</vt:lpwstr>
  </property>
</Properties>
</file>