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57" r:id="rId3"/>
    <p:sldId id="265" r:id="rId4"/>
    <p:sldId id="266" r:id="rId5"/>
    <p:sldId id="258" r:id="rId6"/>
    <p:sldId id="267" r:id="rId7"/>
    <p:sldId id="271" r:id="rId8"/>
    <p:sldId id="268" r:id="rId9"/>
    <p:sldId id="272" r:id="rId10"/>
    <p:sldId id="270" r:id="rId11"/>
    <p:sldId id="269" r:id="rId12"/>
    <p:sldId id="2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E8EFF8"/>
    <a:srgbClr val="DED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78" autoAdjust="0"/>
    <p:restoredTop sz="94660"/>
  </p:normalViewPr>
  <p:slideViewPr>
    <p:cSldViewPr snapToGrid="0">
      <p:cViewPr varScale="1">
        <p:scale>
          <a:sx n="83" d="100"/>
          <a:sy n="83" d="100"/>
        </p:scale>
        <p:origin x="31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5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5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Señales reparadas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Primer trimestre</c:v>
                </c:pt>
                <c:pt idx="1">
                  <c:v>Segundo trimestre</c:v>
                </c:pt>
                <c:pt idx="2">
                  <c:v>Tercer trimestre</c:v>
                </c:pt>
                <c:pt idx="3">
                  <c:v>Cuarto trimestre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13</c:v>
                </c:pt>
                <c:pt idx="1">
                  <c:v>5</c:v>
                </c:pt>
                <c:pt idx="2">
                  <c:v>53</c:v>
                </c:pt>
                <c:pt idx="3">
                  <c:v>3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Inoperativas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Primer trimestre</c:v>
                </c:pt>
                <c:pt idx="1">
                  <c:v>Segundo trimestre</c:v>
                </c:pt>
                <c:pt idx="2">
                  <c:v>Tercer trimestre</c:v>
                </c:pt>
                <c:pt idx="3">
                  <c:v>Cuarto trimestre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  <c:pt idx="0">
                  <c:v>16</c:v>
                </c:pt>
                <c:pt idx="1">
                  <c:v>27</c:v>
                </c:pt>
                <c:pt idx="2">
                  <c:v>9</c:v>
                </c:pt>
                <c:pt idx="3">
                  <c:v>6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Operativas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Primer trimestre</c:v>
                </c:pt>
                <c:pt idx="1">
                  <c:v>Segundo trimestre</c:v>
                </c:pt>
                <c:pt idx="2">
                  <c:v>Tercer trimestre</c:v>
                </c:pt>
                <c:pt idx="3">
                  <c:v>Cuarto trimestre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  <c:pt idx="0">
                  <c:v>155</c:v>
                </c:pt>
                <c:pt idx="1">
                  <c:v>144</c:v>
                </c:pt>
                <c:pt idx="2">
                  <c:v>162</c:v>
                </c:pt>
                <c:pt idx="3">
                  <c:v>166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73738496"/>
        <c:axId val="673741760"/>
        <c:axId val="787816992"/>
      </c:bar3DChart>
      <c:catAx>
        <c:axId val="673738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73741760"/>
        <c:crosses val="autoZero"/>
        <c:auto val="1"/>
        <c:lblAlgn val="ctr"/>
        <c:lblOffset val="100"/>
        <c:noMultiLvlLbl val="0"/>
      </c:catAx>
      <c:valAx>
        <c:axId val="6737417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73738496"/>
        <c:crosses val="autoZero"/>
        <c:crossBetween val="between"/>
      </c:valAx>
      <c:serAx>
        <c:axId val="787816992"/>
        <c:scaling>
          <c:orientation val="minMax"/>
        </c:scaling>
        <c:delete val="1"/>
        <c:axPos val="b"/>
        <c:majorTickMark val="out"/>
        <c:minorTickMark val="none"/>
        <c:tickLblPos val="nextTo"/>
        <c:crossAx val="673741760"/>
        <c:crosses val="autoZero"/>
      </c:serAx>
      <c:spPr>
        <a:noFill/>
        <a:ln w="17316">
          <a:noFill/>
        </a:ln>
      </c:spPr>
    </c:plotArea>
    <c:legend>
      <c:legendPos val="r"/>
      <c:layout>
        <c:manualLayout>
          <c:xMode val="edge"/>
          <c:yMode val="edge"/>
          <c:x val="0.74289099526066349"/>
          <c:y val="0.41366223908918404"/>
          <c:w val="0.24763033175355451"/>
          <c:h val="0.2087286527514231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23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9B22A-55EC-4A68-A1AE-1A1AE03C8C30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4B252-8EFF-4387-B930-F0755652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04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599" y="6276122"/>
            <a:ext cx="536545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tx1"/>
                </a:solidFill>
              </a:rPr>
              <a:t>International Hydrographic Organization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i="1" dirty="0" smtClean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349" y="6049723"/>
            <a:ext cx="676525" cy="8179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1276" y="6036734"/>
            <a:ext cx="2121007" cy="84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82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6E37-4826-409A-84BF-C23BE3AFE5AD}" type="datetime1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4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737A-A71E-4586-A91E-10B206952AFF}" type="datetime1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2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414"/>
            <a:ext cx="10515600" cy="540511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7724182" cy="21587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11992" y="893798"/>
            <a:ext cx="10568015" cy="528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020790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00292" y="6266476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EC878826-814C-4FD2-96B3-D147818A5C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tx1"/>
                </a:solidFill>
              </a:rPr>
              <a:t>International Hydrographic Organization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i="1" dirty="0" smtClean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67" y="6040079"/>
            <a:ext cx="676525" cy="8179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8137" y="6018762"/>
            <a:ext cx="2117682" cy="83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4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D8A9-F208-4318-BC74-B3344BEA26B5}" type="datetime1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2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7B1D-B7C6-4688-9D52-777E0A492BB3}" type="datetime1">
              <a:rPr lang="en-US" smtClean="0"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0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6E03-FAB4-4246-838E-712AF3C131B7}" type="datetime1">
              <a:rPr lang="en-US" smtClean="0"/>
              <a:t>12/6/2018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4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D911-1E11-4707-B3EF-A7D446B4076E}" type="datetime1">
              <a:rPr lang="en-US" smtClean="0"/>
              <a:t>12/6/2018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2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66D49-534C-4821-8ABB-97E9F0832A6F}" type="datetime1">
              <a:rPr lang="en-US" smtClean="0"/>
              <a:t>12/6/2018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B816-9769-4CDC-B9A1-47A4932BA44A}" type="datetime1">
              <a:rPr lang="en-US" smtClean="0"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30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37E5F-198F-4D2D-8AD0-EFCE6F5EBE91}" type="datetime1">
              <a:rPr lang="en-US" smtClean="0"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3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B590C-9002-419D-8032-E96BBEE3DDA4}" type="datetime1">
              <a:rPr lang="en-US" smtClean="0"/>
              <a:t>12/6/2018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9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jIhLmmpPXeAhUqrVkKHQPBB94QjRx6BAgBEAU&amp;url=https://www.costacruise.com/eu/cruise_holidays/south_america-venezuela.html&amp;psig=AOvVaw3pLCPWQ0bTu_yTg6KcY81j&amp;ust=1543432489369554" TargetMode="External"/><Relationship Id="rId7" Type="http://schemas.openxmlformats.org/officeDocument/2006/relationships/image" Target="../media/image4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hyperlink" Target="https://www.google.com/url?sa=i&amp;rct=j&amp;q=&amp;esrc=s&amp;source=images&amp;cd=&amp;cad=rja&amp;uact=8&amp;ved=2ahUKEwi_1_n9pPXeAhUP1VkKHRDoBVsQjRx6BAgBEAU&amp;url=http://sabersabor.es/los-viajes-de-ojeda-y-nino-rumbo-a-venezuela-y-la-costa-de-las-perlas/&amp;psig=AOvVaw3pLCPWQ0bTu_yTg6KcY81j&amp;ust=1543432489369554" TargetMode="External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hyperlink" Target="https://www.google.com.co/url?sa=i&amp;rct=j&amp;q=&amp;esrc=s&amp;source=images&amp;cd=&amp;cad=rja&amp;uact=8&amp;ved=2ahUKEwiSleOZ-vHeAhXF61MKHVwcA6EQjRx6BAgBEAU&amp;url=http://shn.mil.ve/28-cendoc/h&amp;psig=AOvVaw2dYW9ryiULVTeF7rH3ZXYA&amp;ust=154331811555071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10" Type="http://schemas.openxmlformats.org/officeDocument/2006/relationships/chart" Target="../charts/chart1.xml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2.jpeg"/><Relationship Id="rId2" Type="http://schemas.openxmlformats.org/officeDocument/2006/relationships/hyperlink" Target="https://www.google.com.co/url?sa=i&amp;rct=j&amp;q=&amp;esrc=s&amp;source=images&amp;cd=&amp;cad=rja&amp;uact=8&amp;ved=2ahUKEwiSleOZ-vHeAhXF61MKHVwcA6EQjRx6BAgBEAU&amp;url=http://shn.mil.ve/28-cendoc/h&amp;psig=AOvVaw2dYW9ryiULVTeF7rH3ZXYA&amp;ust=154331811555071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9.jpeg"/><Relationship Id="rId7" Type="http://schemas.openxmlformats.org/officeDocument/2006/relationships/hyperlink" Target="https://www.google.com.co/url?sa=i&amp;rct=j&amp;q=&amp;esrc=s&amp;source=images&amp;cd=&amp;cad=rja&amp;uact=8&amp;ved=2ahUKEwjdtZX0mPLeAhUFxVkKHev7ACcQjRx6BAgBEAU&amp;url=https://www.pinterest.es/pin/673077106784385953/&amp;psig=AOvVaw0e27ErnWVR6PqxtV83IJiW&amp;ust=1543326356093963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hyperlink" Target="https://www.google.com.co/url?sa=i&amp;rct=j&amp;q=&amp;esrc=s&amp;source=images&amp;cd=&amp;cad=rja&amp;uact=8&amp;ved=2ahUKEwiP5ZDImPLeAhUsw1kKHa6rC7wQjRx6BAgBEAU&amp;url=http://cocinerovenezolanoenchile.blogspot.com/2015/08/el-faro-de-pampatar-isla-de-margarita.html&amp;psig=AOvVaw0kAgckqRhvoU7mYuxR9ANR&amp;ust=1543326234501986" TargetMode="Externa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5265" y="491304"/>
            <a:ext cx="9144000" cy="253731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XIX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Reunión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la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Comisión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Hidrográfica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Meso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America y Mar Caribe</a:t>
            </a:r>
            <a:endParaRPr lang="en-A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7163" y="3307640"/>
            <a:ext cx="9144000" cy="534027"/>
          </a:xfrm>
        </p:spPr>
        <p:txBody>
          <a:bodyPr>
            <a:normAutofit/>
          </a:bodyPr>
          <a:lstStyle/>
          <a:p>
            <a:r>
              <a:rPr lang="en-A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[SERVICIO HIDROGRÁFICO DE VENEZUELA]</a:t>
            </a:r>
            <a:endParaRPr lang="en-A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23834" y="3891031"/>
            <a:ext cx="9471547" cy="193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826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Creación de Capacidades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10</a:t>
            </a:fld>
            <a:endParaRPr lang="en-US" dirty="0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6916" y="0"/>
            <a:ext cx="843722" cy="85980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CuadroTexto"/>
          <p:cNvSpPr txBox="1"/>
          <p:nvPr/>
        </p:nvSpPr>
        <p:spPr>
          <a:xfrm>
            <a:off x="115870" y="1000616"/>
            <a:ext cx="7827128" cy="501675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REALIZADOS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Curso de Hidrografía para Oficiales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Curso Básico de Hidrometeorología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Seminario  Aplicación de la Hidrografía en las Operaciones Navales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RECIBIDOS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Curso Procesamiento Multihaz en Argentina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Taller Levantamientos Batimétricos con Sistema LIDAR en Ecuador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Curso Meteorología Marina en Guatemala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Curso MSDI en Brasil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REQUERIDOS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Levantamiento y procesamiento de datos multihaz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Curso MSDI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Reparación básica de Sistemas Hidrográficos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Cuso de cartografía náutica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90" y="1000616"/>
            <a:ext cx="2159951" cy="1620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23203" y="2766607"/>
            <a:ext cx="2457435" cy="1382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3864" y="4258100"/>
            <a:ext cx="2192353" cy="1637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007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Principales </a:t>
            </a:r>
            <a:r>
              <a:rPr lang="en-US" dirty="0" err="1" smtClean="0"/>
              <a:t>Retos</a:t>
            </a:r>
            <a:r>
              <a:rPr lang="en-US" dirty="0" smtClean="0"/>
              <a:t>  e </a:t>
            </a:r>
            <a:r>
              <a:rPr lang="en-US" dirty="0" err="1" smtClean="0"/>
              <a:t>Inconvenientes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11</a:t>
            </a:fld>
            <a:endParaRPr lang="en-US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8291" y="1287672"/>
            <a:ext cx="1081412" cy="1441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6916" y="0"/>
            <a:ext cx="843722" cy="85980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CuadroTexto"/>
          <p:cNvSpPr txBox="1"/>
          <p:nvPr/>
        </p:nvSpPr>
        <p:spPr>
          <a:xfrm>
            <a:off x="115870" y="1096152"/>
            <a:ext cx="5971031" cy="409342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RETOS:</a:t>
            </a:r>
          </a:p>
          <a:p>
            <a:pPr>
              <a:defRPr/>
            </a:pP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Repotenciación del Buque Oceanográfico AB PUNTA BRAVA (BO-11).</a:t>
            </a:r>
          </a:p>
          <a:p>
            <a:pPr marL="342900" indent="-342900">
              <a:buFontTx/>
              <a:buChar char="-"/>
              <a:defRPr/>
            </a:pP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Reparación de los ecosondas multihaz</a:t>
            </a:r>
          </a:p>
          <a:p>
            <a:pPr marL="342900" indent="-342900">
              <a:buFontTx/>
              <a:buChar char="-"/>
              <a:defRPr/>
            </a:pP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Creación de la Escuela de Hidrografía</a:t>
            </a:r>
          </a:p>
          <a:p>
            <a:pPr marL="342900" indent="-342900">
              <a:buFontTx/>
              <a:buChar char="-"/>
              <a:defRPr/>
            </a:pP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Construcción de las estaciones hidrográficas MARACAIBO, LA GUAIRA, GUIRIA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INCONVENIENTES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Adquisición de equipos hidrográficos (sanciones económicas)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Medios navales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s-E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s-E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0077" y="2800527"/>
            <a:ext cx="4838700" cy="304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8039" y="1287672"/>
            <a:ext cx="1940331" cy="145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 descr="Copia de Img05_07-10-2014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26640" y="1287671"/>
            <a:ext cx="1187355" cy="144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53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591108" y="5324764"/>
            <a:ext cx="2743200" cy="365125"/>
          </a:xfrm>
        </p:spPr>
        <p:txBody>
          <a:bodyPr/>
          <a:lstStyle/>
          <a:p>
            <a:fld id="{EC878826-814C-4FD2-96B3-D147818A5C89}" type="slidenum">
              <a:rPr lang="en-US" smtClean="0"/>
              <a:t>12</a:t>
            </a:fld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181" y="27278"/>
            <a:ext cx="5254388" cy="394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Resultado de imagen para costa de venezuel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7691" y="27278"/>
            <a:ext cx="6715125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costa de venezuela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67691" y="2265514"/>
            <a:ext cx="6715125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533" y="4696250"/>
            <a:ext cx="11987283" cy="216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0935" y="3934329"/>
            <a:ext cx="4824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GRACIAS POR SU ATENCIÓN…..</a:t>
            </a:r>
            <a:endParaRPr lang="es-ES" sz="2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996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Principales </a:t>
            </a:r>
            <a:r>
              <a:rPr lang="en-US" dirty="0" err="1" smtClean="0"/>
              <a:t>actividades</a:t>
            </a:r>
            <a:r>
              <a:rPr lang="en-US" dirty="0" smtClean="0"/>
              <a:t> </a:t>
            </a:r>
            <a:r>
              <a:rPr lang="en-US" dirty="0" err="1" smtClean="0"/>
              <a:t>durante</a:t>
            </a:r>
            <a:r>
              <a:rPr lang="en-US" dirty="0" smtClean="0"/>
              <a:t> el </a:t>
            </a:r>
            <a:r>
              <a:rPr lang="en-US" dirty="0" err="1" smtClean="0"/>
              <a:t>año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5 Imagen" descr="C:\Users\ehpc\Documents\Fotos Lev muelles flotantes\107_PANA\P1070675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44607" y="1222280"/>
            <a:ext cx="2108145" cy="157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212561" y="1096152"/>
            <a:ext cx="6480175" cy="400050"/>
          </a:xfrm>
          <a:prstGeom prst="rect">
            <a:avLst/>
          </a:prstGeom>
          <a:solidFill>
            <a:srgbClr val="002060"/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Ejecución de 18 Levantamientos Hidrográficos</a:t>
            </a:r>
            <a:endPara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" name="4 CuadroTexto"/>
          <p:cNvSpPr txBox="1">
            <a:spLocks noChangeArrowheads="1"/>
          </p:cNvSpPr>
          <p:nvPr/>
        </p:nvSpPr>
        <p:spPr bwMode="auto">
          <a:xfrm>
            <a:off x="587048" y="1467566"/>
            <a:ext cx="511175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eaLnBrk="1" hangingPunct="1">
              <a:buFontTx/>
              <a:buAutoNum type="arabicPeriod"/>
            </a:pPr>
            <a:r>
              <a:rPr lang="es-ES" sz="2000" b="1" i="1" dirty="0" smtClean="0">
                <a:solidFill>
                  <a:srgbClr val="002060"/>
                </a:solidFill>
              </a:rPr>
              <a:t>Aproximación al Puerto </a:t>
            </a:r>
            <a:r>
              <a:rPr lang="es-ES" sz="2000" b="1" i="1" dirty="0">
                <a:solidFill>
                  <a:srgbClr val="002060"/>
                </a:solidFill>
              </a:rPr>
              <a:t>de La Guaira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es-ES" sz="1600" i="1" dirty="0" smtClean="0">
                <a:solidFill>
                  <a:srgbClr val="002060"/>
                </a:solidFill>
              </a:rPr>
              <a:t>Portulano las Piedras</a:t>
            </a:r>
            <a:endParaRPr lang="es-ES" sz="1600" i="1" dirty="0">
              <a:solidFill>
                <a:srgbClr val="002060"/>
              </a:solidFill>
            </a:endParaRPr>
          </a:p>
          <a:p>
            <a:pPr marL="342900" indent="-342900" eaLnBrk="1" hangingPunct="1">
              <a:buFontTx/>
              <a:buAutoNum type="arabicPeriod"/>
            </a:pPr>
            <a:r>
              <a:rPr lang="es-ES" sz="1600" i="1" dirty="0" smtClean="0">
                <a:solidFill>
                  <a:srgbClr val="002060"/>
                </a:solidFill>
              </a:rPr>
              <a:t>Puerto de </a:t>
            </a:r>
            <a:r>
              <a:rPr lang="es-ES" sz="1600" i="1" dirty="0" err="1" smtClean="0">
                <a:solidFill>
                  <a:srgbClr val="002060"/>
                </a:solidFill>
              </a:rPr>
              <a:t>Guaranao</a:t>
            </a:r>
            <a:endParaRPr lang="es-ES" sz="1600" i="1" dirty="0">
              <a:solidFill>
                <a:srgbClr val="002060"/>
              </a:solidFill>
            </a:endParaRPr>
          </a:p>
          <a:p>
            <a:pPr marL="342900" indent="-342900" eaLnBrk="1" hangingPunct="1">
              <a:buFontTx/>
              <a:buAutoNum type="arabicPeriod"/>
            </a:pPr>
            <a:r>
              <a:rPr lang="es-ES" sz="1600" i="1" dirty="0" smtClean="0">
                <a:solidFill>
                  <a:srgbClr val="002060"/>
                </a:solidFill>
              </a:rPr>
              <a:t>Parque Nacional </a:t>
            </a:r>
            <a:r>
              <a:rPr lang="es-ES" sz="1600" i="1" dirty="0" err="1" smtClean="0">
                <a:solidFill>
                  <a:srgbClr val="002060"/>
                </a:solidFill>
              </a:rPr>
              <a:t>Mochima</a:t>
            </a:r>
            <a:endParaRPr lang="es-ES" sz="1600" i="1" dirty="0" smtClean="0">
              <a:solidFill>
                <a:srgbClr val="002060"/>
              </a:solidFill>
            </a:endParaRPr>
          </a:p>
          <a:p>
            <a:pPr marL="342900" indent="-342900" eaLnBrk="1" hangingPunct="1">
              <a:buFontTx/>
              <a:buAutoNum type="arabicPeriod"/>
            </a:pPr>
            <a:r>
              <a:rPr lang="es-ES" sz="2000" b="1" i="1" dirty="0" smtClean="0">
                <a:solidFill>
                  <a:srgbClr val="002060"/>
                </a:solidFill>
              </a:rPr>
              <a:t>Puerto de Maracaibo</a:t>
            </a:r>
            <a:endParaRPr lang="es-ES" sz="2000" b="1" i="1" dirty="0">
              <a:solidFill>
                <a:srgbClr val="002060"/>
              </a:solidFill>
            </a:endParaRPr>
          </a:p>
          <a:p>
            <a:pPr marL="342900" indent="-342900" eaLnBrk="1" hangingPunct="1">
              <a:buFontTx/>
              <a:buAutoNum type="arabicPeriod"/>
            </a:pPr>
            <a:r>
              <a:rPr lang="es-ES" sz="2000" b="1" i="1" dirty="0" smtClean="0">
                <a:solidFill>
                  <a:srgbClr val="002060"/>
                </a:solidFill>
              </a:rPr>
              <a:t>Río Arauca Tramo Internacional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es-ES" sz="2000" b="1" i="1" dirty="0" smtClean="0">
                <a:solidFill>
                  <a:srgbClr val="002060"/>
                </a:solidFill>
              </a:rPr>
              <a:t>Río Orinoco Milla 171 a175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es-ES" sz="2000" b="1" i="1" dirty="0" smtClean="0">
                <a:solidFill>
                  <a:srgbClr val="002060"/>
                </a:solidFill>
              </a:rPr>
              <a:t>Puerto cabello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es-ES" sz="1600" i="1" dirty="0" smtClean="0">
                <a:solidFill>
                  <a:srgbClr val="002060"/>
                </a:solidFill>
              </a:rPr>
              <a:t>Aproximación a Punta </a:t>
            </a:r>
            <a:r>
              <a:rPr lang="es-ES" sz="1600" i="1" dirty="0" err="1" smtClean="0">
                <a:solidFill>
                  <a:srgbClr val="002060"/>
                </a:solidFill>
              </a:rPr>
              <a:t>Barima</a:t>
            </a:r>
            <a:endParaRPr lang="es-ES" sz="1600" i="1" dirty="0">
              <a:solidFill>
                <a:srgbClr val="002060"/>
              </a:solidFill>
            </a:endParaRPr>
          </a:p>
          <a:p>
            <a:pPr marL="342900" indent="-342900" eaLnBrk="1" hangingPunct="1">
              <a:buFontTx/>
              <a:buAutoNum type="arabicPeriod"/>
            </a:pPr>
            <a:r>
              <a:rPr lang="es-ES" sz="1600" i="1" dirty="0" smtClean="0">
                <a:solidFill>
                  <a:srgbClr val="002060"/>
                </a:solidFill>
              </a:rPr>
              <a:t>Puerto </a:t>
            </a:r>
            <a:r>
              <a:rPr lang="es-ES" sz="1600" i="1" dirty="0" err="1" smtClean="0">
                <a:solidFill>
                  <a:srgbClr val="002060"/>
                </a:solidFill>
              </a:rPr>
              <a:t>Píritu</a:t>
            </a:r>
            <a:endParaRPr lang="es-ES" sz="1600" i="1" dirty="0">
              <a:solidFill>
                <a:srgbClr val="002060"/>
              </a:solidFill>
            </a:endParaRPr>
          </a:p>
          <a:p>
            <a:pPr marL="342900" indent="-342900" eaLnBrk="1" hangingPunct="1">
              <a:buFontTx/>
              <a:buAutoNum type="arabicPeriod"/>
            </a:pPr>
            <a:r>
              <a:rPr lang="es-ES" sz="1600" i="1" dirty="0" smtClean="0">
                <a:solidFill>
                  <a:srgbClr val="002060"/>
                </a:solidFill>
              </a:rPr>
              <a:t>Golfo de Santa Fe</a:t>
            </a:r>
            <a:endParaRPr lang="es-ES" sz="1600" i="1" dirty="0">
              <a:solidFill>
                <a:srgbClr val="002060"/>
              </a:solidFill>
            </a:endParaRPr>
          </a:p>
          <a:p>
            <a:pPr marL="342900" indent="-342900" eaLnBrk="1" hangingPunct="1">
              <a:buFontTx/>
              <a:buAutoNum type="arabicPeriod"/>
            </a:pPr>
            <a:r>
              <a:rPr lang="es-ES" sz="1600" i="1" dirty="0" smtClean="0">
                <a:solidFill>
                  <a:srgbClr val="002060"/>
                </a:solidFill>
              </a:rPr>
              <a:t>Bahía de </a:t>
            </a:r>
            <a:r>
              <a:rPr lang="es-ES" sz="1600" i="1" dirty="0" err="1" smtClean="0">
                <a:solidFill>
                  <a:srgbClr val="002060"/>
                </a:solidFill>
              </a:rPr>
              <a:t>Bergartín</a:t>
            </a:r>
            <a:endParaRPr lang="es-ES" sz="1600" i="1" dirty="0">
              <a:solidFill>
                <a:srgbClr val="002060"/>
              </a:solidFill>
            </a:endParaRPr>
          </a:p>
          <a:p>
            <a:pPr marL="342900" indent="-342900" eaLnBrk="1" hangingPunct="1">
              <a:buFontTx/>
              <a:buAutoNum type="arabicPeriod"/>
            </a:pPr>
            <a:r>
              <a:rPr lang="es-ES" sz="1600" i="1" dirty="0" smtClean="0">
                <a:solidFill>
                  <a:srgbClr val="002060"/>
                </a:solidFill>
              </a:rPr>
              <a:t>Puerto Maya</a:t>
            </a:r>
            <a:endParaRPr lang="es-ES" sz="1600" i="1" dirty="0">
              <a:solidFill>
                <a:srgbClr val="002060"/>
              </a:solidFill>
            </a:endParaRPr>
          </a:p>
          <a:p>
            <a:pPr marL="342900" indent="-342900" eaLnBrk="1" hangingPunct="1">
              <a:buFontTx/>
              <a:buAutoNum type="arabicPeriod"/>
            </a:pPr>
            <a:r>
              <a:rPr lang="es-ES" sz="1600" i="1" dirty="0" smtClean="0">
                <a:solidFill>
                  <a:srgbClr val="002060"/>
                </a:solidFill>
              </a:rPr>
              <a:t>Puerto Escondido</a:t>
            </a:r>
            <a:endParaRPr lang="es-ES" sz="1600" i="1" dirty="0">
              <a:solidFill>
                <a:srgbClr val="002060"/>
              </a:solidFill>
            </a:endParaRPr>
          </a:p>
          <a:p>
            <a:pPr marL="342900" indent="-342900" eaLnBrk="1" hangingPunct="1">
              <a:buFontTx/>
              <a:buAutoNum type="arabicPeriod"/>
            </a:pPr>
            <a:r>
              <a:rPr lang="es-ES" sz="1600" i="1" dirty="0" smtClean="0">
                <a:solidFill>
                  <a:srgbClr val="002060"/>
                </a:solidFill>
              </a:rPr>
              <a:t>Puerto de UCOCAR</a:t>
            </a:r>
            <a:endParaRPr lang="es-ES" sz="1600" i="1" dirty="0">
              <a:solidFill>
                <a:srgbClr val="002060"/>
              </a:solidFill>
            </a:endParaRPr>
          </a:p>
          <a:p>
            <a:pPr marL="342900" indent="-342900" eaLnBrk="1" hangingPunct="1">
              <a:buFontTx/>
              <a:buAutoNum type="arabicPeriod"/>
            </a:pPr>
            <a:r>
              <a:rPr lang="es-ES" sz="1600" i="1" dirty="0" smtClean="0">
                <a:solidFill>
                  <a:srgbClr val="002060"/>
                </a:solidFill>
              </a:rPr>
              <a:t>Bahía del Tirano</a:t>
            </a:r>
            <a:endParaRPr lang="es-ES" sz="1600" i="1" dirty="0">
              <a:solidFill>
                <a:srgbClr val="002060"/>
              </a:solidFill>
            </a:endParaRPr>
          </a:p>
          <a:p>
            <a:pPr marL="342900" indent="-342900" eaLnBrk="1" hangingPunct="1">
              <a:buFontTx/>
              <a:buAutoNum type="arabicPeriod"/>
            </a:pPr>
            <a:r>
              <a:rPr lang="es-ES" sz="1600" i="1" dirty="0" smtClean="0">
                <a:solidFill>
                  <a:srgbClr val="002060"/>
                </a:solidFill>
              </a:rPr>
              <a:t>Puerto </a:t>
            </a:r>
            <a:r>
              <a:rPr lang="es-ES" sz="1600" i="1" dirty="0" err="1" smtClean="0">
                <a:solidFill>
                  <a:srgbClr val="002060"/>
                </a:solidFill>
              </a:rPr>
              <a:t>Bobure</a:t>
            </a:r>
            <a:endParaRPr lang="es-ES" sz="1600" i="1" dirty="0" smtClean="0">
              <a:solidFill>
                <a:srgbClr val="002060"/>
              </a:solidFill>
            </a:endParaRPr>
          </a:p>
          <a:p>
            <a:pPr marL="342900" indent="-342900" eaLnBrk="1" hangingPunct="1">
              <a:buFontTx/>
              <a:buAutoNum type="arabicPeriod"/>
            </a:pPr>
            <a:r>
              <a:rPr lang="es-ES" sz="1600" i="1" dirty="0" smtClean="0">
                <a:solidFill>
                  <a:srgbClr val="002060"/>
                </a:solidFill>
              </a:rPr>
              <a:t>Puerto Concha</a:t>
            </a:r>
          </a:p>
        </p:txBody>
      </p:sp>
      <p:pic>
        <p:nvPicPr>
          <p:cNvPr id="10" name="Imagen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9390" y="2300588"/>
            <a:ext cx="2082625" cy="1561968"/>
          </a:xfrm>
          <a:prstGeom prst="rect">
            <a:avLst/>
          </a:prstGeom>
        </p:spPr>
      </p:pic>
      <p:pic>
        <p:nvPicPr>
          <p:cNvPr id="1026" name="25 Imagen" descr="Descripción: P104026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3078" y="3303253"/>
            <a:ext cx="2034807" cy="152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1954" y="4289885"/>
            <a:ext cx="1973731" cy="1480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9717665" y="4820889"/>
            <a:ext cx="15702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dirty="0">
                <a:solidFill>
                  <a:srgbClr val="002060"/>
                </a:solidFill>
              </a:rPr>
              <a:t>Aproximación al Puerto de La Guaira</a:t>
            </a:r>
            <a:endParaRPr lang="es-ES" sz="1200" dirty="0"/>
          </a:p>
        </p:txBody>
      </p:sp>
      <p:sp>
        <p:nvSpPr>
          <p:cNvPr id="12" name="11 Rectángulo"/>
          <p:cNvSpPr/>
          <p:nvPr/>
        </p:nvSpPr>
        <p:spPr>
          <a:xfrm>
            <a:off x="9599919" y="2804573"/>
            <a:ext cx="11067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>
                <a:solidFill>
                  <a:srgbClr val="002060"/>
                </a:solidFill>
              </a:rPr>
              <a:t>Puerto cabello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7788487" y="3837445"/>
            <a:ext cx="9191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>
                <a:solidFill>
                  <a:srgbClr val="002060"/>
                </a:solidFill>
              </a:rPr>
              <a:t>Río Orinoco</a:t>
            </a:r>
            <a:endParaRPr lang="es-ES" sz="1200" dirty="0"/>
          </a:p>
        </p:txBody>
      </p:sp>
      <p:sp>
        <p:nvSpPr>
          <p:cNvPr id="14" name="13 Rectángulo"/>
          <p:cNvSpPr/>
          <p:nvPr/>
        </p:nvSpPr>
        <p:spPr>
          <a:xfrm>
            <a:off x="7835198" y="5770183"/>
            <a:ext cx="1744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>
                <a:solidFill>
                  <a:srgbClr val="002060"/>
                </a:solidFill>
              </a:rPr>
              <a:t>Río </a:t>
            </a:r>
            <a:r>
              <a:rPr lang="es-ES" sz="1200" dirty="0" smtClean="0">
                <a:solidFill>
                  <a:srgbClr val="002060"/>
                </a:solidFill>
              </a:rPr>
              <a:t>Arauca </a:t>
            </a:r>
            <a:r>
              <a:rPr lang="es-ES" sz="1200" dirty="0">
                <a:solidFill>
                  <a:srgbClr val="002060"/>
                </a:solidFill>
              </a:rPr>
              <a:t>Internacional</a:t>
            </a:r>
            <a:endParaRPr lang="es-ES" sz="1200" dirty="0"/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6916" y="0"/>
            <a:ext cx="843722" cy="8598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539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Principales </a:t>
            </a:r>
            <a:r>
              <a:rPr lang="en-US" dirty="0" err="1" smtClean="0"/>
              <a:t>actividades</a:t>
            </a:r>
            <a:r>
              <a:rPr lang="en-US" dirty="0" smtClean="0"/>
              <a:t> </a:t>
            </a:r>
            <a:r>
              <a:rPr lang="en-US" dirty="0" err="1" smtClean="0"/>
              <a:t>durante</a:t>
            </a:r>
            <a:r>
              <a:rPr lang="en-US" dirty="0" smtClean="0"/>
              <a:t> el </a:t>
            </a:r>
            <a:r>
              <a:rPr lang="en-US" dirty="0" err="1" smtClean="0"/>
              <a:t>año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3</a:t>
            </a:fld>
            <a:endParaRPr lang="en-US" dirty="0"/>
          </a:p>
        </p:txBody>
      </p:sp>
      <p:sp>
        <p:nvSpPr>
          <p:cNvPr id="8" name="7 CuadroTexto"/>
          <p:cNvSpPr txBox="1"/>
          <p:nvPr/>
        </p:nvSpPr>
        <p:spPr>
          <a:xfrm>
            <a:off x="212561" y="1096152"/>
            <a:ext cx="6480175" cy="1015663"/>
          </a:xfrm>
          <a:prstGeom prst="rect">
            <a:avLst/>
          </a:prstGeom>
          <a:solidFill>
            <a:srgbClr val="002060"/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- Editadas 27 nuevas Cartas de Papel y ENC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Actualizadas 6 ENC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- Validadas y distribuidas bajo el acuerdo IC-ENC</a:t>
            </a:r>
            <a:endPara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3152" y="2112574"/>
            <a:ext cx="6218991" cy="219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782760"/>
              </p:ext>
            </p:extLst>
          </p:nvPr>
        </p:nvGraphicFramePr>
        <p:xfrm>
          <a:off x="6740034" y="1110942"/>
          <a:ext cx="5295265" cy="4998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6910"/>
                <a:gridCol w="797560"/>
                <a:gridCol w="382079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Nro</a:t>
                      </a:r>
                      <a:endParaRPr lang="es-E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Código </a:t>
                      </a:r>
                      <a:endParaRPr lang="es-E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Nombre de la Celda Electrónica</a:t>
                      </a:r>
                      <a:endParaRPr lang="es-E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01</a:t>
                      </a:r>
                      <a:endParaRPr lang="es-E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VE301000</a:t>
                      </a:r>
                      <a:endParaRPr lang="es-E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Lago de Maracaibo</a:t>
                      </a:r>
                      <a:endParaRPr lang="es-E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02</a:t>
                      </a:r>
                      <a:endParaRPr lang="es-E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VE501401</a:t>
                      </a:r>
                      <a:endParaRPr lang="es-E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Bajo</a:t>
                      </a:r>
                      <a:r>
                        <a:rPr lang="en-US" sz="1200" dirty="0">
                          <a:effectLst/>
                        </a:rPr>
                        <a:t> Grande</a:t>
                      </a:r>
                      <a:endParaRPr lang="es-E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03</a:t>
                      </a:r>
                      <a:endParaRPr lang="es-E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VE500413</a:t>
                      </a:r>
                      <a:endParaRPr lang="es-E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Bahía de Mochima</a:t>
                      </a:r>
                      <a:endParaRPr lang="es-E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VE" sz="1200" kern="1200" dirty="0">
                          <a:effectLst/>
                        </a:rPr>
                        <a:t>04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VE" sz="1200" kern="1200" dirty="0">
                          <a:effectLst/>
                        </a:rPr>
                        <a:t>VE400701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VE" sz="1200" kern="1200" dirty="0">
                          <a:effectLst/>
                        </a:rPr>
                        <a:t>Boca Grande Milla 0-7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VE" sz="1200" kern="1200">
                          <a:effectLst/>
                        </a:rPr>
                        <a:t>05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VE" sz="1200" kern="1200">
                          <a:effectLst/>
                        </a:rPr>
                        <a:t>VE400702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VE" sz="1200" kern="1200" dirty="0">
                          <a:effectLst/>
                        </a:rPr>
                        <a:t>Boca Grande Milla 8-11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VE" sz="1200" kern="1200">
                          <a:effectLst/>
                        </a:rPr>
                        <a:t>06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VE" sz="1200" kern="1200">
                          <a:effectLst/>
                        </a:rPr>
                        <a:t>VE400703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VE" sz="1200" kern="1200" dirty="0">
                          <a:effectLst/>
                        </a:rPr>
                        <a:t>Boca Grande  Milla 12-18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VE" sz="1200" kern="1200">
                          <a:effectLst/>
                        </a:rPr>
                        <a:t>07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VE" sz="1200" kern="1200">
                          <a:effectLst/>
                        </a:rPr>
                        <a:t>VE400704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VE" sz="1200" kern="1200" dirty="0">
                          <a:effectLst/>
                        </a:rPr>
                        <a:t>Boca Grande Milla 19-24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VE" sz="1200" kern="1200">
                          <a:effectLst/>
                        </a:rPr>
                        <a:t>08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VE" sz="1200" kern="1200">
                          <a:effectLst/>
                        </a:rPr>
                        <a:t>VE400705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VE" sz="1200" kern="1200" dirty="0">
                          <a:effectLst/>
                        </a:rPr>
                        <a:t>Punta </a:t>
                      </a:r>
                      <a:r>
                        <a:rPr lang="es-VE" sz="1200" kern="1200" dirty="0" err="1">
                          <a:effectLst/>
                        </a:rPr>
                        <a:t>Barima</a:t>
                      </a:r>
                      <a:r>
                        <a:rPr lang="es-VE" sz="1200" kern="1200" dirty="0">
                          <a:effectLst/>
                        </a:rPr>
                        <a:t> Milla 25-33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VE" sz="1200" kern="1200">
                          <a:effectLst/>
                        </a:rPr>
                        <a:t>09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VE" sz="1200" kern="1200">
                          <a:effectLst/>
                        </a:rPr>
                        <a:t>VE400706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VE" sz="1200" kern="1200" dirty="0" err="1">
                          <a:effectLst/>
                        </a:rPr>
                        <a:t>Yautica</a:t>
                      </a:r>
                      <a:r>
                        <a:rPr lang="es-VE" sz="1200" kern="1200" dirty="0">
                          <a:effectLst/>
                        </a:rPr>
                        <a:t> Milla 34-42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VE" sz="1200" kern="1200">
                          <a:effectLst/>
                        </a:rPr>
                        <a:t>10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VE" sz="1200" kern="1200">
                          <a:effectLst/>
                        </a:rPr>
                        <a:t>VE400707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VE" sz="1200" kern="1200" dirty="0" err="1">
                          <a:effectLst/>
                        </a:rPr>
                        <a:t>Noina</a:t>
                      </a:r>
                      <a:r>
                        <a:rPr lang="es-VE" sz="1200" kern="1200" dirty="0">
                          <a:effectLst/>
                        </a:rPr>
                        <a:t> Milla 43-50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VE" sz="1200" kern="1200">
                          <a:effectLst/>
                        </a:rPr>
                        <a:t>11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VE" sz="1200" kern="1200">
                          <a:effectLst/>
                        </a:rPr>
                        <a:t>VE400708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VE" sz="1200" kern="1200" dirty="0" err="1">
                          <a:effectLst/>
                        </a:rPr>
                        <a:t>Curiapo</a:t>
                      </a:r>
                      <a:r>
                        <a:rPr lang="es-VE" sz="1200" kern="1200" dirty="0">
                          <a:effectLst/>
                        </a:rPr>
                        <a:t> Milla 51-61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VE" sz="1200" kern="1200">
                          <a:effectLst/>
                        </a:rPr>
                        <a:t>12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VE" sz="1200" kern="1200">
                          <a:effectLst/>
                        </a:rPr>
                        <a:t>VE400709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VE" sz="1200" kern="1200" dirty="0">
                          <a:effectLst/>
                        </a:rPr>
                        <a:t>Pagayos Milla 62-67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VE" sz="1200" kern="1200">
                          <a:effectLst/>
                        </a:rPr>
                        <a:t>13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VE" sz="1200" kern="1200">
                          <a:effectLst/>
                        </a:rPr>
                        <a:t>VE400710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effectLst/>
                        </a:rPr>
                        <a:t> </a:t>
                      </a:r>
                      <a:r>
                        <a:rPr lang="es-ES" sz="1200" kern="1200" dirty="0" err="1">
                          <a:effectLst/>
                        </a:rPr>
                        <a:t>Inmataca</a:t>
                      </a:r>
                      <a:r>
                        <a:rPr lang="es-ES" sz="1200" kern="1200" dirty="0">
                          <a:effectLst/>
                        </a:rPr>
                        <a:t> Milla 68-74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VE" sz="1200" kern="1200">
                          <a:effectLst/>
                        </a:rPr>
                        <a:t>14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VE" sz="1200" kern="1200">
                          <a:effectLst/>
                        </a:rPr>
                        <a:t>VE400711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effectLst/>
                        </a:rPr>
                        <a:t>Remolino Milla 75-84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VE" sz="1200" kern="1200">
                          <a:effectLst/>
                        </a:rPr>
                        <a:t>15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VE" sz="1200" kern="1200">
                          <a:effectLst/>
                        </a:rPr>
                        <a:t>VE400712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effectLst/>
                        </a:rPr>
                        <a:t>Paloma Milla 85-93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kern="1200">
                          <a:effectLst/>
                        </a:rPr>
                        <a:t>16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kern="1200">
                          <a:effectLst/>
                        </a:rPr>
                        <a:t>VE400713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kern="1200" dirty="0" err="1">
                          <a:effectLst/>
                        </a:rPr>
                        <a:t>Guasina</a:t>
                      </a:r>
                      <a:r>
                        <a:rPr lang="es-ES" sz="1200" kern="1200" dirty="0">
                          <a:effectLst/>
                        </a:rPr>
                        <a:t> Milla 94-106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kern="1200">
                          <a:effectLst/>
                        </a:rPr>
                        <a:t>17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kern="1200">
                          <a:effectLst/>
                        </a:rPr>
                        <a:t>VE400714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kern="1200" dirty="0" err="1">
                          <a:effectLst/>
                        </a:rPr>
                        <a:t>Sacupana</a:t>
                      </a:r>
                      <a:r>
                        <a:rPr lang="es-ES" sz="1200" kern="1200" dirty="0">
                          <a:effectLst/>
                        </a:rPr>
                        <a:t> Milla 107-112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kern="1200">
                          <a:effectLst/>
                        </a:rPr>
                        <a:t>18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kern="1200">
                          <a:effectLst/>
                        </a:rPr>
                        <a:t>VE400715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effectLst/>
                        </a:rPr>
                        <a:t>Portuguesa Milla 113-119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kern="1200">
                          <a:effectLst/>
                        </a:rPr>
                        <a:t>19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kern="1200">
                          <a:effectLst/>
                        </a:rPr>
                        <a:t>VE400716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kern="1200" dirty="0" err="1">
                          <a:effectLst/>
                        </a:rPr>
                        <a:t>Araguaito</a:t>
                      </a:r>
                      <a:r>
                        <a:rPr lang="es-ES" sz="1200" kern="1200" dirty="0">
                          <a:effectLst/>
                        </a:rPr>
                        <a:t> Milla120-128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kern="1200">
                          <a:effectLst/>
                        </a:rPr>
                        <a:t>20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kern="1200">
                          <a:effectLst/>
                        </a:rPr>
                        <a:t>VE400717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effectLst/>
                        </a:rPr>
                        <a:t>Yaya  Milla 129-137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kern="1200">
                          <a:effectLst/>
                        </a:rPr>
                        <a:t>21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kern="1200">
                          <a:effectLst/>
                        </a:rPr>
                        <a:t>VE400718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effectLst/>
                        </a:rPr>
                        <a:t>Barrancas Milla 138-146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kern="1200">
                          <a:effectLst/>
                        </a:rPr>
                        <a:t>22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kern="1200">
                          <a:effectLst/>
                        </a:rPr>
                        <a:t>VE400719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kern="1200" dirty="0" err="1">
                          <a:effectLst/>
                        </a:rPr>
                        <a:t>Guarguapo</a:t>
                      </a:r>
                      <a:r>
                        <a:rPr lang="es-ES" sz="1200" kern="1200" dirty="0">
                          <a:effectLst/>
                        </a:rPr>
                        <a:t> Milla 147-157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kern="1200">
                          <a:effectLst/>
                        </a:rPr>
                        <a:t>23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kern="1200">
                          <a:effectLst/>
                        </a:rPr>
                        <a:t>VE400720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effectLst/>
                        </a:rPr>
                        <a:t>Los Castillos Milla 158-163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kern="1200">
                          <a:effectLst/>
                        </a:rPr>
                        <a:t>24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kern="1200">
                          <a:effectLst/>
                        </a:rPr>
                        <a:t>VE400721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kern="1200" dirty="0" err="1">
                          <a:effectLst/>
                        </a:rPr>
                        <a:t>Aramaya</a:t>
                      </a:r>
                      <a:r>
                        <a:rPr lang="es-ES" sz="1200" kern="1200" dirty="0">
                          <a:effectLst/>
                        </a:rPr>
                        <a:t> Norte Milla 164-171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kern="1200">
                          <a:effectLst/>
                        </a:rPr>
                        <a:t>25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kern="1200">
                          <a:effectLst/>
                        </a:rPr>
                        <a:t>VE400722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kern="1200" dirty="0" err="1">
                          <a:effectLst/>
                        </a:rPr>
                        <a:t>Aramaya</a:t>
                      </a:r>
                      <a:r>
                        <a:rPr lang="es-ES" sz="1200" kern="1200" dirty="0">
                          <a:effectLst/>
                        </a:rPr>
                        <a:t> Sur Milla 172-177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kern="1200">
                          <a:effectLst/>
                        </a:rPr>
                        <a:t>26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kern="1200">
                          <a:effectLst/>
                        </a:rPr>
                        <a:t>VE400723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effectLst/>
                        </a:rPr>
                        <a:t>San Feliz- Puerto Ordaz Milla 178-184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kern="1200">
                          <a:effectLst/>
                        </a:rPr>
                        <a:t>27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kern="1200">
                          <a:effectLst/>
                        </a:rPr>
                        <a:t>VE400724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effectLst/>
                        </a:rPr>
                        <a:t>Palo Solo Matanzas 184-197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3152" y="4256678"/>
            <a:ext cx="6218991" cy="1725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6916" y="0"/>
            <a:ext cx="843722" cy="8598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853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Principales </a:t>
            </a:r>
            <a:r>
              <a:rPr lang="en-US" dirty="0" err="1" smtClean="0"/>
              <a:t>actividades</a:t>
            </a:r>
            <a:r>
              <a:rPr lang="en-US" dirty="0" smtClean="0"/>
              <a:t> </a:t>
            </a:r>
            <a:r>
              <a:rPr lang="en-US" dirty="0" err="1" smtClean="0"/>
              <a:t>durante</a:t>
            </a:r>
            <a:r>
              <a:rPr lang="en-US" dirty="0" smtClean="0"/>
              <a:t> el </a:t>
            </a:r>
            <a:r>
              <a:rPr lang="en-US" dirty="0" err="1" smtClean="0"/>
              <a:t>año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4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437" y="928396"/>
            <a:ext cx="11758141" cy="4589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212561" y="970024"/>
            <a:ext cx="6480175" cy="400110"/>
          </a:xfrm>
          <a:prstGeom prst="rect">
            <a:avLst/>
          </a:prstGeom>
          <a:solidFill>
            <a:srgbClr val="002060"/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Proyecto Cartografiado Náutico del Río Orinoco</a:t>
            </a:r>
            <a:endParaRPr lang="es-E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84162" y="1322836"/>
            <a:ext cx="3393298" cy="1735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6637" y="4486180"/>
            <a:ext cx="1967257" cy="1506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10602" y="4508938"/>
            <a:ext cx="2012969" cy="1483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4520" y="4508938"/>
            <a:ext cx="2001518" cy="1500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56185" y="4486179"/>
            <a:ext cx="1466191" cy="1518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8008624" y="6022439"/>
            <a:ext cx="16812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1" dirty="0" smtClean="0">
                <a:solidFill>
                  <a:srgbClr val="002060"/>
                </a:solidFill>
              </a:rPr>
              <a:t>24 Cartas Papel         y ENC Banda 4</a:t>
            </a:r>
            <a:endParaRPr lang="es-ES" sz="1400" b="1" dirty="0"/>
          </a:p>
        </p:txBody>
      </p:sp>
      <p:pic>
        <p:nvPicPr>
          <p:cNvPr id="17" name="16 Imagen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6916" y="0"/>
            <a:ext cx="843722" cy="8598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672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Actividades</a:t>
            </a:r>
            <a:r>
              <a:rPr lang="en-US" dirty="0" smtClean="0"/>
              <a:t> </a:t>
            </a:r>
            <a:r>
              <a:rPr lang="en-US" dirty="0" err="1" smtClean="0"/>
              <a:t>Oceanográficas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5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1987" y="2453287"/>
            <a:ext cx="2803525" cy="206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0074" y="4032606"/>
            <a:ext cx="2803525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6700" y="1221811"/>
            <a:ext cx="2467720" cy="3372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98591" y="2938463"/>
            <a:ext cx="2700214" cy="1656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51 Imagen" descr="Descripción: E:\ColeccionLosRoques2013_unnamed_2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53646" y="992543"/>
            <a:ext cx="3236051" cy="1641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115870" y="1096152"/>
            <a:ext cx="5971031" cy="1631216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Edición de cartas temáticas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Fue remitido a la GEBCO y al Centro de Batimetría Digital de la OHI, la batimetría de los espacios marinos costeros , como aporte a la carta batimétrica de los océanos.</a:t>
            </a:r>
            <a:endPara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6916" y="0"/>
            <a:ext cx="843722" cy="8598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841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9776"/>
            <a:ext cx="10515600" cy="54051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Principales </a:t>
            </a:r>
            <a:r>
              <a:rPr lang="en-US" dirty="0" err="1" smtClean="0"/>
              <a:t>actividades</a:t>
            </a:r>
            <a:r>
              <a:rPr lang="en-US" dirty="0" smtClean="0"/>
              <a:t> </a:t>
            </a:r>
            <a:r>
              <a:rPr lang="en-US" dirty="0" err="1" smtClean="0"/>
              <a:t>durante</a:t>
            </a:r>
            <a:r>
              <a:rPr lang="en-US" dirty="0" smtClean="0"/>
              <a:t> el </a:t>
            </a:r>
            <a:r>
              <a:rPr lang="en-US" dirty="0" err="1" smtClean="0"/>
              <a:t>año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6</a:t>
            </a:fld>
            <a:endParaRPr lang="en-U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699038" y="1096152"/>
            <a:ext cx="8478657" cy="40011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Mantenimiento del Sistema Nacional de Señalización Marítima (SINSEMA)</a:t>
            </a:r>
            <a:endPara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8194" name="Picture 2" descr="Resultado de imagen para ochin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391" y="944453"/>
            <a:ext cx="1152362" cy="115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7945" y="901032"/>
            <a:ext cx="1343584" cy="1369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6" descr="RemolquEspeq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8274" y="2505793"/>
            <a:ext cx="2106724" cy="1345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4847" y="2505793"/>
            <a:ext cx="2049569" cy="1345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FaroIslaSola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134" y="4054704"/>
            <a:ext cx="2115864" cy="1585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n 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5713" y="4054704"/>
            <a:ext cx="2053998" cy="1585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IMG-20181016-WA005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96755" y="2964967"/>
            <a:ext cx="1511887" cy="2179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2 Objet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2079094"/>
              </p:ext>
            </p:extLst>
          </p:nvPr>
        </p:nvGraphicFramePr>
        <p:xfrm>
          <a:off x="50800" y="2147615"/>
          <a:ext cx="5686188" cy="3489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315216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9776"/>
            <a:ext cx="10515600" cy="54051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Principales </a:t>
            </a:r>
            <a:r>
              <a:rPr lang="en-US" dirty="0" err="1" smtClean="0"/>
              <a:t>actividades</a:t>
            </a:r>
            <a:r>
              <a:rPr lang="en-US" dirty="0" smtClean="0"/>
              <a:t> </a:t>
            </a:r>
            <a:r>
              <a:rPr lang="en-US" dirty="0" err="1" smtClean="0"/>
              <a:t>durante</a:t>
            </a:r>
            <a:r>
              <a:rPr lang="en-US" dirty="0" smtClean="0"/>
              <a:t> el </a:t>
            </a:r>
            <a:r>
              <a:rPr lang="en-US" dirty="0" err="1" smtClean="0"/>
              <a:t>año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7</a:t>
            </a:fld>
            <a:endParaRPr lang="en-U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699038" y="1096152"/>
            <a:ext cx="8478657" cy="40011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Mantenimiento del Sistema Nacional de Señalización Marítima (SINSEMA)</a:t>
            </a:r>
            <a:endPara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8194" name="Picture 2" descr="Resultado de imagen para ochin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391" y="944453"/>
            <a:ext cx="1152362" cy="115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7945" y="901032"/>
            <a:ext cx="1343584" cy="1369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5" descr="FaroIslaSola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244" y="2465305"/>
            <a:ext cx="3394302" cy="2543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9854" y="2465305"/>
            <a:ext cx="3452883" cy="2586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2869" y="2465305"/>
            <a:ext cx="3452883" cy="2586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9776"/>
            <a:ext cx="10515600" cy="540511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Nuevas</a:t>
            </a:r>
            <a:r>
              <a:rPr lang="en-US" dirty="0"/>
              <a:t> </a:t>
            </a:r>
            <a:r>
              <a:rPr lang="en-US" dirty="0" err="1" smtClean="0"/>
              <a:t>Publicaciones</a:t>
            </a:r>
            <a:r>
              <a:rPr lang="en-US" dirty="0" smtClean="0"/>
              <a:t> </a:t>
            </a:r>
            <a:r>
              <a:rPr lang="en-US" dirty="0" err="1" smtClean="0"/>
              <a:t>Nuticas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8</a:t>
            </a:fld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1791" y="1907629"/>
            <a:ext cx="5135926" cy="3284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212561" y="1096152"/>
            <a:ext cx="6480175" cy="400050"/>
          </a:xfrm>
          <a:prstGeom prst="rect">
            <a:avLst/>
          </a:prstGeom>
          <a:solidFill>
            <a:srgbClr val="002060"/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Libro de Faros y Boyas 2018</a:t>
            </a:r>
            <a:endPara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6916" y="0"/>
            <a:ext cx="843722" cy="859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10233" y="1420426"/>
            <a:ext cx="1647912" cy="2129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Resultado de imagen para faro de pampatar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0643" y="2095298"/>
            <a:ext cx="2544941" cy="2544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faro de punta brava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2736" y="4337177"/>
            <a:ext cx="2381249" cy="1709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0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Progresos</a:t>
            </a:r>
            <a:r>
              <a:rPr lang="en-US" dirty="0" smtClean="0"/>
              <a:t> con MSDI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2555079"/>
            <a:ext cx="10473646" cy="2736112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Centro Nacional de Datos Oceanograficos- Ley de Marinas y actividades conexas  Capítulo VII</a:t>
            </a:r>
          </a:p>
          <a:p>
            <a:r>
              <a:rPr lang="en-US" dirty="0" smtClean="0"/>
              <a:t>Empleo de software libre para le manejo de la información</a:t>
            </a:r>
          </a:p>
          <a:p>
            <a:r>
              <a:rPr lang="en-US" dirty="0" smtClean="0"/>
              <a:t>Data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</a:t>
            </a:r>
            <a:r>
              <a:rPr lang="en-US" dirty="0"/>
              <a:t>P</a:t>
            </a:r>
            <a:r>
              <a:rPr lang="en-US" dirty="0" smtClean="0"/>
              <a:t>ropia – SHN</a:t>
            </a:r>
          </a:p>
          <a:p>
            <a:pPr marL="0" indent="0">
              <a:buNone/>
            </a:pPr>
            <a:r>
              <a:rPr lang="en-US" dirty="0" smtClean="0"/>
              <a:t>                 Pública –instituciones del Estado Venezolano</a:t>
            </a:r>
          </a:p>
          <a:p>
            <a:pPr marL="0" indent="0">
              <a:buNone/>
            </a:pPr>
            <a:r>
              <a:rPr lang="en-US" dirty="0" smtClean="0"/>
              <a:t>                 Privada- cualquier buque que realice trabajos de investigación en aguas jurisdicionales</a:t>
            </a:r>
          </a:p>
          <a:p>
            <a:r>
              <a:rPr lang="en-US" dirty="0" smtClean="0"/>
              <a:t>Proyectos de adecuación tecnologica del Centro Nacional de Datos Oceanograficos como infraestructura para la administración de datos marinos</a:t>
            </a:r>
          </a:p>
          <a:p>
            <a:r>
              <a:rPr lang="en-US" dirty="0" smtClean="0"/>
              <a:t>Trabajo coordinado con las universidades y centros de investigación del país.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9</a:t>
            </a:fld>
            <a:endParaRPr lang="en-US" dirty="0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6916" y="0"/>
            <a:ext cx="843722" cy="859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47326" y="1243171"/>
            <a:ext cx="4970120" cy="132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67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HO_Presentations_template-Blank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HO presentations template" id="{02FEB0FD-5DB0-4DCA-8FD3-AD77DA5C0D37}" vid="{4295DFCE-4179-4A75-B3EC-50B8EFC8F0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IHO_Presentations_template-Blank</Template>
  <TotalTime>2838</TotalTime>
  <Words>576</Words>
  <Application>Microsoft Office PowerPoint</Application>
  <PresentationFormat>Widescreen</PresentationFormat>
  <Paragraphs>173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IHO_Presentations_template-Blank</vt:lpstr>
      <vt:lpstr>XIX Reunión de la Comisión Hidrográfica para Meso America y Mar Caribe</vt:lpstr>
      <vt:lpstr>Principales actividades durante el año</vt:lpstr>
      <vt:lpstr>Principales actividades durante el año</vt:lpstr>
      <vt:lpstr>Principales actividades durante el año</vt:lpstr>
      <vt:lpstr>Actividades Oceanográficas</vt:lpstr>
      <vt:lpstr>Principales actividades durante el año</vt:lpstr>
      <vt:lpstr>Principales actividades durante el año</vt:lpstr>
      <vt:lpstr>Nuevas Publicaciones Nuticas</vt:lpstr>
      <vt:lpstr>Progresos con MSDI</vt:lpstr>
      <vt:lpstr>Creación de Capacidades</vt:lpstr>
      <vt:lpstr>Principales Retos  e Inconvenientes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of JCOMM-5 to HSSC 9 6-10 November 2017,  Ottawa, Canada</dc:title>
  <dc:creator>Owner</dc:creator>
  <cp:lastModifiedBy>Alberto Costa Neves</cp:lastModifiedBy>
  <cp:revision>80</cp:revision>
  <dcterms:created xsi:type="dcterms:W3CDTF">2017-10-26T13:07:26Z</dcterms:created>
  <dcterms:modified xsi:type="dcterms:W3CDTF">2018-12-06T00:08:52Z</dcterms:modified>
</cp:coreProperties>
</file>