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5" r:id="rId4"/>
    <p:sldId id="266" r:id="rId5"/>
    <p:sldId id="267" r:id="rId6"/>
    <p:sldId id="268" r:id="rId7"/>
    <p:sldId id="264" r:id="rId8"/>
    <p:sldId id="261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this junction I will like to take the opportunity on behalf of my country</a:t>
            </a:r>
            <a:r>
              <a:rPr lang="en-US" baseline="0" dirty="0" smtClean="0"/>
              <a:t> thank the UKHO, and extension the UK Government, for the valuable support provided to my country thus far under the CME Programme 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4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29-Nov-18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29-Nov-18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29-Nov-18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29-Nov-18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29-Nov-18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29-Nov-18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29-Nov-18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 err="1" smtClean="0"/>
              <a:t>Meso</a:t>
            </a:r>
            <a:r>
              <a:rPr lang="en-US" dirty="0" smtClean="0"/>
              <a:t> America – Caribbean Sea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441683"/>
            <a:ext cx="9144000" cy="534027"/>
          </a:xfrm>
        </p:spPr>
        <p:txBody>
          <a:bodyPr>
            <a:normAutofit fontScale="92500" lnSpcReduction="20000"/>
          </a:bodyPr>
          <a:lstStyle/>
          <a:p>
            <a:r>
              <a:rPr lang="en-AU" sz="4000" dirty="0" smtClean="0"/>
              <a:t>GRENADA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766" y="5123421"/>
            <a:ext cx="2462997" cy="897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982640"/>
            <a:ext cx="11155469" cy="49404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10 terabytes of data for surveys </a:t>
            </a:r>
            <a:r>
              <a:rPr lang="en-US" dirty="0"/>
              <a:t>conducted </a:t>
            </a:r>
            <a:r>
              <a:rPr lang="en-US" dirty="0" smtClean="0"/>
              <a:t>under </a:t>
            </a:r>
            <a:r>
              <a:rPr lang="en-US" dirty="0"/>
              <a:t>the UK Marine Economies Programme (</a:t>
            </a:r>
            <a:r>
              <a:rPr lang="en-US" dirty="0" smtClean="0"/>
              <a:t>CME) handed </a:t>
            </a:r>
            <a:r>
              <a:rPr lang="en-US" dirty="0"/>
              <a:t>over to GoG </a:t>
            </a:r>
            <a:r>
              <a:rPr lang="en-US" dirty="0" smtClean="0"/>
              <a:t>in December 2017</a:t>
            </a:r>
          </a:p>
          <a:p>
            <a:pPr>
              <a:buFontTx/>
              <a:buChar char="-"/>
            </a:pPr>
            <a:r>
              <a:rPr lang="en-US" dirty="0" smtClean="0"/>
              <a:t>Comprising multibeam </a:t>
            </a:r>
            <a:r>
              <a:rPr lang="en-US" dirty="0"/>
              <a:t>sonar and </a:t>
            </a:r>
            <a:r>
              <a:rPr lang="en-US" dirty="0" smtClean="0"/>
              <a:t>LIDAR </a:t>
            </a:r>
            <a:r>
              <a:rPr lang="en-US" dirty="0"/>
              <a:t>data covering all of the shallow water </a:t>
            </a:r>
            <a:r>
              <a:rPr lang="en-US" dirty="0" smtClean="0"/>
              <a:t>  bathymetry</a:t>
            </a:r>
            <a:r>
              <a:rPr lang="en-US" dirty="0"/>
              <a:t>, including topographic data </a:t>
            </a:r>
            <a:r>
              <a:rPr lang="en-US" dirty="0" smtClean="0"/>
              <a:t>of </a:t>
            </a:r>
            <a:r>
              <a:rPr lang="en-US" dirty="0"/>
              <a:t>the coastal fringes of </a:t>
            </a:r>
            <a:r>
              <a:rPr lang="en-US" dirty="0" smtClean="0"/>
              <a:t>Grenada </a:t>
            </a:r>
          </a:p>
          <a:p>
            <a:pPr>
              <a:buFontTx/>
              <a:buChar char="-"/>
            </a:pPr>
            <a:r>
              <a:rPr lang="en-US" dirty="0" smtClean="0"/>
              <a:t>2-day </a:t>
            </a:r>
            <a:r>
              <a:rPr lang="en-US" dirty="0"/>
              <a:t>workshop </a:t>
            </a:r>
            <a:r>
              <a:rPr lang="en-US" dirty="0" smtClean="0"/>
              <a:t>conducted to </a:t>
            </a:r>
            <a:r>
              <a:rPr lang="en-US" dirty="0"/>
              <a:t>introduce </a:t>
            </a:r>
            <a:r>
              <a:rPr lang="en-US" dirty="0" smtClean="0"/>
              <a:t>associated product software </a:t>
            </a:r>
            <a:r>
              <a:rPr lang="en-US" dirty="0"/>
              <a:t>and provide </a:t>
            </a:r>
            <a:r>
              <a:rPr lang="en-US" dirty="0" smtClean="0"/>
              <a:t>training </a:t>
            </a:r>
            <a:r>
              <a:rPr lang="en-US" dirty="0"/>
              <a:t>to build familiarity for onward </a:t>
            </a:r>
            <a:r>
              <a:rPr lang="en-US" dirty="0" smtClean="0"/>
              <a:t>use</a:t>
            </a:r>
          </a:p>
          <a:p>
            <a:pPr>
              <a:buFontTx/>
              <a:buChar char="-"/>
            </a:pPr>
            <a:r>
              <a:rPr lang="en-US" dirty="0"/>
              <a:t>Charts updated from surveys: </a:t>
            </a:r>
          </a:p>
          <a:p>
            <a:pPr marL="0" indent="0">
              <a:buNone/>
            </a:pPr>
            <a:r>
              <a:rPr lang="en-US" dirty="0" smtClean="0"/>
              <a:t>	New </a:t>
            </a:r>
            <a:r>
              <a:rPr lang="en-US" dirty="0"/>
              <a:t>Chart 720 published 26/07/2018 at scale 1:5,000 </a:t>
            </a:r>
          </a:p>
          <a:p>
            <a:pPr marL="0" indent="0">
              <a:buNone/>
            </a:pPr>
            <a:r>
              <a:rPr lang="en-US" dirty="0" smtClean="0"/>
              <a:t>	New </a:t>
            </a:r>
            <a:r>
              <a:rPr lang="en-US" dirty="0"/>
              <a:t>chart 790 published 05/04/2018 at scale 1:15,000 </a:t>
            </a:r>
          </a:p>
          <a:p>
            <a:pPr marL="0" indent="0">
              <a:buNone/>
            </a:pPr>
            <a:r>
              <a:rPr lang="en-US" dirty="0" smtClean="0"/>
              <a:t>	New </a:t>
            </a:r>
            <a:r>
              <a:rPr lang="en-US" dirty="0"/>
              <a:t>Edition chart 797 published 19/04/2018 at scale 1:60,000 </a:t>
            </a:r>
          </a:p>
          <a:p>
            <a:pPr marL="0" indent="0">
              <a:buNone/>
            </a:pPr>
            <a:r>
              <a:rPr lang="en-US" dirty="0" smtClean="0"/>
              <a:t>	New </a:t>
            </a:r>
            <a:r>
              <a:rPr lang="en-US" dirty="0"/>
              <a:t>edition of chart 597 published 18/10/2018 at scale 1: </a:t>
            </a:r>
            <a:r>
              <a:rPr lang="en-US" dirty="0" smtClean="0"/>
              <a:t>175,000</a:t>
            </a:r>
          </a:p>
          <a:p>
            <a:r>
              <a:rPr lang="en-US" dirty="0"/>
              <a:t>Dialogue is ongoing with the UKHO to formalise the discharge of </a:t>
            </a:r>
            <a:r>
              <a:rPr lang="en-US" dirty="0" smtClean="0"/>
              <a:t>Grenada’s hydrographic and nautical charting </a:t>
            </a:r>
            <a:r>
              <a:rPr lang="en-US" dirty="0"/>
              <a:t>responsibilities as </a:t>
            </a:r>
            <a:r>
              <a:rPr lang="en-US" dirty="0" smtClean="0"/>
              <a:t>the PCA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821"/>
            <a:ext cx="10707805" cy="4749421"/>
          </a:xfrm>
        </p:spPr>
        <p:txBody>
          <a:bodyPr>
            <a:normAutofit/>
          </a:bodyPr>
          <a:lstStyle/>
          <a:p>
            <a:r>
              <a:rPr lang="en-US" dirty="0" smtClean="0"/>
              <a:t>Through </a:t>
            </a:r>
            <a:r>
              <a:rPr lang="en-US" dirty="0"/>
              <a:t>the World </a:t>
            </a:r>
            <a:r>
              <a:rPr lang="en-US" dirty="0" smtClean="0"/>
              <a:t>Bank </a:t>
            </a:r>
            <a:r>
              <a:rPr lang="en-US" dirty="0"/>
              <a:t>Regional </a:t>
            </a:r>
            <a:r>
              <a:rPr lang="en-US" dirty="0" smtClean="0"/>
              <a:t>Disaster Vulnerability </a:t>
            </a:r>
            <a:r>
              <a:rPr lang="en-US" dirty="0"/>
              <a:t>Reduction Program ( DVRP) t</a:t>
            </a:r>
            <a:r>
              <a:rPr lang="en-US" dirty="0" smtClean="0"/>
              <a:t>opographic LIDAR surveys were conducted for the entire </a:t>
            </a:r>
            <a:r>
              <a:rPr lang="en-US" dirty="0"/>
              <a:t>territory of </a:t>
            </a:r>
            <a:r>
              <a:rPr lang="en-US" dirty="0" smtClean="0"/>
              <a:t>Grenada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topographic </a:t>
            </a:r>
            <a:r>
              <a:rPr lang="en-US" dirty="0" smtClean="0"/>
              <a:t>and imagery </a:t>
            </a:r>
            <a:r>
              <a:rPr lang="en-US" dirty="0"/>
              <a:t>data collection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smtClean="0"/>
              <a:t>data handed over to the GoG; 2-day </a:t>
            </a:r>
            <a:r>
              <a:rPr lang="en-US" dirty="0"/>
              <a:t>workshop </a:t>
            </a:r>
            <a:r>
              <a:rPr lang="en-US" dirty="0" smtClean="0"/>
              <a:t>for data and 	  	   software familiarisation for onward use</a:t>
            </a:r>
          </a:p>
          <a:p>
            <a:r>
              <a:rPr lang="en-US" dirty="0"/>
              <a:t>Both bodies of </a:t>
            </a:r>
            <a:r>
              <a:rPr lang="en-US" dirty="0" smtClean="0"/>
              <a:t>work ( CME &amp; DVRP) will </a:t>
            </a:r>
            <a:r>
              <a:rPr lang="en-US" dirty="0"/>
              <a:t>complement each other, creating synergy for the overall mapping of Grenada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6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4650"/>
            <a:ext cx="10803339" cy="4653887"/>
          </a:xfrm>
        </p:spPr>
        <p:txBody>
          <a:bodyPr/>
          <a:lstStyle/>
          <a:p>
            <a:r>
              <a:rPr lang="en-US" dirty="0" smtClean="0"/>
              <a:t>The Eastern Caribbean Region Ocean Policy (ECROP), as adopted by the OECS Heads of Governments, mandates Member States to develop a national ocean governance policy </a:t>
            </a:r>
          </a:p>
          <a:p>
            <a:pPr lvl="1">
              <a:buFontTx/>
              <a:buChar char="-"/>
            </a:pPr>
            <a:r>
              <a:rPr lang="en-US" dirty="0" smtClean="0"/>
              <a:t>Establishment of National Ocean Governance/Coordinating Committee (NOGC)</a:t>
            </a:r>
          </a:p>
          <a:p>
            <a:pPr lvl="1">
              <a:buFontTx/>
              <a:buChar char="-"/>
            </a:pPr>
            <a:r>
              <a:rPr lang="en-US" dirty="0" smtClean="0"/>
              <a:t>With sub-committees established per the remit of the NOGC</a:t>
            </a:r>
          </a:p>
          <a:p>
            <a:r>
              <a:rPr lang="en-US" dirty="0" smtClean="0"/>
              <a:t>TOR for the establishment of Grenada’s NOGC was developed and is currently awaiting cabinet’s approval </a:t>
            </a:r>
          </a:p>
          <a:p>
            <a:r>
              <a:rPr lang="en-US" dirty="0" smtClean="0"/>
              <a:t>There is also a proposal for the formation of a hydrographic, MSI &amp; geospatial sub-committee of the NOGC</a:t>
            </a:r>
          </a:p>
          <a:p>
            <a:pPr marL="457200" lvl="1" indent="0">
              <a:buNone/>
            </a:pPr>
            <a:r>
              <a:rPr lang="en-US" dirty="0" smtClean="0"/>
              <a:t>- draft TOR was developed, with the assistance of the UKHO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9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19116"/>
            <a:ext cx="9397620" cy="3671247"/>
          </a:xfrm>
        </p:spPr>
        <p:txBody>
          <a:bodyPr>
            <a:normAutofit/>
          </a:bodyPr>
          <a:lstStyle/>
          <a:p>
            <a:r>
              <a:rPr lang="en-US" dirty="0" smtClean="0"/>
              <a:t>Grenada </a:t>
            </a:r>
            <a:r>
              <a:rPr lang="en-US" dirty="0" smtClean="0"/>
              <a:t>has </a:t>
            </a:r>
            <a:r>
              <a:rPr lang="en-US" dirty="0" smtClean="0"/>
              <a:t>concluded its IMSAS  </a:t>
            </a:r>
            <a:r>
              <a:rPr lang="en-US" dirty="0" smtClean="0"/>
              <a:t>Audit </a:t>
            </a:r>
            <a:r>
              <a:rPr lang="en-US" dirty="0" smtClean="0"/>
              <a:t>( 5-12 Nov,2018)</a:t>
            </a:r>
          </a:p>
          <a:p>
            <a:r>
              <a:rPr lang="en-US" dirty="0" smtClean="0"/>
              <a:t>The initial Report with noted observations and non-conformities is with the MA</a:t>
            </a:r>
          </a:p>
          <a:p>
            <a:r>
              <a:rPr lang="en-US" dirty="0" smtClean="0"/>
              <a:t>The MA is required to submit a corrective action plan which will address, among other things, fulfillment of Grenada’s national hydrographic, nautical charting and MSI responsibilities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7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064262" cy="4790365"/>
          </a:xfrm>
        </p:spPr>
        <p:txBody>
          <a:bodyPr>
            <a:normAutofit/>
          </a:bodyPr>
          <a:lstStyle/>
          <a:p>
            <a:r>
              <a:rPr lang="en-US" dirty="0" smtClean="0"/>
              <a:t>Establish capacity/capability for acquisition of nautical information for the </a:t>
            </a:r>
            <a:r>
              <a:rPr lang="en-US" dirty="0" smtClean="0"/>
              <a:t>updating </a:t>
            </a:r>
            <a:r>
              <a:rPr lang="en-US" dirty="0" smtClean="0"/>
              <a:t>of national </a:t>
            </a:r>
            <a:r>
              <a:rPr lang="en-US" dirty="0" smtClean="0"/>
              <a:t>charts </a:t>
            </a:r>
            <a:r>
              <a:rPr lang="en-US" dirty="0" smtClean="0"/>
              <a:t>and publications</a:t>
            </a:r>
          </a:p>
          <a:p>
            <a:r>
              <a:rPr lang="en-US" dirty="0" smtClean="0"/>
              <a:t>Establish capacity to conduct systemic hydrographic surveys and collation/processing of data for onward use ( especially in the event of disaster) </a:t>
            </a:r>
          </a:p>
          <a:p>
            <a:r>
              <a:rPr lang="en-US" dirty="0" smtClean="0"/>
              <a:t>Absence of NSDI – lack of data management infrastructure/mechanism </a:t>
            </a:r>
          </a:p>
          <a:p>
            <a:r>
              <a:rPr lang="en-US" dirty="0" smtClean="0"/>
              <a:t>Lack of capacity </a:t>
            </a:r>
            <a:r>
              <a:rPr lang="en-US" dirty="0"/>
              <a:t>to </a:t>
            </a:r>
            <a:r>
              <a:rPr lang="en-US" dirty="0" smtClean="0"/>
              <a:t>undertake spatial </a:t>
            </a:r>
            <a:r>
              <a:rPr lang="en-US" dirty="0"/>
              <a:t>data </a:t>
            </a:r>
            <a:r>
              <a:rPr lang="en-US" dirty="0" smtClean="0"/>
              <a:t>audit(s)</a:t>
            </a:r>
          </a:p>
          <a:p>
            <a:r>
              <a:rPr lang="en-US" dirty="0" smtClean="0"/>
              <a:t>Urgent need for an AtoN audit and also the development of capacity for the management of AtoN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2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MSDI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41" y="1374439"/>
            <a:ext cx="10085696" cy="3852654"/>
          </a:xfrm>
        </p:spPr>
        <p:txBody>
          <a:bodyPr>
            <a:normAutofit/>
          </a:bodyPr>
          <a:lstStyle/>
          <a:p>
            <a:r>
              <a:rPr lang="en-US" dirty="0" smtClean="0"/>
              <a:t>Presently </a:t>
            </a:r>
            <a:r>
              <a:rPr lang="en-US" dirty="0" smtClean="0"/>
              <a:t>there are </a:t>
            </a:r>
            <a:r>
              <a:rPr lang="en-US" dirty="0" smtClean="0"/>
              <a:t>ongoing discussions </a:t>
            </a:r>
            <a:r>
              <a:rPr lang="en-US" dirty="0" smtClean="0"/>
              <a:t>on formulation of a national policy for spatial data management</a:t>
            </a:r>
          </a:p>
          <a:p>
            <a:r>
              <a:rPr lang="en-US" dirty="0" smtClean="0"/>
              <a:t> However</a:t>
            </a:r>
            <a:r>
              <a:rPr lang="en-US" dirty="0"/>
              <a:t>, </a:t>
            </a:r>
            <a:r>
              <a:rPr lang="en-US" dirty="0" smtClean="0"/>
              <a:t>there is no formalised mechanism with to </a:t>
            </a:r>
            <a:r>
              <a:rPr lang="en-US" dirty="0"/>
              <a:t>respect </a:t>
            </a:r>
            <a:r>
              <a:rPr lang="en-US" dirty="0" smtClean="0"/>
              <a:t>to MSDI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Plans that affect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37731"/>
            <a:ext cx="7724182" cy="2346655"/>
          </a:xfrm>
        </p:spPr>
        <p:txBody>
          <a:bodyPr/>
          <a:lstStyle/>
          <a:p>
            <a:r>
              <a:rPr lang="en-US" dirty="0" smtClean="0"/>
              <a:t>At present there are </a:t>
            </a:r>
            <a:r>
              <a:rPr lang="en-US" dirty="0"/>
              <a:t>no </a:t>
            </a:r>
            <a:r>
              <a:rPr lang="en-US" dirty="0" smtClean="0"/>
              <a:t>upcoming plans that may affect the region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</a:t>
            </a:r>
            <a:r>
              <a:rPr lang="en-US" dirty="0"/>
              <a:t>You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0687" y="1240167"/>
            <a:ext cx="716280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8773684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596</TotalTime>
  <Words>431</Words>
  <Application>Microsoft Office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IHO_Presentations_template-Blank</vt:lpstr>
      <vt:lpstr>19th Meeting of the  Meso America – Caribbean Sea Hydrographic Commission  National Report by</vt:lpstr>
      <vt:lpstr>Main achievements during the year</vt:lpstr>
      <vt:lpstr>Main achievements during the year</vt:lpstr>
      <vt:lpstr>Main achievements during the year</vt:lpstr>
      <vt:lpstr>Main achievements during the year</vt:lpstr>
      <vt:lpstr>Main challenges and/or obstructions</vt:lpstr>
      <vt:lpstr>Progress on MSDI</vt:lpstr>
      <vt:lpstr>Plans that affect the region</vt:lpstr>
      <vt:lpstr> 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Ian Noel</cp:lastModifiedBy>
  <cp:revision>72</cp:revision>
  <dcterms:created xsi:type="dcterms:W3CDTF">2017-10-26T13:07:26Z</dcterms:created>
  <dcterms:modified xsi:type="dcterms:W3CDTF">2018-11-29T14:21:05Z</dcterms:modified>
</cp:coreProperties>
</file>