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2"/>
  </p:notesMasterIdLst>
  <p:sldIdLst>
    <p:sldId id="256" r:id="rId2"/>
    <p:sldId id="322" r:id="rId3"/>
    <p:sldId id="323" r:id="rId4"/>
    <p:sldId id="327" r:id="rId5"/>
    <p:sldId id="324" r:id="rId6"/>
    <p:sldId id="325" r:id="rId7"/>
    <p:sldId id="326" r:id="rId8"/>
    <p:sldId id="328" r:id="rId9"/>
    <p:sldId id="329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095" autoAdjust="0"/>
  </p:normalViewPr>
  <p:slideViewPr>
    <p:cSldViewPr snapToGrid="0" snapToObjects="1">
      <p:cViewPr varScale="1">
        <p:scale>
          <a:sx n="70" d="100"/>
          <a:sy n="70" d="100"/>
        </p:scale>
        <p:origin x="1284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14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0EF6D-DAFC-544E-8D2B-A6021CDCDA71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90996-87C7-0B47-8E51-6A72269D7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90996-87C7-0B47-8E51-6A72269D7E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35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1668-F9E5-0840-AC36-033B819CB98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F48A-8678-D641-84A5-9BED81561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2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1668-F9E5-0840-AC36-033B819CB98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F48A-8678-D641-84A5-9BED81561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1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1668-F9E5-0840-AC36-033B819CB98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F48A-8678-D641-84A5-9BED81561F9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9057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1668-F9E5-0840-AC36-033B819CB98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F48A-8678-D641-84A5-9BED81561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30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1668-F9E5-0840-AC36-033B819CB98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F48A-8678-D641-84A5-9BED81561F9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868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1668-F9E5-0840-AC36-033B819CB98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F48A-8678-D641-84A5-9BED81561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17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1668-F9E5-0840-AC36-033B819CB98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F48A-8678-D641-84A5-9BED81561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66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1668-F9E5-0840-AC36-033B819CB98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F48A-8678-D641-84A5-9BED81561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4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1668-F9E5-0840-AC36-033B819CB98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F48A-8678-D641-84A5-9BED81561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7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1668-F9E5-0840-AC36-033B819CB98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F48A-8678-D641-84A5-9BED81561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7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1668-F9E5-0840-AC36-033B819CB98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F48A-8678-D641-84A5-9BED81561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1668-F9E5-0840-AC36-033B819CB98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F48A-8678-D641-84A5-9BED81561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0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1668-F9E5-0840-AC36-033B819CB98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F48A-8678-D641-84A5-9BED81561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1668-F9E5-0840-AC36-033B819CB98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F48A-8678-D641-84A5-9BED81561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3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1668-F9E5-0840-AC36-033B819CB98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F48A-8678-D641-84A5-9BED81561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1668-F9E5-0840-AC36-033B819CB98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F48A-8678-D641-84A5-9BED81561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01668-F9E5-0840-AC36-033B819CB98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C9F48A-8678-D641-84A5-9BED81561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0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7982" y="1883391"/>
            <a:ext cx="4703323" cy="9435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JAMAICA COUNTRY REPORT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182" y="2921908"/>
            <a:ext cx="6400800" cy="212647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National Land Agency</a:t>
            </a:r>
          </a:p>
          <a:p>
            <a:endParaRPr lang="en-JM" b="1" dirty="0" smtClean="0">
              <a:solidFill>
                <a:srgbClr val="0000FF"/>
              </a:solidFill>
            </a:endParaRPr>
          </a:p>
          <a:p>
            <a:r>
              <a:rPr lang="en-JM" sz="1600" b="1" dirty="0" smtClean="0">
                <a:solidFill>
                  <a:srgbClr val="0000FF"/>
                </a:solidFill>
              </a:rPr>
              <a:t>19th </a:t>
            </a:r>
            <a:r>
              <a:rPr lang="en-JM" sz="1600" b="1" dirty="0">
                <a:solidFill>
                  <a:srgbClr val="0000FF"/>
                </a:solidFill>
              </a:rPr>
              <a:t>Meeting of the MACHC</a:t>
            </a:r>
          </a:p>
          <a:p>
            <a:r>
              <a:rPr lang="en-JM" sz="1600" b="1" dirty="0" smtClean="0">
                <a:solidFill>
                  <a:srgbClr val="0000FF"/>
                </a:solidFill>
              </a:rPr>
              <a:t>Cartagena </a:t>
            </a:r>
            <a:r>
              <a:rPr lang="en-JM" sz="1600" b="1" dirty="0">
                <a:solidFill>
                  <a:srgbClr val="0000FF"/>
                </a:solidFill>
              </a:rPr>
              <a:t>de </a:t>
            </a:r>
            <a:r>
              <a:rPr lang="en-JM" sz="1600" b="1" dirty="0" err="1">
                <a:solidFill>
                  <a:srgbClr val="0000FF"/>
                </a:solidFill>
              </a:rPr>
              <a:t>Indias</a:t>
            </a:r>
            <a:r>
              <a:rPr lang="en-JM" sz="1600" b="1" dirty="0">
                <a:solidFill>
                  <a:srgbClr val="0000FF"/>
                </a:solidFill>
              </a:rPr>
              <a:t>, </a:t>
            </a:r>
            <a:r>
              <a:rPr lang="en-JM" sz="1600" b="1" dirty="0" smtClean="0">
                <a:solidFill>
                  <a:srgbClr val="0000FF"/>
                </a:solidFill>
              </a:rPr>
              <a:t>Colombia</a:t>
            </a:r>
            <a:endParaRPr lang="en-US" sz="1600" b="1" dirty="0" smtClean="0">
              <a:solidFill>
                <a:srgbClr val="0000FF"/>
              </a:solidFill>
            </a:endParaRPr>
          </a:p>
          <a:p>
            <a:r>
              <a:rPr lang="en-US" sz="1600" b="1" dirty="0" smtClean="0">
                <a:solidFill>
                  <a:srgbClr val="0000FF"/>
                </a:solidFill>
              </a:rPr>
              <a:t>Nov</a:t>
            </a:r>
            <a:r>
              <a:rPr lang="en-US" sz="1600" b="1" dirty="0" smtClean="0">
                <a:solidFill>
                  <a:srgbClr val="0000FF"/>
                </a:solidFill>
              </a:rPr>
              <a:t>ember </a:t>
            </a:r>
            <a:r>
              <a:rPr lang="en-US" sz="1600" b="1" dirty="0" smtClean="0">
                <a:solidFill>
                  <a:srgbClr val="0000FF"/>
                </a:solidFill>
              </a:rPr>
              <a:t>2018</a:t>
            </a:r>
            <a:endParaRPr lang="en-US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34" y="128017"/>
            <a:ext cx="1327459" cy="120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057401"/>
            <a:ext cx="708537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720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9049" y="5190481"/>
            <a:ext cx="4703323" cy="943500"/>
          </a:xfrm>
        </p:spPr>
        <p:txBody>
          <a:bodyPr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Organization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JM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0" y="1323832"/>
            <a:ext cx="7383439" cy="369514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37982" y="136473"/>
            <a:ext cx="4703323" cy="5067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600" b="1" smtClean="0">
                <a:solidFill>
                  <a:schemeClr val="tx1"/>
                </a:solidFill>
              </a:rPr>
              <a:t>JAMAICA COUNTRY REPORT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2509" y="5772998"/>
            <a:ext cx="4703323" cy="600500"/>
          </a:xfrm>
        </p:spPr>
        <p:txBody>
          <a:bodyPr/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/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- Institutional Arrangement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37982" y="136473"/>
            <a:ext cx="4703323" cy="5067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600" b="1" smtClean="0">
                <a:solidFill>
                  <a:schemeClr val="tx1"/>
                </a:solidFill>
              </a:rPr>
              <a:t>JAMAICA COUNTRY REPORT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7" y="989368"/>
            <a:ext cx="8379725" cy="463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9049" y="5190481"/>
            <a:ext cx="4703323" cy="1483274"/>
          </a:xfrm>
        </p:spPr>
        <p:txBody>
          <a:bodyPr/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- Primary Charting Agency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/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- Hydrographic Coverage Map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37982" y="136473"/>
            <a:ext cx="4703323" cy="5067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600" b="1" smtClean="0">
                <a:solidFill>
                  <a:schemeClr val="tx1"/>
                </a:solidFill>
              </a:rPr>
              <a:t>JAMAICA COUNTRY REPORT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84" y="1086639"/>
            <a:ext cx="5254388" cy="457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9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9049" y="5190481"/>
            <a:ext cx="4703323" cy="1483274"/>
          </a:xfrm>
        </p:spPr>
        <p:txBody>
          <a:bodyPr/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- New Surveys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37982" y="136473"/>
            <a:ext cx="4703323" cy="5067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600" b="1" smtClean="0">
                <a:solidFill>
                  <a:schemeClr val="tx1"/>
                </a:solidFill>
              </a:rPr>
              <a:t>JAMAICA COUNTRY REPORT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00" y="1105470"/>
            <a:ext cx="6413687" cy="42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9049" y="5190481"/>
            <a:ext cx="4703323" cy="1483274"/>
          </a:xfrm>
        </p:spPr>
        <p:txBody>
          <a:bodyPr/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- </a:t>
            </a:r>
            <a:r>
              <a:rPr lang="en-JM" sz="1800" b="1" dirty="0">
                <a:solidFill>
                  <a:schemeClr val="tx1"/>
                </a:solidFill>
              </a:rPr>
              <a:t>UKHO – CME Hydrographic Survey Areas</a:t>
            </a:r>
            <a:r>
              <a:rPr lang="en-US" sz="1800" b="1" dirty="0" smtClean="0">
                <a:solidFill>
                  <a:schemeClr val="tx1"/>
                </a:solidFill>
              </a:rPr>
              <a:t/>
            </a:r>
            <a:br>
              <a:rPr lang="en-US" sz="1800" b="1" dirty="0" smtClean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37982" y="136473"/>
            <a:ext cx="4703323" cy="5067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600" b="1" smtClean="0">
                <a:solidFill>
                  <a:schemeClr val="tx1"/>
                </a:solidFill>
              </a:rPr>
              <a:t>JAMAICA COUNTRY REPORT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calvin.thompson\AppData\Local\Microsoft\Windows\Temporary Internet Files\Content.Outlook\H1C8QCT8\Jamaica survey planned area of Kingston Harbour and Portland Bight (3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4" y="855336"/>
            <a:ext cx="6662277" cy="4944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19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422" y="4915715"/>
            <a:ext cx="4703323" cy="791570"/>
          </a:xfrm>
        </p:spPr>
        <p:txBody>
          <a:bodyPr/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- </a:t>
            </a:r>
            <a:r>
              <a:rPr lang="en-JM" sz="1800" b="1" dirty="0" smtClean="0">
                <a:solidFill>
                  <a:schemeClr val="tx1"/>
                </a:solidFill>
              </a:rPr>
              <a:t>Building</a:t>
            </a:r>
            <a:r>
              <a:rPr lang="en-US" sz="1800" b="1" dirty="0" smtClean="0">
                <a:solidFill>
                  <a:schemeClr val="tx1"/>
                </a:solidFill>
              </a:rPr>
              <a:t> Awareness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30595" y="5732053"/>
            <a:ext cx="5826719" cy="1096899"/>
          </a:xfrm>
        </p:spPr>
        <p:txBody>
          <a:bodyPr/>
          <a:lstStyle/>
          <a:p>
            <a:pPr algn="l"/>
            <a:r>
              <a:rPr lang="en-JM" dirty="0">
                <a:solidFill>
                  <a:schemeClr val="tx1"/>
                </a:solidFill>
              </a:rPr>
              <a:t>NLA </a:t>
            </a:r>
            <a:r>
              <a:rPr lang="en-JM" dirty="0" smtClean="0">
                <a:solidFill>
                  <a:schemeClr val="tx1"/>
                </a:solidFill>
              </a:rPr>
              <a:t>Celebrated </a:t>
            </a:r>
            <a:r>
              <a:rPr lang="en-JM" dirty="0">
                <a:solidFill>
                  <a:schemeClr val="tx1"/>
                </a:solidFill>
              </a:rPr>
              <a:t>World Hydrography Day on June 21, 2018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37982" y="136473"/>
            <a:ext cx="4703323" cy="5067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600" b="1" smtClean="0">
                <a:solidFill>
                  <a:schemeClr val="tx1"/>
                </a:solidFill>
              </a:rPr>
              <a:t>JAMAICA COUNTRY REPORT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X:\Surveys &amp; Mapping\L2 - Unit - Topographic and Hydrographic Surveys\World Hydro Day\Photos from Day\20180621_0848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23" y="837229"/>
            <a:ext cx="5923130" cy="4253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748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422" y="4385974"/>
            <a:ext cx="4703323" cy="791570"/>
          </a:xfrm>
        </p:spPr>
        <p:txBody>
          <a:bodyPr/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- </a:t>
            </a:r>
            <a:r>
              <a:rPr lang="en-JM" sz="1800" b="1" dirty="0" smtClean="0">
                <a:solidFill>
                  <a:schemeClr val="tx1"/>
                </a:solidFill>
              </a:rPr>
              <a:t>Capacity Building</a:t>
            </a:r>
            <a:r>
              <a:rPr lang="en-US" sz="1800" b="1" dirty="0" smtClean="0">
                <a:solidFill>
                  <a:schemeClr val="tx1"/>
                </a:solidFill>
              </a:rPr>
              <a:t/>
            </a:r>
            <a:br>
              <a:rPr lang="en-US" sz="1800" b="1" dirty="0" smtClean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37982" y="136473"/>
            <a:ext cx="4703323" cy="5067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600" b="1" smtClean="0">
                <a:solidFill>
                  <a:schemeClr val="tx1"/>
                </a:solidFill>
              </a:rPr>
              <a:t>JAMAICA COUNTRY REPORT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X:\Inter-Division Share\Standard\World Hydro Day\Photos from Day\IMG_498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17" y="927163"/>
            <a:ext cx="5942965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832514" y="5036025"/>
            <a:ext cx="6710968" cy="1821976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JM" dirty="0" smtClean="0">
                <a:solidFill>
                  <a:schemeClr val="tx1"/>
                </a:solidFill>
              </a:rPr>
              <a:t>ROK Category </a:t>
            </a:r>
            <a:r>
              <a:rPr lang="en-JM" dirty="0">
                <a:solidFill>
                  <a:schemeClr val="tx1"/>
                </a:solidFill>
              </a:rPr>
              <a:t>B course in Hydrography </a:t>
            </a:r>
            <a:r>
              <a:rPr lang="en-JM" dirty="0" smtClean="0">
                <a:solidFill>
                  <a:schemeClr val="tx1"/>
                </a:solidFill>
              </a:rPr>
              <a:t>to be completed </a:t>
            </a:r>
            <a:r>
              <a:rPr lang="en-JM" dirty="0">
                <a:solidFill>
                  <a:schemeClr val="tx1"/>
                </a:solidFill>
              </a:rPr>
              <a:t>in December 2018. </a:t>
            </a:r>
            <a:endParaRPr lang="en-JM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JM" dirty="0" smtClean="0">
                <a:solidFill>
                  <a:schemeClr val="tx1"/>
                </a:solidFill>
              </a:rPr>
              <a:t>ROK Category </a:t>
            </a:r>
            <a:r>
              <a:rPr lang="en-JM" dirty="0">
                <a:solidFill>
                  <a:schemeClr val="tx1"/>
                </a:solidFill>
              </a:rPr>
              <a:t>A </a:t>
            </a:r>
            <a:r>
              <a:rPr lang="en-JM" dirty="0" smtClean="0">
                <a:solidFill>
                  <a:schemeClr val="tx1"/>
                </a:solidFill>
              </a:rPr>
              <a:t>Hydrographer course </a:t>
            </a:r>
            <a:r>
              <a:rPr lang="en-JM" dirty="0">
                <a:solidFill>
                  <a:schemeClr val="tx1"/>
                </a:solidFill>
              </a:rPr>
              <a:t>in 2019</a:t>
            </a:r>
            <a:r>
              <a:rPr lang="en-JM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JM" dirty="0" smtClean="0">
                <a:solidFill>
                  <a:schemeClr val="tx1"/>
                </a:solidFill>
              </a:rPr>
              <a:t>UKHO Category B Cartographer course </a:t>
            </a:r>
            <a:r>
              <a:rPr lang="en-JM" dirty="0">
                <a:solidFill>
                  <a:schemeClr val="tx1"/>
                </a:solidFill>
              </a:rPr>
              <a:t>in 2019.</a:t>
            </a:r>
          </a:p>
          <a:p>
            <a:pPr algn="l"/>
            <a:endParaRPr lang="en-JM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0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422" y="4774616"/>
            <a:ext cx="4703323" cy="791570"/>
          </a:xfrm>
        </p:spPr>
        <p:txBody>
          <a:bodyPr/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- </a:t>
            </a:r>
            <a:r>
              <a:rPr lang="en-JM" sz="1800" b="1" dirty="0" smtClean="0">
                <a:solidFill>
                  <a:schemeClr val="tx1"/>
                </a:solidFill>
              </a:rPr>
              <a:t>Capacity Building</a:t>
            </a:r>
            <a:r>
              <a:rPr lang="en-US" sz="1800" b="1" dirty="0" smtClean="0">
                <a:solidFill>
                  <a:schemeClr val="tx1"/>
                </a:solidFill>
              </a:rPr>
              <a:t/>
            </a:r>
            <a:br>
              <a:rPr lang="en-US" sz="1800" b="1" dirty="0" smtClean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37982" y="136473"/>
            <a:ext cx="4703323" cy="5067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600" b="1" smtClean="0">
                <a:solidFill>
                  <a:schemeClr val="tx1"/>
                </a:solidFill>
              </a:rPr>
              <a:t>JAMAICA COUNTRY REPORT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864054" y="5390865"/>
            <a:ext cx="6710968" cy="1207828"/>
          </a:xfrm>
        </p:spPr>
        <p:txBody>
          <a:bodyPr/>
          <a:lstStyle/>
          <a:p>
            <a:pPr algn="l"/>
            <a:r>
              <a:rPr lang="en-JM" dirty="0" smtClean="0">
                <a:solidFill>
                  <a:schemeClr val="tx1"/>
                </a:solidFill>
              </a:rPr>
              <a:t>UKHO CME- </a:t>
            </a:r>
            <a:r>
              <a:rPr lang="en-JM" dirty="0" err="1" smtClean="0">
                <a:solidFill>
                  <a:schemeClr val="tx1"/>
                </a:solidFill>
              </a:rPr>
              <a:t>Multibeam</a:t>
            </a:r>
            <a:r>
              <a:rPr lang="en-JM" dirty="0" smtClean="0">
                <a:solidFill>
                  <a:schemeClr val="tx1"/>
                </a:solidFill>
              </a:rPr>
              <a:t> </a:t>
            </a:r>
            <a:r>
              <a:rPr lang="en-JM" dirty="0" err="1">
                <a:solidFill>
                  <a:schemeClr val="tx1"/>
                </a:solidFill>
              </a:rPr>
              <a:t>Echosounder</a:t>
            </a:r>
            <a:r>
              <a:rPr lang="en-JM" dirty="0">
                <a:solidFill>
                  <a:schemeClr val="tx1"/>
                </a:solidFill>
              </a:rPr>
              <a:t> plus the related devices and software</a:t>
            </a:r>
            <a:endParaRPr lang="en-JM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16" y="905476"/>
            <a:ext cx="5158853" cy="386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4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821</TotalTime>
  <Words>118</Words>
  <Application>Microsoft Office PowerPoint</Application>
  <PresentationFormat>On-screen Show (4:3)</PresentationFormat>
  <Paragraphs>29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Facet</vt:lpstr>
      <vt:lpstr>JAMAICA COUNTRY REPORT</vt:lpstr>
      <vt:lpstr>Organization</vt:lpstr>
      <vt:lpstr> - Institutional Arrangement</vt:lpstr>
      <vt:lpstr>- Primary Charting Agency  - Hydrographic Coverage Map</vt:lpstr>
      <vt:lpstr>- New Surveys </vt:lpstr>
      <vt:lpstr>- UKHO – CME Hydrographic Survey Areas </vt:lpstr>
      <vt:lpstr>- Building Awareness</vt:lpstr>
      <vt:lpstr>- Capacity Building </vt:lpstr>
      <vt:lpstr>- Capacity Building </vt:lpstr>
      <vt:lpstr>PowerPoint Presentation</vt:lpstr>
    </vt:vector>
  </TitlesOfParts>
  <Company>SinMac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NLA/LAMP MERGER</dc:title>
  <dc:creator>Pat McCalla</dc:creator>
  <cp:lastModifiedBy>Antonio Williams</cp:lastModifiedBy>
  <cp:revision>138</cp:revision>
  <dcterms:created xsi:type="dcterms:W3CDTF">2018-03-14T22:06:08Z</dcterms:created>
  <dcterms:modified xsi:type="dcterms:W3CDTF">2018-11-29T13:07:53Z</dcterms:modified>
</cp:coreProperties>
</file>